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4" r:id="rId3"/>
    <p:sldId id="265" r:id="rId4"/>
    <p:sldId id="266" r:id="rId5"/>
    <p:sldId id="267" r:id="rId6"/>
    <p:sldId id="287" r:id="rId7"/>
    <p:sldId id="286" r:id="rId8"/>
    <p:sldId id="276" r:id="rId9"/>
    <p:sldId id="268" r:id="rId10"/>
    <p:sldId id="296" r:id="rId11"/>
    <p:sldId id="269" r:id="rId12"/>
    <p:sldId id="277" r:id="rId13"/>
    <p:sldId id="278" r:id="rId14"/>
    <p:sldId id="270" r:id="rId15"/>
    <p:sldId id="306" r:id="rId16"/>
    <p:sldId id="271" r:id="rId17"/>
    <p:sldId id="272" r:id="rId18"/>
    <p:sldId id="273" r:id="rId19"/>
    <p:sldId id="281" r:id="rId20"/>
    <p:sldId id="282" r:id="rId21"/>
    <p:sldId id="307" r:id="rId22"/>
    <p:sldId id="308" r:id="rId23"/>
    <p:sldId id="309" r:id="rId24"/>
    <p:sldId id="310" r:id="rId25"/>
    <p:sldId id="311" r:id="rId26"/>
    <p:sldId id="302" r:id="rId27"/>
    <p:sldId id="305" r:id="rId28"/>
    <p:sldId id="290" r:id="rId29"/>
    <p:sldId id="294" r:id="rId30"/>
    <p:sldId id="297" r:id="rId31"/>
    <p:sldId id="298" r:id="rId32"/>
    <p:sldId id="279" r:id="rId33"/>
    <p:sldId id="280" r:id="rId34"/>
    <p:sldId id="312" r:id="rId35"/>
    <p:sldId id="263" r:id="rId3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6C"/>
    <a:srgbClr val="003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355" y="8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6E28E-9C72-41BA-87D8-358A7152B16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8F45D1-B9AF-40BC-8F86-14C7120641B6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pPr rtl="0"/>
          <a:r>
            <a:rPr lang="en-US" b="1"/>
            <a:t>MIPS</a:t>
          </a:r>
          <a:r>
            <a:rPr lang="en-US"/>
            <a:t> (</a:t>
          </a:r>
          <a:r>
            <a:rPr lang="en-US" b="1"/>
            <a:t>Merit Based Incentive Payment System</a:t>
          </a:r>
          <a:r>
            <a:rPr lang="en-US"/>
            <a:t>) – most practices</a:t>
          </a:r>
        </a:p>
      </dgm:t>
    </dgm:pt>
    <dgm:pt modelId="{009C7B5E-5E43-4187-B3AD-8507BF4D835F}" type="parTrans" cxnId="{D1AE461D-8A32-4576-A53C-B0B563DCF904}">
      <dgm:prSet/>
      <dgm:spPr/>
      <dgm:t>
        <a:bodyPr/>
        <a:lstStyle/>
        <a:p>
          <a:endParaRPr lang="en-US"/>
        </a:p>
      </dgm:t>
    </dgm:pt>
    <dgm:pt modelId="{DFBB7EE1-537E-4804-A8FB-687367789EC1}" type="sibTrans" cxnId="{D1AE461D-8A32-4576-A53C-B0B563DCF904}">
      <dgm:prSet/>
      <dgm:spPr/>
      <dgm:t>
        <a:bodyPr/>
        <a:lstStyle/>
        <a:p>
          <a:endParaRPr lang="en-US"/>
        </a:p>
      </dgm:t>
    </dgm:pt>
    <dgm:pt modelId="{84BB82FF-F752-45DB-94A3-C84734B3FB02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Quality</a:t>
          </a:r>
        </a:p>
      </dgm:t>
    </dgm:pt>
    <dgm:pt modelId="{09665811-1DBA-4E45-BAAC-3BD5861290B8}" type="parTrans" cxnId="{6B1514E9-32F6-4717-A9EF-75B416DD4CC7}">
      <dgm:prSet/>
      <dgm:spPr/>
      <dgm:t>
        <a:bodyPr/>
        <a:lstStyle/>
        <a:p>
          <a:endParaRPr lang="en-US"/>
        </a:p>
      </dgm:t>
    </dgm:pt>
    <dgm:pt modelId="{6CB81C62-C092-4594-AEAD-A2AC98C689CA}" type="sibTrans" cxnId="{6B1514E9-32F6-4717-A9EF-75B416DD4CC7}">
      <dgm:prSet/>
      <dgm:spPr/>
      <dgm:t>
        <a:bodyPr/>
        <a:lstStyle/>
        <a:p>
          <a:endParaRPr lang="en-US"/>
        </a:p>
      </dgm:t>
    </dgm:pt>
    <dgm:pt modelId="{8ACDA2C8-8A51-40D4-A6C0-2124B0A19C30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Resource Utilization</a:t>
          </a:r>
        </a:p>
      </dgm:t>
    </dgm:pt>
    <dgm:pt modelId="{D52D50C3-4463-4CBD-9D14-A3F9DF77E278}" type="parTrans" cxnId="{D3A2BE5F-2009-4E65-BAE3-9CA5E40FA749}">
      <dgm:prSet/>
      <dgm:spPr/>
      <dgm:t>
        <a:bodyPr/>
        <a:lstStyle/>
        <a:p>
          <a:endParaRPr lang="en-US"/>
        </a:p>
      </dgm:t>
    </dgm:pt>
    <dgm:pt modelId="{A8A52419-E3E0-4586-8F5E-DAF1D6378EF9}" type="sibTrans" cxnId="{D3A2BE5F-2009-4E65-BAE3-9CA5E40FA749}">
      <dgm:prSet/>
      <dgm:spPr/>
      <dgm:t>
        <a:bodyPr/>
        <a:lstStyle/>
        <a:p>
          <a:endParaRPr lang="en-US"/>
        </a:p>
      </dgm:t>
    </dgm:pt>
    <dgm:pt modelId="{6B8B5D95-9FBA-4F58-8601-9576D8FCA432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Clinical Practice Improvement</a:t>
          </a:r>
        </a:p>
      </dgm:t>
    </dgm:pt>
    <dgm:pt modelId="{0B1A202C-6074-4426-BDB7-DFC62191B833}" type="parTrans" cxnId="{E016936F-2D69-40FF-B496-ADB3207E0275}">
      <dgm:prSet/>
      <dgm:spPr/>
      <dgm:t>
        <a:bodyPr/>
        <a:lstStyle/>
        <a:p>
          <a:endParaRPr lang="en-US"/>
        </a:p>
      </dgm:t>
    </dgm:pt>
    <dgm:pt modelId="{CBEE3487-88E6-4E15-8E7C-F054399EEAA6}" type="sibTrans" cxnId="{E016936F-2D69-40FF-B496-ADB3207E0275}">
      <dgm:prSet/>
      <dgm:spPr/>
      <dgm:t>
        <a:bodyPr/>
        <a:lstStyle/>
        <a:p>
          <a:endParaRPr lang="en-US"/>
        </a:p>
      </dgm:t>
    </dgm:pt>
    <dgm:pt modelId="{F7AA69B8-44D5-4BB0-955A-5F54374C9B91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Advancing Care Information (MU)</a:t>
          </a:r>
        </a:p>
      </dgm:t>
    </dgm:pt>
    <dgm:pt modelId="{758FAB33-A7B0-4A11-AFF6-15BB82ACA69A}" type="parTrans" cxnId="{A50D61A5-8694-459D-94CC-86B05079C48D}">
      <dgm:prSet/>
      <dgm:spPr/>
      <dgm:t>
        <a:bodyPr/>
        <a:lstStyle/>
        <a:p>
          <a:endParaRPr lang="en-US"/>
        </a:p>
      </dgm:t>
    </dgm:pt>
    <dgm:pt modelId="{E3F0D74A-F479-4160-9BA7-47E1F4A6D34E}" type="sibTrans" cxnId="{A50D61A5-8694-459D-94CC-86B05079C48D}">
      <dgm:prSet/>
      <dgm:spPr/>
      <dgm:t>
        <a:bodyPr/>
        <a:lstStyle/>
        <a:p>
          <a:endParaRPr lang="en-US"/>
        </a:p>
      </dgm:t>
    </dgm:pt>
    <dgm:pt modelId="{8910D46A-FD27-43FE-B71E-0EA433E471A5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pPr rtl="0"/>
          <a:r>
            <a:rPr lang="en-US" b="1"/>
            <a:t>Advanced Alternative Payment Models (APM) </a:t>
          </a:r>
          <a:r>
            <a:rPr lang="en-US"/>
            <a:t>– contracting for risk</a:t>
          </a:r>
        </a:p>
      </dgm:t>
    </dgm:pt>
    <dgm:pt modelId="{44167A11-5443-4DAB-80CD-C920FAF9CAF0}" type="parTrans" cxnId="{45CBBBA7-4EC6-4B3C-BAAD-A9FB3A7DC141}">
      <dgm:prSet/>
      <dgm:spPr/>
      <dgm:t>
        <a:bodyPr/>
        <a:lstStyle/>
        <a:p>
          <a:endParaRPr lang="en-US"/>
        </a:p>
      </dgm:t>
    </dgm:pt>
    <dgm:pt modelId="{D73F7D69-8F08-480E-B7FA-FC99DCC8C18B}" type="sibTrans" cxnId="{45CBBBA7-4EC6-4B3C-BAAD-A9FB3A7DC141}">
      <dgm:prSet/>
      <dgm:spPr/>
      <dgm:t>
        <a:bodyPr/>
        <a:lstStyle/>
        <a:p>
          <a:endParaRPr lang="en-US"/>
        </a:p>
      </dgm:t>
    </dgm:pt>
    <dgm:pt modelId="{FE9385FD-BB78-47EB-B885-0BEB9C9A514F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 dirty="0"/>
            <a:t>Next generation ACO (risk)</a:t>
          </a:r>
        </a:p>
      </dgm:t>
    </dgm:pt>
    <dgm:pt modelId="{41C61615-88A2-4F7E-9935-3A87A641E084}" type="parTrans" cxnId="{72919271-4E35-49A5-BAB3-2DCEBE27DC8E}">
      <dgm:prSet/>
      <dgm:spPr/>
      <dgm:t>
        <a:bodyPr/>
        <a:lstStyle/>
        <a:p>
          <a:endParaRPr lang="en-US"/>
        </a:p>
      </dgm:t>
    </dgm:pt>
    <dgm:pt modelId="{E4346AA3-B30D-44C1-8149-E71476C0807C}" type="sibTrans" cxnId="{72919271-4E35-49A5-BAB3-2DCEBE27DC8E}">
      <dgm:prSet/>
      <dgm:spPr/>
      <dgm:t>
        <a:bodyPr/>
        <a:lstStyle/>
        <a:p>
          <a:endParaRPr lang="en-US"/>
        </a:p>
      </dgm:t>
    </dgm:pt>
    <dgm:pt modelId="{A7DD0EFC-F383-4448-BE41-8C25415D665E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Medicare Advantage</a:t>
          </a:r>
        </a:p>
      </dgm:t>
    </dgm:pt>
    <dgm:pt modelId="{519B89DC-CCAE-486F-BBD1-EC63FC167313}" type="parTrans" cxnId="{994F19D4-F227-4001-9545-4CFA1DD4365D}">
      <dgm:prSet/>
      <dgm:spPr/>
      <dgm:t>
        <a:bodyPr/>
        <a:lstStyle/>
        <a:p>
          <a:endParaRPr lang="en-US"/>
        </a:p>
      </dgm:t>
    </dgm:pt>
    <dgm:pt modelId="{7DF5605E-FD4B-4029-8874-59E5E87ADCA2}" type="sibTrans" cxnId="{994F19D4-F227-4001-9545-4CFA1DD4365D}">
      <dgm:prSet/>
      <dgm:spPr/>
      <dgm:t>
        <a:bodyPr/>
        <a:lstStyle/>
        <a:p>
          <a:endParaRPr lang="en-US"/>
        </a:p>
      </dgm:t>
    </dgm:pt>
    <dgm:pt modelId="{F3225995-C54A-4C96-8146-C1F05C28966F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Comprehensive Primary Care Plus</a:t>
          </a:r>
        </a:p>
      </dgm:t>
    </dgm:pt>
    <dgm:pt modelId="{632DED4D-445E-46CB-A745-D8C8381CC529}" type="parTrans" cxnId="{DA867FBE-286D-4FA5-AF06-108961D8B4DC}">
      <dgm:prSet/>
      <dgm:spPr/>
      <dgm:t>
        <a:bodyPr/>
        <a:lstStyle/>
        <a:p>
          <a:endParaRPr lang="en-US"/>
        </a:p>
      </dgm:t>
    </dgm:pt>
    <dgm:pt modelId="{B921457D-B0A1-4CDD-B6ED-FA2DA5F175B9}" type="sibTrans" cxnId="{DA867FBE-286D-4FA5-AF06-108961D8B4DC}">
      <dgm:prSet/>
      <dgm:spPr/>
      <dgm:t>
        <a:bodyPr/>
        <a:lstStyle/>
        <a:p>
          <a:endParaRPr lang="en-US"/>
        </a:p>
      </dgm:t>
    </dgm:pt>
    <dgm:pt modelId="{2101EC2E-2C84-4CEA-B0AF-AD1242B9F30B}">
      <dgm:prSet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rtl="0"/>
          <a:r>
            <a:rPr lang="en-US"/>
            <a:t>Patient Centered Medical Home</a:t>
          </a:r>
        </a:p>
      </dgm:t>
    </dgm:pt>
    <dgm:pt modelId="{C6BD4162-A552-427C-BA9A-A665965500A9}" type="parTrans" cxnId="{499F9878-F1BE-473A-A27D-18142E81FE7D}">
      <dgm:prSet/>
      <dgm:spPr/>
      <dgm:t>
        <a:bodyPr/>
        <a:lstStyle/>
        <a:p>
          <a:endParaRPr lang="en-US"/>
        </a:p>
      </dgm:t>
    </dgm:pt>
    <dgm:pt modelId="{E2E5DA64-69B6-4559-A294-30653152A2F8}" type="sibTrans" cxnId="{499F9878-F1BE-473A-A27D-18142E81FE7D}">
      <dgm:prSet/>
      <dgm:spPr/>
      <dgm:t>
        <a:bodyPr/>
        <a:lstStyle/>
        <a:p>
          <a:endParaRPr lang="en-US"/>
        </a:p>
      </dgm:t>
    </dgm:pt>
    <dgm:pt modelId="{2498536E-92A6-45B2-9D31-B8CBABA35750}" type="pres">
      <dgm:prSet presAssocID="{7066E28E-9C72-41BA-87D8-358A7152B166}" presName="Name0" presStyleCnt="0">
        <dgm:presLayoutVars>
          <dgm:dir/>
          <dgm:animLvl val="lvl"/>
          <dgm:resizeHandles val="exact"/>
        </dgm:presLayoutVars>
      </dgm:prSet>
      <dgm:spPr/>
    </dgm:pt>
    <dgm:pt modelId="{DD46DEAA-3909-44F6-9F42-B46F00619951}" type="pres">
      <dgm:prSet presAssocID="{C28F45D1-B9AF-40BC-8F86-14C7120641B6}" presName="composite" presStyleCnt="0"/>
      <dgm:spPr/>
    </dgm:pt>
    <dgm:pt modelId="{1499B30D-FA3F-4181-AD51-47718F3CF267}" type="pres">
      <dgm:prSet presAssocID="{C28F45D1-B9AF-40BC-8F86-14C7120641B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CC43A04-E9BC-43FA-9F8A-F512946FD67B}" type="pres">
      <dgm:prSet presAssocID="{C28F45D1-B9AF-40BC-8F86-14C7120641B6}" presName="desTx" presStyleLbl="alignAccFollowNode1" presStyleIdx="0" presStyleCnt="2">
        <dgm:presLayoutVars>
          <dgm:bulletEnabled val="1"/>
        </dgm:presLayoutVars>
      </dgm:prSet>
      <dgm:spPr/>
    </dgm:pt>
    <dgm:pt modelId="{02EA9DAC-BFDD-495F-89F2-6AC01D6D5F07}" type="pres">
      <dgm:prSet presAssocID="{DFBB7EE1-537E-4804-A8FB-687367789EC1}" presName="space" presStyleCnt="0"/>
      <dgm:spPr/>
    </dgm:pt>
    <dgm:pt modelId="{5EE26608-B90D-4BE5-8CDB-9DFB39EC3FA7}" type="pres">
      <dgm:prSet presAssocID="{8910D46A-FD27-43FE-B71E-0EA433E471A5}" presName="composite" presStyleCnt="0"/>
      <dgm:spPr/>
    </dgm:pt>
    <dgm:pt modelId="{3784D956-CE57-4B01-8D0E-921A3E0EADAA}" type="pres">
      <dgm:prSet presAssocID="{8910D46A-FD27-43FE-B71E-0EA433E471A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2B1A41A-DB61-4260-BB73-65CDCB4FDAF8}" type="pres">
      <dgm:prSet presAssocID="{8910D46A-FD27-43FE-B71E-0EA433E471A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373C099-0261-45CD-8A95-57F7C5112781}" type="presOf" srcId="{FE9385FD-BB78-47EB-B885-0BEB9C9A514F}" destId="{52B1A41A-DB61-4260-BB73-65CDCB4FDAF8}" srcOrd="0" destOrd="0" presId="urn:microsoft.com/office/officeart/2005/8/layout/hList1"/>
    <dgm:cxn modelId="{72919271-4E35-49A5-BAB3-2DCEBE27DC8E}" srcId="{8910D46A-FD27-43FE-B71E-0EA433E471A5}" destId="{FE9385FD-BB78-47EB-B885-0BEB9C9A514F}" srcOrd="0" destOrd="0" parTransId="{41C61615-88A2-4F7E-9935-3A87A641E084}" sibTransId="{E4346AA3-B30D-44C1-8149-E71476C0807C}"/>
    <dgm:cxn modelId="{E016936F-2D69-40FF-B496-ADB3207E0275}" srcId="{C28F45D1-B9AF-40BC-8F86-14C7120641B6}" destId="{6B8B5D95-9FBA-4F58-8601-9576D8FCA432}" srcOrd="2" destOrd="0" parTransId="{0B1A202C-6074-4426-BDB7-DFC62191B833}" sibTransId="{CBEE3487-88E6-4E15-8E7C-F054399EEAA6}"/>
    <dgm:cxn modelId="{D3A2BE5F-2009-4E65-BAE3-9CA5E40FA749}" srcId="{C28F45D1-B9AF-40BC-8F86-14C7120641B6}" destId="{8ACDA2C8-8A51-40D4-A6C0-2124B0A19C30}" srcOrd="1" destOrd="0" parTransId="{D52D50C3-4463-4CBD-9D14-A3F9DF77E278}" sibTransId="{A8A52419-E3E0-4586-8F5E-DAF1D6378EF9}"/>
    <dgm:cxn modelId="{45CBBBA7-4EC6-4B3C-BAAD-A9FB3A7DC141}" srcId="{7066E28E-9C72-41BA-87D8-358A7152B166}" destId="{8910D46A-FD27-43FE-B71E-0EA433E471A5}" srcOrd="1" destOrd="0" parTransId="{44167A11-5443-4DAB-80CD-C920FAF9CAF0}" sibTransId="{D73F7D69-8F08-480E-B7FA-FC99DCC8C18B}"/>
    <dgm:cxn modelId="{9DA65BB8-3CE4-44DE-9B5C-1CE04C87CAD4}" type="presOf" srcId="{F7AA69B8-44D5-4BB0-955A-5F54374C9B91}" destId="{6CC43A04-E9BC-43FA-9F8A-F512946FD67B}" srcOrd="0" destOrd="3" presId="urn:microsoft.com/office/officeart/2005/8/layout/hList1"/>
    <dgm:cxn modelId="{769E7C38-85A0-40ED-8BEF-2255301C9BAF}" type="presOf" srcId="{84BB82FF-F752-45DB-94A3-C84734B3FB02}" destId="{6CC43A04-E9BC-43FA-9F8A-F512946FD67B}" srcOrd="0" destOrd="0" presId="urn:microsoft.com/office/officeart/2005/8/layout/hList1"/>
    <dgm:cxn modelId="{DF0500BB-498E-4C80-84F2-BF776B7B13CB}" type="presOf" srcId="{8ACDA2C8-8A51-40D4-A6C0-2124B0A19C30}" destId="{6CC43A04-E9BC-43FA-9F8A-F512946FD67B}" srcOrd="0" destOrd="1" presId="urn:microsoft.com/office/officeart/2005/8/layout/hList1"/>
    <dgm:cxn modelId="{DA867FBE-286D-4FA5-AF06-108961D8B4DC}" srcId="{8910D46A-FD27-43FE-B71E-0EA433E471A5}" destId="{F3225995-C54A-4C96-8146-C1F05C28966F}" srcOrd="2" destOrd="0" parTransId="{632DED4D-445E-46CB-A745-D8C8381CC529}" sibTransId="{B921457D-B0A1-4CDD-B6ED-FA2DA5F175B9}"/>
    <dgm:cxn modelId="{40EF8234-BA51-4A5A-A945-8D55446EF774}" type="presOf" srcId="{F3225995-C54A-4C96-8146-C1F05C28966F}" destId="{52B1A41A-DB61-4260-BB73-65CDCB4FDAF8}" srcOrd="0" destOrd="2" presId="urn:microsoft.com/office/officeart/2005/8/layout/hList1"/>
    <dgm:cxn modelId="{6B1514E9-32F6-4717-A9EF-75B416DD4CC7}" srcId="{C28F45D1-B9AF-40BC-8F86-14C7120641B6}" destId="{84BB82FF-F752-45DB-94A3-C84734B3FB02}" srcOrd="0" destOrd="0" parTransId="{09665811-1DBA-4E45-BAAC-3BD5861290B8}" sibTransId="{6CB81C62-C092-4594-AEAD-A2AC98C689CA}"/>
    <dgm:cxn modelId="{DF1FB9A2-52CA-4DE1-9393-7BBFEF81BD24}" type="presOf" srcId="{8910D46A-FD27-43FE-B71E-0EA433E471A5}" destId="{3784D956-CE57-4B01-8D0E-921A3E0EADAA}" srcOrd="0" destOrd="0" presId="urn:microsoft.com/office/officeart/2005/8/layout/hList1"/>
    <dgm:cxn modelId="{20028D53-D85B-4873-9093-0FDDCC7C836C}" type="presOf" srcId="{6B8B5D95-9FBA-4F58-8601-9576D8FCA432}" destId="{6CC43A04-E9BC-43FA-9F8A-F512946FD67B}" srcOrd="0" destOrd="2" presId="urn:microsoft.com/office/officeart/2005/8/layout/hList1"/>
    <dgm:cxn modelId="{27D1CA4F-AE02-43B4-B974-F98CBB487BA8}" type="presOf" srcId="{A7DD0EFC-F383-4448-BE41-8C25415D665E}" destId="{52B1A41A-DB61-4260-BB73-65CDCB4FDAF8}" srcOrd="0" destOrd="1" presId="urn:microsoft.com/office/officeart/2005/8/layout/hList1"/>
    <dgm:cxn modelId="{994F19D4-F227-4001-9545-4CFA1DD4365D}" srcId="{8910D46A-FD27-43FE-B71E-0EA433E471A5}" destId="{A7DD0EFC-F383-4448-BE41-8C25415D665E}" srcOrd="1" destOrd="0" parTransId="{519B89DC-CCAE-486F-BBD1-EC63FC167313}" sibTransId="{7DF5605E-FD4B-4029-8874-59E5E87ADCA2}"/>
    <dgm:cxn modelId="{D1AE461D-8A32-4576-A53C-B0B563DCF904}" srcId="{7066E28E-9C72-41BA-87D8-358A7152B166}" destId="{C28F45D1-B9AF-40BC-8F86-14C7120641B6}" srcOrd="0" destOrd="0" parTransId="{009C7B5E-5E43-4187-B3AD-8507BF4D835F}" sibTransId="{DFBB7EE1-537E-4804-A8FB-687367789EC1}"/>
    <dgm:cxn modelId="{4F17DA3D-30FD-4A07-938C-A5F9CE8609DF}" type="presOf" srcId="{2101EC2E-2C84-4CEA-B0AF-AD1242B9F30B}" destId="{52B1A41A-DB61-4260-BB73-65CDCB4FDAF8}" srcOrd="0" destOrd="3" presId="urn:microsoft.com/office/officeart/2005/8/layout/hList1"/>
    <dgm:cxn modelId="{15D99512-449C-4701-8917-AD45E971A5AC}" type="presOf" srcId="{7066E28E-9C72-41BA-87D8-358A7152B166}" destId="{2498536E-92A6-45B2-9D31-B8CBABA35750}" srcOrd="0" destOrd="0" presId="urn:microsoft.com/office/officeart/2005/8/layout/hList1"/>
    <dgm:cxn modelId="{4CC8F74D-DE94-4161-8539-F5080ADB7568}" type="presOf" srcId="{C28F45D1-B9AF-40BC-8F86-14C7120641B6}" destId="{1499B30D-FA3F-4181-AD51-47718F3CF267}" srcOrd="0" destOrd="0" presId="urn:microsoft.com/office/officeart/2005/8/layout/hList1"/>
    <dgm:cxn modelId="{A50D61A5-8694-459D-94CC-86B05079C48D}" srcId="{C28F45D1-B9AF-40BC-8F86-14C7120641B6}" destId="{F7AA69B8-44D5-4BB0-955A-5F54374C9B91}" srcOrd="3" destOrd="0" parTransId="{758FAB33-A7B0-4A11-AFF6-15BB82ACA69A}" sibTransId="{E3F0D74A-F479-4160-9BA7-47E1F4A6D34E}"/>
    <dgm:cxn modelId="{499F9878-F1BE-473A-A27D-18142E81FE7D}" srcId="{8910D46A-FD27-43FE-B71E-0EA433E471A5}" destId="{2101EC2E-2C84-4CEA-B0AF-AD1242B9F30B}" srcOrd="3" destOrd="0" parTransId="{C6BD4162-A552-427C-BA9A-A665965500A9}" sibTransId="{E2E5DA64-69B6-4559-A294-30653152A2F8}"/>
    <dgm:cxn modelId="{445D4C6B-8732-46E1-AC58-47C90DFDBD19}" type="presParOf" srcId="{2498536E-92A6-45B2-9D31-B8CBABA35750}" destId="{DD46DEAA-3909-44F6-9F42-B46F00619951}" srcOrd="0" destOrd="0" presId="urn:microsoft.com/office/officeart/2005/8/layout/hList1"/>
    <dgm:cxn modelId="{9A848BC9-8BD5-44E3-A10F-102239A4A8B0}" type="presParOf" srcId="{DD46DEAA-3909-44F6-9F42-B46F00619951}" destId="{1499B30D-FA3F-4181-AD51-47718F3CF267}" srcOrd="0" destOrd="0" presId="urn:microsoft.com/office/officeart/2005/8/layout/hList1"/>
    <dgm:cxn modelId="{A2075189-4001-495E-90C8-8E6794EB0247}" type="presParOf" srcId="{DD46DEAA-3909-44F6-9F42-B46F00619951}" destId="{6CC43A04-E9BC-43FA-9F8A-F512946FD67B}" srcOrd="1" destOrd="0" presId="urn:microsoft.com/office/officeart/2005/8/layout/hList1"/>
    <dgm:cxn modelId="{A57BA77B-51F7-437A-83EB-5749C0841F3A}" type="presParOf" srcId="{2498536E-92A6-45B2-9D31-B8CBABA35750}" destId="{02EA9DAC-BFDD-495F-89F2-6AC01D6D5F07}" srcOrd="1" destOrd="0" presId="urn:microsoft.com/office/officeart/2005/8/layout/hList1"/>
    <dgm:cxn modelId="{F27D1350-2D3B-427B-AFD4-6BA618E5C58C}" type="presParOf" srcId="{2498536E-92A6-45B2-9D31-B8CBABA35750}" destId="{5EE26608-B90D-4BE5-8CDB-9DFB39EC3FA7}" srcOrd="2" destOrd="0" presId="urn:microsoft.com/office/officeart/2005/8/layout/hList1"/>
    <dgm:cxn modelId="{7EAE411F-B400-4700-BD83-79A40CB065A2}" type="presParOf" srcId="{5EE26608-B90D-4BE5-8CDB-9DFB39EC3FA7}" destId="{3784D956-CE57-4B01-8D0E-921A3E0EADAA}" srcOrd="0" destOrd="0" presId="urn:microsoft.com/office/officeart/2005/8/layout/hList1"/>
    <dgm:cxn modelId="{DBC00877-7DC9-45CD-B071-96DFB3887637}" type="presParOf" srcId="{5EE26608-B90D-4BE5-8CDB-9DFB39EC3FA7}" destId="{52B1A41A-DB61-4260-BB73-65CDCB4FDA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751694-3BDD-4403-8BDB-E1E30CF4541C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B8048A8-54EF-47A2-A929-B661ADF080C3}">
      <dgm:prSet phldrT="[Text]" custT="1"/>
      <dgm:spPr/>
      <dgm:t>
        <a:bodyPr/>
        <a:lstStyle/>
        <a:p>
          <a:r>
            <a:rPr lang="en-US" sz="2400" b="1" dirty="0"/>
            <a:t>MIPS will apply to following Clinicians:</a:t>
          </a:r>
        </a:p>
      </dgm:t>
    </dgm:pt>
    <dgm:pt modelId="{70C95C1B-6323-4CBC-9695-80F99C5A2268}" type="parTrans" cxnId="{F97EAD76-96D8-456C-A6BD-A595E903E032}">
      <dgm:prSet/>
      <dgm:spPr/>
      <dgm:t>
        <a:bodyPr/>
        <a:lstStyle/>
        <a:p>
          <a:endParaRPr lang="en-US"/>
        </a:p>
      </dgm:t>
    </dgm:pt>
    <dgm:pt modelId="{C0C9EE7A-850A-4CC6-AD25-088C242A3D33}" type="sibTrans" cxnId="{F97EAD76-96D8-456C-A6BD-A595E903E032}">
      <dgm:prSet/>
      <dgm:spPr/>
      <dgm:t>
        <a:bodyPr/>
        <a:lstStyle/>
        <a:p>
          <a:endParaRPr lang="en-US"/>
        </a:p>
      </dgm:t>
    </dgm:pt>
    <dgm:pt modelId="{95D0C5A6-2FB8-4614-8933-BDB33557F13F}">
      <dgm:prSet custT="1"/>
      <dgm:spPr/>
      <dgm:t>
        <a:bodyPr/>
        <a:lstStyle/>
        <a:p>
          <a:r>
            <a:rPr lang="en-US" sz="2200" dirty="0"/>
            <a:t>Physicians</a:t>
          </a:r>
        </a:p>
      </dgm:t>
    </dgm:pt>
    <dgm:pt modelId="{CA700F74-02C3-4963-9D8C-743F849D2533}" type="parTrans" cxnId="{300A2D7F-40C3-4891-8062-2DC5C4BE9A46}">
      <dgm:prSet/>
      <dgm:spPr/>
      <dgm:t>
        <a:bodyPr/>
        <a:lstStyle/>
        <a:p>
          <a:endParaRPr lang="en-US"/>
        </a:p>
      </dgm:t>
    </dgm:pt>
    <dgm:pt modelId="{C402BE63-BCFB-4D1C-A792-FF0F3253FA0C}" type="sibTrans" cxnId="{300A2D7F-40C3-4891-8062-2DC5C4BE9A46}">
      <dgm:prSet/>
      <dgm:spPr/>
      <dgm:t>
        <a:bodyPr/>
        <a:lstStyle/>
        <a:p>
          <a:endParaRPr lang="en-US"/>
        </a:p>
      </dgm:t>
    </dgm:pt>
    <dgm:pt modelId="{96DB5BA6-5247-4784-AC8E-610423970E7D}">
      <dgm:prSet custT="1"/>
      <dgm:spPr/>
      <dgm:t>
        <a:bodyPr/>
        <a:lstStyle/>
        <a:p>
          <a:r>
            <a:rPr lang="en-US" sz="1800" dirty="0"/>
            <a:t>Medicine and osteopathy</a:t>
          </a:r>
        </a:p>
      </dgm:t>
    </dgm:pt>
    <dgm:pt modelId="{DD3AF1F6-E71F-490B-BB80-305DF99C6E9A}" type="parTrans" cxnId="{4493E6B9-0D9D-424B-BEC0-ACA33B4824A5}">
      <dgm:prSet/>
      <dgm:spPr/>
      <dgm:t>
        <a:bodyPr/>
        <a:lstStyle/>
        <a:p>
          <a:endParaRPr lang="en-US"/>
        </a:p>
      </dgm:t>
    </dgm:pt>
    <dgm:pt modelId="{52AA7DB8-1CAE-4272-9BA9-BD9C417E926A}" type="sibTrans" cxnId="{4493E6B9-0D9D-424B-BEC0-ACA33B4824A5}">
      <dgm:prSet/>
      <dgm:spPr/>
      <dgm:t>
        <a:bodyPr/>
        <a:lstStyle/>
        <a:p>
          <a:endParaRPr lang="en-US"/>
        </a:p>
      </dgm:t>
    </dgm:pt>
    <dgm:pt modelId="{B555765D-00BB-4C9B-B89A-6794275C704F}">
      <dgm:prSet custT="1"/>
      <dgm:spPr/>
      <dgm:t>
        <a:bodyPr/>
        <a:lstStyle/>
        <a:p>
          <a:r>
            <a:rPr lang="en-US" sz="1800" dirty="0"/>
            <a:t>Dental surgery</a:t>
          </a:r>
        </a:p>
      </dgm:t>
    </dgm:pt>
    <dgm:pt modelId="{57F2F341-3315-43C9-8F4A-9CA67636E477}" type="parTrans" cxnId="{77903AA1-D4E7-4807-8109-5BBA2B03D006}">
      <dgm:prSet/>
      <dgm:spPr/>
      <dgm:t>
        <a:bodyPr/>
        <a:lstStyle/>
        <a:p>
          <a:endParaRPr lang="en-US"/>
        </a:p>
      </dgm:t>
    </dgm:pt>
    <dgm:pt modelId="{7D2B2098-2528-4BF7-9F84-BDEB29598CB5}" type="sibTrans" cxnId="{77903AA1-D4E7-4807-8109-5BBA2B03D006}">
      <dgm:prSet/>
      <dgm:spPr/>
      <dgm:t>
        <a:bodyPr/>
        <a:lstStyle/>
        <a:p>
          <a:endParaRPr lang="en-US"/>
        </a:p>
      </dgm:t>
    </dgm:pt>
    <dgm:pt modelId="{5C328F2D-C2A9-41D0-80EC-1DB1DAA35AE4}">
      <dgm:prSet custT="1"/>
      <dgm:spPr/>
      <dgm:t>
        <a:bodyPr/>
        <a:lstStyle/>
        <a:p>
          <a:r>
            <a:rPr lang="en-US" sz="1800" dirty="0"/>
            <a:t>Podiatric medicine</a:t>
          </a:r>
        </a:p>
      </dgm:t>
    </dgm:pt>
    <dgm:pt modelId="{27A02D70-E1B2-4013-9370-52BAE251F633}" type="parTrans" cxnId="{74468A39-DAB8-4105-96BC-76FFB98AB9AC}">
      <dgm:prSet/>
      <dgm:spPr/>
      <dgm:t>
        <a:bodyPr/>
        <a:lstStyle/>
        <a:p>
          <a:endParaRPr lang="en-US"/>
        </a:p>
      </dgm:t>
    </dgm:pt>
    <dgm:pt modelId="{614804C8-3F72-4E1E-9EFB-DA393FC3EB57}" type="sibTrans" cxnId="{74468A39-DAB8-4105-96BC-76FFB98AB9AC}">
      <dgm:prSet/>
      <dgm:spPr/>
      <dgm:t>
        <a:bodyPr/>
        <a:lstStyle/>
        <a:p>
          <a:endParaRPr lang="en-US"/>
        </a:p>
      </dgm:t>
    </dgm:pt>
    <dgm:pt modelId="{82E5D8F4-7EB6-4975-BAD2-BB5DD11D45CF}">
      <dgm:prSet custT="1"/>
      <dgm:spPr/>
      <dgm:t>
        <a:bodyPr/>
        <a:lstStyle/>
        <a:p>
          <a:r>
            <a:rPr lang="en-US" sz="1800" dirty="0"/>
            <a:t>Optometry</a:t>
          </a:r>
        </a:p>
      </dgm:t>
    </dgm:pt>
    <dgm:pt modelId="{992616D5-176A-4B49-91CF-76DC84CA9BA3}" type="parTrans" cxnId="{7AF0F075-C140-40AC-A3C3-498170D333F2}">
      <dgm:prSet/>
      <dgm:spPr/>
      <dgm:t>
        <a:bodyPr/>
        <a:lstStyle/>
        <a:p>
          <a:endParaRPr lang="en-US"/>
        </a:p>
      </dgm:t>
    </dgm:pt>
    <dgm:pt modelId="{7E1EBA67-0A98-4A4A-BA1A-5E852960C297}" type="sibTrans" cxnId="{7AF0F075-C140-40AC-A3C3-498170D333F2}">
      <dgm:prSet/>
      <dgm:spPr/>
      <dgm:t>
        <a:bodyPr/>
        <a:lstStyle/>
        <a:p>
          <a:endParaRPr lang="en-US"/>
        </a:p>
      </dgm:t>
    </dgm:pt>
    <dgm:pt modelId="{1BD35C17-30AF-4E75-BADD-1486A7F411F4}">
      <dgm:prSet custT="1"/>
      <dgm:spPr/>
      <dgm:t>
        <a:bodyPr anchor="t" anchorCtr="0"/>
        <a:lstStyle/>
        <a:p>
          <a:r>
            <a:rPr lang="en-US" sz="2200" dirty="0"/>
            <a:t>Chiropractors</a:t>
          </a:r>
        </a:p>
      </dgm:t>
    </dgm:pt>
    <dgm:pt modelId="{B86B10DD-31BB-4CC2-A254-A44856064BB3}" type="parTrans" cxnId="{1C0E11AB-6918-4FE2-8DED-C03682E5F826}">
      <dgm:prSet/>
      <dgm:spPr/>
      <dgm:t>
        <a:bodyPr/>
        <a:lstStyle/>
        <a:p>
          <a:endParaRPr lang="en-US"/>
        </a:p>
      </dgm:t>
    </dgm:pt>
    <dgm:pt modelId="{E972FD75-4B1A-484B-B462-178F6D9E6925}" type="sibTrans" cxnId="{1C0E11AB-6918-4FE2-8DED-C03682E5F826}">
      <dgm:prSet/>
      <dgm:spPr/>
      <dgm:t>
        <a:bodyPr/>
        <a:lstStyle/>
        <a:p>
          <a:endParaRPr lang="en-US"/>
        </a:p>
      </dgm:t>
    </dgm:pt>
    <dgm:pt modelId="{50BE87EB-E5CC-4B9A-A68A-B9C0FF169D37}">
      <dgm:prSet custT="1"/>
      <dgm:spPr/>
      <dgm:t>
        <a:bodyPr/>
        <a:lstStyle/>
        <a:p>
          <a:r>
            <a:rPr lang="en-US" sz="2200" dirty="0"/>
            <a:t>Mid-level practitioners</a:t>
          </a:r>
        </a:p>
      </dgm:t>
    </dgm:pt>
    <dgm:pt modelId="{4D749D77-01B2-4C11-A1B8-F8D8F788B041}" type="parTrans" cxnId="{F328042D-547D-47C1-8A93-ECD1BFFEBBEC}">
      <dgm:prSet/>
      <dgm:spPr/>
      <dgm:t>
        <a:bodyPr/>
        <a:lstStyle/>
        <a:p>
          <a:endParaRPr lang="en-US"/>
        </a:p>
      </dgm:t>
    </dgm:pt>
    <dgm:pt modelId="{8F9670B9-7C28-438F-8EBE-EBA272113E5F}" type="sibTrans" cxnId="{F328042D-547D-47C1-8A93-ECD1BFFEBBEC}">
      <dgm:prSet/>
      <dgm:spPr/>
      <dgm:t>
        <a:bodyPr/>
        <a:lstStyle/>
        <a:p>
          <a:endParaRPr lang="en-US"/>
        </a:p>
      </dgm:t>
    </dgm:pt>
    <dgm:pt modelId="{877ED8D2-D520-4F6D-96BC-6A5AEFF74468}">
      <dgm:prSet custT="1"/>
      <dgm:spPr/>
      <dgm:t>
        <a:bodyPr/>
        <a:lstStyle/>
        <a:p>
          <a:r>
            <a:rPr lang="en-US" sz="1600" dirty="0"/>
            <a:t>Physician assistants (PAs)</a:t>
          </a:r>
        </a:p>
      </dgm:t>
    </dgm:pt>
    <dgm:pt modelId="{29E3998A-7D6D-41E4-B50B-73E1F8C12B64}" type="parTrans" cxnId="{02346A1D-A637-4B45-8CD3-943D97641797}">
      <dgm:prSet/>
      <dgm:spPr/>
      <dgm:t>
        <a:bodyPr/>
        <a:lstStyle/>
        <a:p>
          <a:endParaRPr lang="en-US"/>
        </a:p>
      </dgm:t>
    </dgm:pt>
    <dgm:pt modelId="{5459CFBB-C564-45F8-BEBA-A3A4004F546C}" type="sibTrans" cxnId="{02346A1D-A637-4B45-8CD3-943D97641797}">
      <dgm:prSet/>
      <dgm:spPr/>
      <dgm:t>
        <a:bodyPr/>
        <a:lstStyle/>
        <a:p>
          <a:endParaRPr lang="en-US"/>
        </a:p>
      </dgm:t>
    </dgm:pt>
    <dgm:pt modelId="{8C9541BF-59B7-4035-BF24-968F55F2B238}">
      <dgm:prSet custT="1"/>
      <dgm:spPr/>
      <dgm:t>
        <a:bodyPr/>
        <a:lstStyle/>
        <a:p>
          <a:r>
            <a:rPr lang="en-US" sz="1600" dirty="0"/>
            <a:t>Nurse practitioners (NPs)</a:t>
          </a:r>
        </a:p>
      </dgm:t>
    </dgm:pt>
    <dgm:pt modelId="{E449E7DB-C792-44A2-9FC6-EBEC283C5FE6}" type="parTrans" cxnId="{E292B21B-3A01-4F76-A67B-53B23CFA64D4}">
      <dgm:prSet/>
      <dgm:spPr/>
      <dgm:t>
        <a:bodyPr/>
        <a:lstStyle/>
        <a:p>
          <a:endParaRPr lang="en-US"/>
        </a:p>
      </dgm:t>
    </dgm:pt>
    <dgm:pt modelId="{ADF8025A-E311-4E83-BA5D-26A254ABEDEB}" type="sibTrans" cxnId="{E292B21B-3A01-4F76-A67B-53B23CFA64D4}">
      <dgm:prSet/>
      <dgm:spPr/>
      <dgm:t>
        <a:bodyPr/>
        <a:lstStyle/>
        <a:p>
          <a:endParaRPr lang="en-US"/>
        </a:p>
      </dgm:t>
    </dgm:pt>
    <dgm:pt modelId="{B720E821-1E71-4712-BD40-31ACA6A505ED}">
      <dgm:prSet custT="1"/>
      <dgm:spPr/>
      <dgm:t>
        <a:bodyPr/>
        <a:lstStyle/>
        <a:p>
          <a:r>
            <a:rPr lang="en-US" sz="1600" dirty="0"/>
            <a:t>Clinical nurse specialist (CNS)</a:t>
          </a:r>
        </a:p>
      </dgm:t>
    </dgm:pt>
    <dgm:pt modelId="{4D79AAA8-6386-44E6-9D19-1EA1F3D8A94C}" type="parTrans" cxnId="{D59635E8-BA7B-4E7D-98BD-942CA832F03D}">
      <dgm:prSet/>
      <dgm:spPr/>
      <dgm:t>
        <a:bodyPr/>
        <a:lstStyle/>
        <a:p>
          <a:endParaRPr lang="en-US"/>
        </a:p>
      </dgm:t>
    </dgm:pt>
    <dgm:pt modelId="{5EE0C138-2610-4A8A-8CD1-4B6AFEC8F6E0}" type="sibTrans" cxnId="{D59635E8-BA7B-4E7D-98BD-942CA832F03D}">
      <dgm:prSet/>
      <dgm:spPr/>
      <dgm:t>
        <a:bodyPr/>
        <a:lstStyle/>
        <a:p>
          <a:endParaRPr lang="en-US"/>
        </a:p>
      </dgm:t>
    </dgm:pt>
    <dgm:pt modelId="{16943F8E-0F54-4D1C-9FBB-7FEBE2E3C961}">
      <dgm:prSet custT="1"/>
      <dgm:spPr/>
      <dgm:t>
        <a:bodyPr/>
        <a:lstStyle/>
        <a:p>
          <a:r>
            <a:rPr lang="en-US" sz="1600" dirty="0"/>
            <a:t>Certified registered nurse anesthetists (CRNAs)</a:t>
          </a:r>
        </a:p>
      </dgm:t>
    </dgm:pt>
    <dgm:pt modelId="{BEFF29A3-E0C4-4340-936B-EBA4F4CC47B6}" type="parTrans" cxnId="{086408B4-6602-4346-B754-266B61D4306B}">
      <dgm:prSet/>
      <dgm:spPr/>
      <dgm:t>
        <a:bodyPr/>
        <a:lstStyle/>
        <a:p>
          <a:endParaRPr lang="en-US"/>
        </a:p>
      </dgm:t>
    </dgm:pt>
    <dgm:pt modelId="{2C3009F3-2C3B-4C81-A897-4D34DE800FF8}" type="sibTrans" cxnId="{086408B4-6602-4346-B754-266B61D4306B}">
      <dgm:prSet/>
      <dgm:spPr/>
      <dgm:t>
        <a:bodyPr/>
        <a:lstStyle/>
        <a:p>
          <a:endParaRPr lang="en-US"/>
        </a:p>
      </dgm:t>
    </dgm:pt>
    <dgm:pt modelId="{5C4F44D3-7F0C-4847-AAB4-1C38A26EF6F3}">
      <dgm:prSet custT="1"/>
      <dgm:spPr/>
      <dgm:t>
        <a:bodyPr/>
        <a:lstStyle/>
        <a:p>
          <a:r>
            <a:rPr lang="en-US" sz="2200" dirty="0"/>
            <a:t>CMS will add other professionals in 2021</a:t>
          </a:r>
        </a:p>
      </dgm:t>
    </dgm:pt>
    <dgm:pt modelId="{94A0024F-4283-4466-865B-DEC77FC48424}" type="parTrans" cxnId="{1E2DA27C-AF23-4A77-B442-E82BB05324CD}">
      <dgm:prSet/>
      <dgm:spPr/>
      <dgm:t>
        <a:bodyPr/>
        <a:lstStyle/>
        <a:p>
          <a:endParaRPr lang="en-US"/>
        </a:p>
      </dgm:t>
    </dgm:pt>
    <dgm:pt modelId="{77C94DA5-64A7-4F5F-9EC7-C39AC42B0C63}" type="sibTrans" cxnId="{1E2DA27C-AF23-4A77-B442-E82BB05324CD}">
      <dgm:prSet/>
      <dgm:spPr/>
      <dgm:t>
        <a:bodyPr/>
        <a:lstStyle/>
        <a:p>
          <a:endParaRPr lang="en-US"/>
        </a:p>
      </dgm:t>
    </dgm:pt>
    <dgm:pt modelId="{C7CAA1A0-E4B5-482E-B232-E10CD44B31F5}">
      <dgm:prSet custT="1"/>
      <dgm:spPr/>
      <dgm:t>
        <a:bodyPr/>
        <a:lstStyle/>
        <a:p>
          <a:r>
            <a:rPr lang="en-US" sz="1600" dirty="0"/>
            <a:t>Physical, speech and occupational therapist</a:t>
          </a:r>
        </a:p>
      </dgm:t>
    </dgm:pt>
    <dgm:pt modelId="{9E3E0944-9E24-4317-A031-C72494F73D9B}" type="parTrans" cxnId="{3696C3C9-C1D1-4AC8-B2AD-D0E57662AED6}">
      <dgm:prSet/>
      <dgm:spPr/>
      <dgm:t>
        <a:bodyPr/>
        <a:lstStyle/>
        <a:p>
          <a:endParaRPr lang="en-US"/>
        </a:p>
      </dgm:t>
    </dgm:pt>
    <dgm:pt modelId="{F9D58718-55B3-4F48-A64B-66DF0207F459}" type="sibTrans" cxnId="{3696C3C9-C1D1-4AC8-B2AD-D0E57662AED6}">
      <dgm:prSet/>
      <dgm:spPr/>
      <dgm:t>
        <a:bodyPr/>
        <a:lstStyle/>
        <a:p>
          <a:endParaRPr lang="en-US"/>
        </a:p>
      </dgm:t>
    </dgm:pt>
    <dgm:pt modelId="{AC584E7F-D8EB-410F-B24C-CCB1EFFC6CD3}">
      <dgm:prSet custT="1"/>
      <dgm:spPr/>
      <dgm:t>
        <a:bodyPr/>
        <a:lstStyle/>
        <a:p>
          <a:r>
            <a:rPr lang="en-US" sz="1600" dirty="0"/>
            <a:t>Audiologist</a:t>
          </a:r>
        </a:p>
      </dgm:t>
    </dgm:pt>
    <dgm:pt modelId="{A87BFC21-6DE6-430F-8F7B-B809E037238B}" type="parTrans" cxnId="{25DA3962-4CA3-44A9-8803-4E4FC8BDA359}">
      <dgm:prSet/>
      <dgm:spPr/>
      <dgm:t>
        <a:bodyPr/>
        <a:lstStyle/>
        <a:p>
          <a:endParaRPr lang="en-US"/>
        </a:p>
      </dgm:t>
    </dgm:pt>
    <dgm:pt modelId="{1EF2AD60-6BD6-44AF-AFC3-B2E764BDB5B2}" type="sibTrans" cxnId="{25DA3962-4CA3-44A9-8803-4E4FC8BDA359}">
      <dgm:prSet/>
      <dgm:spPr/>
      <dgm:t>
        <a:bodyPr/>
        <a:lstStyle/>
        <a:p>
          <a:endParaRPr lang="en-US"/>
        </a:p>
      </dgm:t>
    </dgm:pt>
    <dgm:pt modelId="{518A4977-D608-42C8-A76D-68255C079F86}">
      <dgm:prSet custT="1"/>
      <dgm:spPr/>
      <dgm:t>
        <a:bodyPr/>
        <a:lstStyle/>
        <a:p>
          <a:r>
            <a:rPr lang="en-US" sz="1600" dirty="0"/>
            <a:t>Others reimbursed under Physician Fee Schedules</a:t>
          </a:r>
        </a:p>
      </dgm:t>
    </dgm:pt>
    <dgm:pt modelId="{F2323794-B6B3-4E7B-8250-24D0AF105F99}" type="parTrans" cxnId="{3B40FED2-D8CE-4272-AD64-7A30CF76A876}">
      <dgm:prSet/>
      <dgm:spPr/>
      <dgm:t>
        <a:bodyPr/>
        <a:lstStyle/>
        <a:p>
          <a:endParaRPr lang="en-US"/>
        </a:p>
      </dgm:t>
    </dgm:pt>
    <dgm:pt modelId="{7AF5E23B-E68C-4D47-9E1F-26B08967FCD0}" type="sibTrans" cxnId="{3B40FED2-D8CE-4272-AD64-7A30CF76A876}">
      <dgm:prSet/>
      <dgm:spPr/>
      <dgm:t>
        <a:bodyPr/>
        <a:lstStyle/>
        <a:p>
          <a:endParaRPr lang="en-US"/>
        </a:p>
      </dgm:t>
    </dgm:pt>
    <dgm:pt modelId="{108582CC-69BE-458A-A243-62C287453F46}" type="pres">
      <dgm:prSet presAssocID="{5D751694-3BDD-4403-8BDB-E1E30CF4541C}" presName="composite" presStyleCnt="0">
        <dgm:presLayoutVars>
          <dgm:chMax val="1"/>
          <dgm:dir/>
          <dgm:resizeHandles val="exact"/>
        </dgm:presLayoutVars>
      </dgm:prSet>
      <dgm:spPr/>
    </dgm:pt>
    <dgm:pt modelId="{146E259A-E2A9-4C29-9E74-A559E9C4D864}" type="pres">
      <dgm:prSet presAssocID="{FB8048A8-54EF-47A2-A929-B661ADF080C3}" presName="roof" presStyleLbl="dkBgShp" presStyleIdx="0" presStyleCnt="2" custScaleY="48697"/>
      <dgm:spPr/>
    </dgm:pt>
    <dgm:pt modelId="{E2E971B5-00F2-4D26-81AB-85F4612457CA}" type="pres">
      <dgm:prSet presAssocID="{FB8048A8-54EF-47A2-A929-B661ADF080C3}" presName="pillars" presStyleCnt="0"/>
      <dgm:spPr/>
    </dgm:pt>
    <dgm:pt modelId="{07821A02-8EC4-4844-92DB-53CB2FB6C208}" type="pres">
      <dgm:prSet presAssocID="{FB8048A8-54EF-47A2-A929-B661ADF080C3}" presName="pillar1" presStyleLbl="node1" presStyleIdx="0" presStyleCnt="4" custScaleX="84201" custScaleY="125491">
        <dgm:presLayoutVars>
          <dgm:bulletEnabled val="1"/>
        </dgm:presLayoutVars>
      </dgm:prSet>
      <dgm:spPr/>
    </dgm:pt>
    <dgm:pt modelId="{402407C2-AAE0-4445-A026-B95E155743A6}" type="pres">
      <dgm:prSet presAssocID="{1BD35C17-30AF-4E75-BADD-1486A7F411F4}" presName="pillarX" presStyleLbl="node1" presStyleIdx="1" presStyleCnt="4" custScaleX="77372" custScaleY="125491">
        <dgm:presLayoutVars>
          <dgm:bulletEnabled val="1"/>
        </dgm:presLayoutVars>
      </dgm:prSet>
      <dgm:spPr/>
    </dgm:pt>
    <dgm:pt modelId="{0BAC7E58-68F0-41D0-9ECA-55EAB980632D}" type="pres">
      <dgm:prSet presAssocID="{50BE87EB-E5CC-4B9A-A68A-B9C0FF169D37}" presName="pillarX" presStyleLbl="node1" presStyleIdx="2" presStyleCnt="4" custScaleY="125491">
        <dgm:presLayoutVars>
          <dgm:bulletEnabled val="1"/>
        </dgm:presLayoutVars>
      </dgm:prSet>
      <dgm:spPr/>
    </dgm:pt>
    <dgm:pt modelId="{917ACF1D-20B7-4BB9-B190-E841F7D12161}" type="pres">
      <dgm:prSet presAssocID="{5C4F44D3-7F0C-4847-AAB4-1C38A26EF6F3}" presName="pillarX" presStyleLbl="node1" presStyleIdx="3" presStyleCnt="4" custScaleX="100627" custScaleY="125491">
        <dgm:presLayoutVars>
          <dgm:bulletEnabled val="1"/>
        </dgm:presLayoutVars>
      </dgm:prSet>
      <dgm:spPr/>
    </dgm:pt>
    <dgm:pt modelId="{9A16FB3A-5255-43C8-B48F-0AB42A264E18}" type="pres">
      <dgm:prSet presAssocID="{FB8048A8-54EF-47A2-A929-B661ADF080C3}" presName="base" presStyleLbl="dkBgShp" presStyleIdx="1" presStyleCnt="2" custLinFactNeighborY="66690"/>
      <dgm:spPr/>
    </dgm:pt>
  </dgm:ptLst>
  <dgm:cxnLst>
    <dgm:cxn modelId="{C8914CE2-F514-43B9-BDF3-6970C8912A59}" type="presOf" srcId="{5D751694-3BDD-4403-8BDB-E1E30CF4541C}" destId="{108582CC-69BE-458A-A243-62C287453F46}" srcOrd="0" destOrd="0" presId="urn:microsoft.com/office/officeart/2005/8/layout/hList3"/>
    <dgm:cxn modelId="{25DA3962-4CA3-44A9-8803-4E4FC8BDA359}" srcId="{5C4F44D3-7F0C-4847-AAB4-1C38A26EF6F3}" destId="{AC584E7F-D8EB-410F-B24C-CCB1EFFC6CD3}" srcOrd="1" destOrd="0" parTransId="{A87BFC21-6DE6-430F-8F7B-B809E037238B}" sibTransId="{1EF2AD60-6BD6-44AF-AFC3-B2E764BDB5B2}"/>
    <dgm:cxn modelId="{3B40FED2-D8CE-4272-AD64-7A30CF76A876}" srcId="{5C4F44D3-7F0C-4847-AAB4-1C38A26EF6F3}" destId="{518A4977-D608-42C8-A76D-68255C079F86}" srcOrd="2" destOrd="0" parTransId="{F2323794-B6B3-4E7B-8250-24D0AF105F99}" sibTransId="{7AF5E23B-E68C-4D47-9E1F-26B08967FCD0}"/>
    <dgm:cxn modelId="{F97EAD76-96D8-456C-A6BD-A595E903E032}" srcId="{5D751694-3BDD-4403-8BDB-E1E30CF4541C}" destId="{FB8048A8-54EF-47A2-A929-B661ADF080C3}" srcOrd="0" destOrd="0" parTransId="{70C95C1B-6323-4CBC-9695-80F99C5A2268}" sibTransId="{C0C9EE7A-850A-4CC6-AD25-088C242A3D33}"/>
    <dgm:cxn modelId="{9B7626A1-8BCE-4289-BD51-44E2932BE898}" type="presOf" srcId="{8C9541BF-59B7-4035-BF24-968F55F2B238}" destId="{0BAC7E58-68F0-41D0-9ECA-55EAB980632D}" srcOrd="0" destOrd="2" presId="urn:microsoft.com/office/officeart/2005/8/layout/hList3"/>
    <dgm:cxn modelId="{868B8CCA-557F-49E6-B426-5D28F9F35907}" type="presOf" srcId="{C7CAA1A0-E4B5-482E-B232-E10CD44B31F5}" destId="{917ACF1D-20B7-4BB9-B190-E841F7D12161}" srcOrd="0" destOrd="1" presId="urn:microsoft.com/office/officeart/2005/8/layout/hList3"/>
    <dgm:cxn modelId="{7AF0F075-C140-40AC-A3C3-498170D333F2}" srcId="{95D0C5A6-2FB8-4614-8933-BDB33557F13F}" destId="{82E5D8F4-7EB6-4975-BAD2-BB5DD11D45CF}" srcOrd="3" destOrd="0" parTransId="{992616D5-176A-4B49-91CF-76DC84CA9BA3}" sibTransId="{7E1EBA67-0A98-4A4A-BA1A-5E852960C297}"/>
    <dgm:cxn modelId="{02346A1D-A637-4B45-8CD3-943D97641797}" srcId="{50BE87EB-E5CC-4B9A-A68A-B9C0FF169D37}" destId="{877ED8D2-D520-4F6D-96BC-6A5AEFF74468}" srcOrd="0" destOrd="0" parTransId="{29E3998A-7D6D-41E4-B50B-73E1F8C12B64}" sibTransId="{5459CFBB-C564-45F8-BEBA-A3A4004F546C}"/>
    <dgm:cxn modelId="{CDA1F4CC-C8AA-4381-AE75-1903A14FC294}" type="presOf" srcId="{96DB5BA6-5247-4784-AC8E-610423970E7D}" destId="{07821A02-8EC4-4844-92DB-53CB2FB6C208}" srcOrd="0" destOrd="1" presId="urn:microsoft.com/office/officeart/2005/8/layout/hList3"/>
    <dgm:cxn modelId="{3E4D3B65-A963-4D2E-A837-37393F2983AB}" type="presOf" srcId="{AC584E7F-D8EB-410F-B24C-CCB1EFFC6CD3}" destId="{917ACF1D-20B7-4BB9-B190-E841F7D12161}" srcOrd="0" destOrd="2" presId="urn:microsoft.com/office/officeart/2005/8/layout/hList3"/>
    <dgm:cxn modelId="{D59635E8-BA7B-4E7D-98BD-942CA832F03D}" srcId="{50BE87EB-E5CC-4B9A-A68A-B9C0FF169D37}" destId="{B720E821-1E71-4712-BD40-31ACA6A505ED}" srcOrd="2" destOrd="0" parTransId="{4D79AAA8-6386-44E6-9D19-1EA1F3D8A94C}" sibTransId="{5EE0C138-2610-4A8A-8CD1-4B6AFEC8F6E0}"/>
    <dgm:cxn modelId="{2519CE67-0E4D-4DB1-B4C9-A2D4BCF06E9D}" type="presOf" srcId="{877ED8D2-D520-4F6D-96BC-6A5AEFF74468}" destId="{0BAC7E58-68F0-41D0-9ECA-55EAB980632D}" srcOrd="0" destOrd="1" presId="urn:microsoft.com/office/officeart/2005/8/layout/hList3"/>
    <dgm:cxn modelId="{1C0E11AB-6918-4FE2-8DED-C03682E5F826}" srcId="{FB8048A8-54EF-47A2-A929-B661ADF080C3}" destId="{1BD35C17-30AF-4E75-BADD-1486A7F411F4}" srcOrd="1" destOrd="0" parTransId="{B86B10DD-31BB-4CC2-A254-A44856064BB3}" sibTransId="{E972FD75-4B1A-484B-B462-178F6D9E6925}"/>
    <dgm:cxn modelId="{6B731C79-2B56-4EC7-B6CA-698D0B694647}" type="presOf" srcId="{95D0C5A6-2FB8-4614-8933-BDB33557F13F}" destId="{07821A02-8EC4-4844-92DB-53CB2FB6C208}" srcOrd="0" destOrd="0" presId="urn:microsoft.com/office/officeart/2005/8/layout/hList3"/>
    <dgm:cxn modelId="{77903AA1-D4E7-4807-8109-5BBA2B03D006}" srcId="{95D0C5A6-2FB8-4614-8933-BDB33557F13F}" destId="{B555765D-00BB-4C9B-B89A-6794275C704F}" srcOrd="1" destOrd="0" parTransId="{57F2F341-3315-43C9-8F4A-9CA67636E477}" sibTransId="{7D2B2098-2528-4BF7-9F84-BDEB29598CB5}"/>
    <dgm:cxn modelId="{F328042D-547D-47C1-8A93-ECD1BFFEBBEC}" srcId="{FB8048A8-54EF-47A2-A929-B661ADF080C3}" destId="{50BE87EB-E5CC-4B9A-A68A-B9C0FF169D37}" srcOrd="2" destOrd="0" parTransId="{4D749D77-01B2-4C11-A1B8-F8D8F788B041}" sibTransId="{8F9670B9-7C28-438F-8EBE-EBA272113E5F}"/>
    <dgm:cxn modelId="{7D31F495-B76E-4D52-A1D0-15FD9F235EC7}" type="presOf" srcId="{B720E821-1E71-4712-BD40-31ACA6A505ED}" destId="{0BAC7E58-68F0-41D0-9ECA-55EAB980632D}" srcOrd="0" destOrd="3" presId="urn:microsoft.com/office/officeart/2005/8/layout/hList3"/>
    <dgm:cxn modelId="{C680013F-4A41-4F27-914A-21598A07E87F}" type="presOf" srcId="{5C4F44D3-7F0C-4847-AAB4-1C38A26EF6F3}" destId="{917ACF1D-20B7-4BB9-B190-E841F7D12161}" srcOrd="0" destOrd="0" presId="urn:microsoft.com/office/officeart/2005/8/layout/hList3"/>
    <dgm:cxn modelId="{3696C3C9-C1D1-4AC8-B2AD-D0E57662AED6}" srcId="{5C4F44D3-7F0C-4847-AAB4-1C38A26EF6F3}" destId="{C7CAA1A0-E4B5-482E-B232-E10CD44B31F5}" srcOrd="0" destOrd="0" parTransId="{9E3E0944-9E24-4317-A031-C72494F73D9B}" sibTransId="{F9D58718-55B3-4F48-A64B-66DF0207F459}"/>
    <dgm:cxn modelId="{F891C05E-DF0C-4075-BA1F-01F55E4B25BD}" type="presOf" srcId="{FB8048A8-54EF-47A2-A929-B661ADF080C3}" destId="{146E259A-E2A9-4C29-9E74-A559E9C4D864}" srcOrd="0" destOrd="0" presId="urn:microsoft.com/office/officeart/2005/8/layout/hList3"/>
    <dgm:cxn modelId="{4493E6B9-0D9D-424B-BEC0-ACA33B4824A5}" srcId="{95D0C5A6-2FB8-4614-8933-BDB33557F13F}" destId="{96DB5BA6-5247-4784-AC8E-610423970E7D}" srcOrd="0" destOrd="0" parTransId="{DD3AF1F6-E71F-490B-BB80-305DF99C6E9A}" sibTransId="{52AA7DB8-1CAE-4272-9BA9-BD9C417E926A}"/>
    <dgm:cxn modelId="{086408B4-6602-4346-B754-266B61D4306B}" srcId="{50BE87EB-E5CC-4B9A-A68A-B9C0FF169D37}" destId="{16943F8E-0F54-4D1C-9FBB-7FEBE2E3C961}" srcOrd="3" destOrd="0" parTransId="{BEFF29A3-E0C4-4340-936B-EBA4F4CC47B6}" sibTransId="{2C3009F3-2C3B-4C81-A897-4D34DE800FF8}"/>
    <dgm:cxn modelId="{A0B11906-BA64-44D1-9047-0731585A0AD3}" type="presOf" srcId="{82E5D8F4-7EB6-4975-BAD2-BB5DD11D45CF}" destId="{07821A02-8EC4-4844-92DB-53CB2FB6C208}" srcOrd="0" destOrd="4" presId="urn:microsoft.com/office/officeart/2005/8/layout/hList3"/>
    <dgm:cxn modelId="{BC0B21B4-0B9D-4F56-A6BA-CB501ED28475}" type="presOf" srcId="{16943F8E-0F54-4D1C-9FBB-7FEBE2E3C961}" destId="{0BAC7E58-68F0-41D0-9ECA-55EAB980632D}" srcOrd="0" destOrd="4" presId="urn:microsoft.com/office/officeart/2005/8/layout/hList3"/>
    <dgm:cxn modelId="{2095D575-1159-4F70-9360-C75C65F8B548}" type="presOf" srcId="{518A4977-D608-42C8-A76D-68255C079F86}" destId="{917ACF1D-20B7-4BB9-B190-E841F7D12161}" srcOrd="0" destOrd="3" presId="urn:microsoft.com/office/officeart/2005/8/layout/hList3"/>
    <dgm:cxn modelId="{54BD74B6-7CB0-4E8B-A15C-E3DA0D9EFA5B}" type="presOf" srcId="{B555765D-00BB-4C9B-B89A-6794275C704F}" destId="{07821A02-8EC4-4844-92DB-53CB2FB6C208}" srcOrd="0" destOrd="2" presId="urn:microsoft.com/office/officeart/2005/8/layout/hList3"/>
    <dgm:cxn modelId="{74468A39-DAB8-4105-96BC-76FFB98AB9AC}" srcId="{95D0C5A6-2FB8-4614-8933-BDB33557F13F}" destId="{5C328F2D-C2A9-41D0-80EC-1DB1DAA35AE4}" srcOrd="2" destOrd="0" parTransId="{27A02D70-E1B2-4013-9370-52BAE251F633}" sibTransId="{614804C8-3F72-4E1E-9EFB-DA393FC3EB57}"/>
    <dgm:cxn modelId="{300A2D7F-40C3-4891-8062-2DC5C4BE9A46}" srcId="{FB8048A8-54EF-47A2-A929-B661ADF080C3}" destId="{95D0C5A6-2FB8-4614-8933-BDB33557F13F}" srcOrd="0" destOrd="0" parTransId="{CA700F74-02C3-4963-9D8C-743F849D2533}" sibTransId="{C402BE63-BCFB-4D1C-A792-FF0F3253FA0C}"/>
    <dgm:cxn modelId="{B9BE6B9B-F242-4B70-B34A-27D90A67AE2E}" type="presOf" srcId="{5C328F2D-C2A9-41D0-80EC-1DB1DAA35AE4}" destId="{07821A02-8EC4-4844-92DB-53CB2FB6C208}" srcOrd="0" destOrd="3" presId="urn:microsoft.com/office/officeart/2005/8/layout/hList3"/>
    <dgm:cxn modelId="{E292B21B-3A01-4F76-A67B-53B23CFA64D4}" srcId="{50BE87EB-E5CC-4B9A-A68A-B9C0FF169D37}" destId="{8C9541BF-59B7-4035-BF24-968F55F2B238}" srcOrd="1" destOrd="0" parTransId="{E449E7DB-C792-44A2-9FC6-EBEC283C5FE6}" sibTransId="{ADF8025A-E311-4E83-BA5D-26A254ABEDEB}"/>
    <dgm:cxn modelId="{BD223669-D63D-4A19-AD65-0CDBE5F6EBE4}" type="presOf" srcId="{50BE87EB-E5CC-4B9A-A68A-B9C0FF169D37}" destId="{0BAC7E58-68F0-41D0-9ECA-55EAB980632D}" srcOrd="0" destOrd="0" presId="urn:microsoft.com/office/officeart/2005/8/layout/hList3"/>
    <dgm:cxn modelId="{F088B53B-9C67-4854-97C2-E0FB7B12B9C6}" type="presOf" srcId="{1BD35C17-30AF-4E75-BADD-1486A7F411F4}" destId="{402407C2-AAE0-4445-A026-B95E155743A6}" srcOrd="0" destOrd="0" presId="urn:microsoft.com/office/officeart/2005/8/layout/hList3"/>
    <dgm:cxn modelId="{1E2DA27C-AF23-4A77-B442-E82BB05324CD}" srcId="{FB8048A8-54EF-47A2-A929-B661ADF080C3}" destId="{5C4F44D3-7F0C-4847-AAB4-1C38A26EF6F3}" srcOrd="3" destOrd="0" parTransId="{94A0024F-4283-4466-865B-DEC77FC48424}" sibTransId="{77C94DA5-64A7-4F5F-9EC7-C39AC42B0C63}"/>
    <dgm:cxn modelId="{E840D3A4-DE80-4F8E-AE80-0FF1F5270C21}" type="presParOf" srcId="{108582CC-69BE-458A-A243-62C287453F46}" destId="{146E259A-E2A9-4C29-9E74-A559E9C4D864}" srcOrd="0" destOrd="0" presId="urn:microsoft.com/office/officeart/2005/8/layout/hList3"/>
    <dgm:cxn modelId="{C0E2B2D9-C41F-41FB-BEB0-DB317640F324}" type="presParOf" srcId="{108582CC-69BE-458A-A243-62C287453F46}" destId="{E2E971B5-00F2-4D26-81AB-85F4612457CA}" srcOrd="1" destOrd="0" presId="urn:microsoft.com/office/officeart/2005/8/layout/hList3"/>
    <dgm:cxn modelId="{9E42F1BA-949D-423A-AF1C-C2BAD7AF7926}" type="presParOf" srcId="{E2E971B5-00F2-4D26-81AB-85F4612457CA}" destId="{07821A02-8EC4-4844-92DB-53CB2FB6C208}" srcOrd="0" destOrd="0" presId="urn:microsoft.com/office/officeart/2005/8/layout/hList3"/>
    <dgm:cxn modelId="{0C80B31B-57B7-488D-AD83-F9736C265BE7}" type="presParOf" srcId="{E2E971B5-00F2-4D26-81AB-85F4612457CA}" destId="{402407C2-AAE0-4445-A026-B95E155743A6}" srcOrd="1" destOrd="0" presId="urn:microsoft.com/office/officeart/2005/8/layout/hList3"/>
    <dgm:cxn modelId="{1A02CA7D-2991-49CB-8612-A61BF15951B5}" type="presParOf" srcId="{E2E971B5-00F2-4D26-81AB-85F4612457CA}" destId="{0BAC7E58-68F0-41D0-9ECA-55EAB980632D}" srcOrd="2" destOrd="0" presId="urn:microsoft.com/office/officeart/2005/8/layout/hList3"/>
    <dgm:cxn modelId="{90BAD0B4-AAE1-42FF-92CB-6482946A1801}" type="presParOf" srcId="{E2E971B5-00F2-4D26-81AB-85F4612457CA}" destId="{917ACF1D-20B7-4BB9-B190-E841F7D12161}" srcOrd="3" destOrd="0" presId="urn:microsoft.com/office/officeart/2005/8/layout/hList3"/>
    <dgm:cxn modelId="{B09CCB5B-8C94-4F69-958C-E01078B3B073}" type="presParOf" srcId="{108582CC-69BE-458A-A243-62C287453F46}" destId="{9A16FB3A-5255-43C8-B48F-0AB42A264E1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9B69D2-B7BB-4834-98D1-FDB06D9C2D6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BE5A84D-EED1-441E-80BA-490431429146}">
      <dgm:prSet/>
      <dgm:spPr/>
      <dgm:t>
        <a:bodyPr/>
        <a:lstStyle/>
        <a:p>
          <a:pPr rtl="0"/>
          <a:r>
            <a:rPr lang="en-US" b="1"/>
            <a:t>Physician </a:t>
          </a:r>
          <a:r>
            <a:rPr lang="en-US" b="1" u="sng"/>
            <a:t>Practices</a:t>
          </a:r>
          <a:endParaRPr lang="en-US"/>
        </a:p>
      </dgm:t>
    </dgm:pt>
    <dgm:pt modelId="{C3A993CD-C89C-409C-BEDF-3591A8323785}" type="parTrans" cxnId="{947FE610-5AAC-4F47-BAA7-C06676A382A4}">
      <dgm:prSet/>
      <dgm:spPr/>
      <dgm:t>
        <a:bodyPr/>
        <a:lstStyle/>
        <a:p>
          <a:endParaRPr lang="en-US"/>
        </a:p>
      </dgm:t>
    </dgm:pt>
    <dgm:pt modelId="{FCF4932D-A722-4DCF-8C5C-BFEE362DCEB4}" type="sibTrans" cxnId="{947FE610-5AAC-4F47-BAA7-C06676A382A4}">
      <dgm:prSet/>
      <dgm:spPr/>
      <dgm:t>
        <a:bodyPr/>
        <a:lstStyle/>
        <a:p>
          <a:endParaRPr lang="en-US"/>
        </a:p>
      </dgm:t>
    </dgm:pt>
    <dgm:pt modelId="{DC5258F4-0336-4111-A7C7-2BD6CE94F878}">
      <dgm:prSet/>
      <dgm:spPr/>
      <dgm:t>
        <a:bodyPr/>
        <a:lstStyle/>
        <a:p>
          <a:pPr rtl="0"/>
          <a:r>
            <a:rPr lang="en-US"/>
            <a:t>Physician led</a:t>
          </a:r>
        </a:p>
      </dgm:t>
    </dgm:pt>
    <dgm:pt modelId="{A1166424-D07C-450E-868E-740DD2F785C1}" type="parTrans" cxnId="{07BDE3B8-DAD5-4455-A4E2-2B87BA4CC262}">
      <dgm:prSet/>
      <dgm:spPr/>
      <dgm:t>
        <a:bodyPr/>
        <a:lstStyle/>
        <a:p>
          <a:endParaRPr lang="en-US"/>
        </a:p>
      </dgm:t>
    </dgm:pt>
    <dgm:pt modelId="{DB2FC15C-A956-4CD5-B1B6-81330ABEE0DC}" type="sibTrans" cxnId="{07BDE3B8-DAD5-4455-A4E2-2B87BA4CC262}">
      <dgm:prSet/>
      <dgm:spPr/>
      <dgm:t>
        <a:bodyPr/>
        <a:lstStyle/>
        <a:p>
          <a:endParaRPr lang="en-US"/>
        </a:p>
      </dgm:t>
    </dgm:pt>
    <dgm:pt modelId="{1CE2F956-A514-4A76-9A42-EDC18314FDF2}">
      <dgm:prSet/>
      <dgm:spPr/>
      <dgm:t>
        <a:bodyPr/>
        <a:lstStyle/>
        <a:p>
          <a:pPr rtl="0"/>
          <a:r>
            <a:rPr lang="en-US"/>
            <a:t>Productivity</a:t>
          </a:r>
        </a:p>
      </dgm:t>
    </dgm:pt>
    <dgm:pt modelId="{1D280BF9-E27B-471F-831F-265629603A0D}" type="parTrans" cxnId="{BD364568-151D-4369-8EF5-4B9F94463627}">
      <dgm:prSet/>
      <dgm:spPr/>
      <dgm:t>
        <a:bodyPr/>
        <a:lstStyle/>
        <a:p>
          <a:endParaRPr lang="en-US"/>
        </a:p>
      </dgm:t>
    </dgm:pt>
    <dgm:pt modelId="{EACBB94D-6679-40B7-B9C3-C0C69186AA3C}" type="sibTrans" cxnId="{BD364568-151D-4369-8EF5-4B9F94463627}">
      <dgm:prSet/>
      <dgm:spPr/>
      <dgm:t>
        <a:bodyPr/>
        <a:lstStyle/>
        <a:p>
          <a:endParaRPr lang="en-US"/>
        </a:p>
      </dgm:t>
    </dgm:pt>
    <dgm:pt modelId="{3741BBFC-E810-4878-ADB2-F91FE1507960}">
      <dgm:prSet/>
      <dgm:spPr/>
      <dgm:t>
        <a:bodyPr/>
        <a:lstStyle/>
        <a:p>
          <a:pPr rtl="0"/>
          <a:r>
            <a:rPr lang="en-US"/>
            <a:t>Financial</a:t>
          </a:r>
        </a:p>
      </dgm:t>
    </dgm:pt>
    <dgm:pt modelId="{F6203928-064A-4A9E-A235-CA57EA0BFAAD}" type="parTrans" cxnId="{4B37F957-A6BD-49B0-A77C-B05047D76B62}">
      <dgm:prSet/>
      <dgm:spPr/>
      <dgm:t>
        <a:bodyPr/>
        <a:lstStyle/>
        <a:p>
          <a:endParaRPr lang="en-US"/>
        </a:p>
      </dgm:t>
    </dgm:pt>
    <dgm:pt modelId="{9462B877-EA56-4AA7-A848-399B2C8DD947}" type="sibTrans" cxnId="{4B37F957-A6BD-49B0-A77C-B05047D76B62}">
      <dgm:prSet/>
      <dgm:spPr/>
      <dgm:t>
        <a:bodyPr/>
        <a:lstStyle/>
        <a:p>
          <a:endParaRPr lang="en-US"/>
        </a:p>
      </dgm:t>
    </dgm:pt>
    <dgm:pt modelId="{DD4779F5-0CA8-4071-9216-D72D873C2814}">
      <dgm:prSet/>
      <dgm:spPr/>
      <dgm:t>
        <a:bodyPr/>
        <a:lstStyle/>
        <a:p>
          <a:pPr rtl="0"/>
          <a:r>
            <a:rPr lang="en-US"/>
            <a:t>Stable core</a:t>
          </a:r>
        </a:p>
      </dgm:t>
    </dgm:pt>
    <dgm:pt modelId="{2E1CF09A-4987-418C-AE56-91719012C6F2}" type="parTrans" cxnId="{FF2436BA-D3F3-4A28-B2D6-248A1551C14E}">
      <dgm:prSet/>
      <dgm:spPr/>
      <dgm:t>
        <a:bodyPr/>
        <a:lstStyle/>
        <a:p>
          <a:endParaRPr lang="en-US"/>
        </a:p>
      </dgm:t>
    </dgm:pt>
    <dgm:pt modelId="{4E5491DC-E53B-42E4-AC22-83683638482F}" type="sibTrans" cxnId="{FF2436BA-D3F3-4A28-B2D6-248A1551C14E}">
      <dgm:prSet/>
      <dgm:spPr/>
      <dgm:t>
        <a:bodyPr/>
        <a:lstStyle/>
        <a:p>
          <a:endParaRPr lang="en-US"/>
        </a:p>
      </dgm:t>
    </dgm:pt>
    <dgm:pt modelId="{AA852CEF-69B4-4459-9774-189C50BB925F}">
      <dgm:prSet/>
      <dgm:spPr/>
      <dgm:t>
        <a:bodyPr/>
        <a:lstStyle/>
        <a:p>
          <a:pPr rtl="0"/>
          <a:r>
            <a:rPr lang="en-US"/>
            <a:t>Provider compensation methodology</a:t>
          </a:r>
        </a:p>
      </dgm:t>
    </dgm:pt>
    <dgm:pt modelId="{70EEC1E4-E750-417D-8847-61691E990835}" type="parTrans" cxnId="{D9E1F7B9-C656-453C-8887-F949F32D73D0}">
      <dgm:prSet/>
      <dgm:spPr/>
      <dgm:t>
        <a:bodyPr/>
        <a:lstStyle/>
        <a:p>
          <a:endParaRPr lang="en-US"/>
        </a:p>
      </dgm:t>
    </dgm:pt>
    <dgm:pt modelId="{51270093-EAB8-40EA-9585-3B7FDDFBA3C8}" type="sibTrans" cxnId="{D9E1F7B9-C656-453C-8887-F949F32D73D0}">
      <dgm:prSet/>
      <dgm:spPr/>
      <dgm:t>
        <a:bodyPr/>
        <a:lstStyle/>
        <a:p>
          <a:endParaRPr lang="en-US"/>
        </a:p>
      </dgm:t>
    </dgm:pt>
    <dgm:pt modelId="{BB4FF0C8-55AF-4D9F-8C38-2ABC58AC2D5C}">
      <dgm:prSet/>
      <dgm:spPr/>
      <dgm:t>
        <a:bodyPr/>
        <a:lstStyle/>
        <a:p>
          <a:pPr rtl="0"/>
          <a:r>
            <a:rPr lang="en-US"/>
            <a:t>Use EMR and PMS data to drive results </a:t>
          </a:r>
        </a:p>
      </dgm:t>
    </dgm:pt>
    <dgm:pt modelId="{27A07FDA-7CB1-4A49-8F24-E6E30FE39751}" type="parTrans" cxnId="{5BBBF4C1-84EB-4059-B4E5-F574BC5C11F3}">
      <dgm:prSet/>
      <dgm:spPr/>
      <dgm:t>
        <a:bodyPr/>
        <a:lstStyle/>
        <a:p>
          <a:endParaRPr lang="en-US"/>
        </a:p>
      </dgm:t>
    </dgm:pt>
    <dgm:pt modelId="{5290BFCA-B167-436F-AE86-04CB8525BF02}" type="sibTrans" cxnId="{5BBBF4C1-84EB-4059-B4E5-F574BC5C11F3}">
      <dgm:prSet/>
      <dgm:spPr/>
      <dgm:t>
        <a:bodyPr/>
        <a:lstStyle/>
        <a:p>
          <a:endParaRPr lang="en-US"/>
        </a:p>
      </dgm:t>
    </dgm:pt>
    <dgm:pt modelId="{9C624640-0671-4B6D-9A09-5FE42B3AA84A}">
      <dgm:prSet/>
      <dgm:spPr/>
      <dgm:t>
        <a:bodyPr/>
        <a:lstStyle/>
        <a:p>
          <a:pPr rtl="0"/>
          <a:r>
            <a:rPr lang="en-US"/>
            <a:t>Growth strategy</a:t>
          </a:r>
        </a:p>
      </dgm:t>
    </dgm:pt>
    <dgm:pt modelId="{FC964A0F-D33C-4413-8252-0B09AFED0D1B}" type="parTrans" cxnId="{40433209-80CB-435C-B08E-C48E16CA86C1}">
      <dgm:prSet/>
      <dgm:spPr/>
      <dgm:t>
        <a:bodyPr/>
        <a:lstStyle/>
        <a:p>
          <a:endParaRPr lang="en-US"/>
        </a:p>
      </dgm:t>
    </dgm:pt>
    <dgm:pt modelId="{9139D963-50BF-4E84-8A8A-8952A2D44E16}" type="sibTrans" cxnId="{40433209-80CB-435C-B08E-C48E16CA86C1}">
      <dgm:prSet/>
      <dgm:spPr/>
      <dgm:t>
        <a:bodyPr/>
        <a:lstStyle/>
        <a:p>
          <a:endParaRPr lang="en-US"/>
        </a:p>
      </dgm:t>
    </dgm:pt>
    <dgm:pt modelId="{51FE1675-4FB3-441B-9268-03C41F8B4AC1}">
      <dgm:prSet/>
      <dgm:spPr/>
      <dgm:t>
        <a:bodyPr/>
        <a:lstStyle/>
        <a:p>
          <a:pPr rtl="0"/>
          <a:r>
            <a:rPr lang="en-US" b="1"/>
            <a:t>Practice Quality </a:t>
          </a:r>
          <a:r>
            <a:rPr lang="en-US" b="1" u="sng"/>
            <a:t>Reporting</a:t>
          </a:r>
          <a:endParaRPr lang="en-US"/>
        </a:p>
      </dgm:t>
    </dgm:pt>
    <dgm:pt modelId="{62A5498F-41CC-40CC-B21D-2E98993ACA52}" type="parTrans" cxnId="{F93FEE5A-DD7E-43CA-BE1C-F13603940A03}">
      <dgm:prSet/>
      <dgm:spPr/>
      <dgm:t>
        <a:bodyPr/>
        <a:lstStyle/>
        <a:p>
          <a:endParaRPr lang="en-US"/>
        </a:p>
      </dgm:t>
    </dgm:pt>
    <dgm:pt modelId="{838819B6-51FC-4F9B-BF42-EAEAC21F5E60}" type="sibTrans" cxnId="{F93FEE5A-DD7E-43CA-BE1C-F13603940A03}">
      <dgm:prSet/>
      <dgm:spPr/>
      <dgm:t>
        <a:bodyPr/>
        <a:lstStyle/>
        <a:p>
          <a:endParaRPr lang="en-US"/>
        </a:p>
      </dgm:t>
    </dgm:pt>
    <dgm:pt modelId="{4830C1AD-D743-40E1-9A34-6363890AB919}">
      <dgm:prSet/>
      <dgm:spPr/>
      <dgm:t>
        <a:bodyPr/>
        <a:lstStyle/>
        <a:p>
          <a:pPr rtl="0"/>
          <a:r>
            <a:rPr lang="en-US"/>
            <a:t>PQRS</a:t>
          </a:r>
        </a:p>
      </dgm:t>
    </dgm:pt>
    <dgm:pt modelId="{3068A633-7901-4A53-A33D-65A1CE08E742}" type="parTrans" cxnId="{38D4261D-9EF8-4566-A12A-8E6C1731BB2A}">
      <dgm:prSet/>
      <dgm:spPr/>
      <dgm:t>
        <a:bodyPr/>
        <a:lstStyle/>
        <a:p>
          <a:endParaRPr lang="en-US"/>
        </a:p>
      </dgm:t>
    </dgm:pt>
    <dgm:pt modelId="{E4669341-4727-461D-8F20-B57F07506971}" type="sibTrans" cxnId="{38D4261D-9EF8-4566-A12A-8E6C1731BB2A}">
      <dgm:prSet/>
      <dgm:spPr/>
      <dgm:t>
        <a:bodyPr/>
        <a:lstStyle/>
        <a:p>
          <a:endParaRPr lang="en-US"/>
        </a:p>
      </dgm:t>
    </dgm:pt>
    <dgm:pt modelId="{0ADDE585-2B00-415B-ACE9-A3BEA9240E6F}">
      <dgm:prSet/>
      <dgm:spPr/>
      <dgm:t>
        <a:bodyPr/>
        <a:lstStyle/>
        <a:p>
          <a:pPr rtl="0"/>
          <a:r>
            <a:rPr lang="en-US"/>
            <a:t>Meaningful Use</a:t>
          </a:r>
        </a:p>
      </dgm:t>
    </dgm:pt>
    <dgm:pt modelId="{12C8B869-D7BB-4FFE-9C2B-8350B81B969E}" type="parTrans" cxnId="{4D0E7C07-DEFA-431D-B75C-1C5D2267E8D6}">
      <dgm:prSet/>
      <dgm:spPr/>
      <dgm:t>
        <a:bodyPr/>
        <a:lstStyle/>
        <a:p>
          <a:endParaRPr lang="en-US"/>
        </a:p>
      </dgm:t>
    </dgm:pt>
    <dgm:pt modelId="{E53F1C8C-8317-4BF0-B65F-76D606069334}" type="sibTrans" cxnId="{4D0E7C07-DEFA-431D-B75C-1C5D2267E8D6}">
      <dgm:prSet/>
      <dgm:spPr/>
      <dgm:t>
        <a:bodyPr/>
        <a:lstStyle/>
        <a:p>
          <a:endParaRPr lang="en-US"/>
        </a:p>
      </dgm:t>
    </dgm:pt>
    <dgm:pt modelId="{4F56ED0A-DF49-4D09-91AD-C4F0692FBD22}">
      <dgm:prSet/>
      <dgm:spPr/>
      <dgm:t>
        <a:bodyPr/>
        <a:lstStyle/>
        <a:p>
          <a:pPr rtl="0"/>
          <a:r>
            <a:rPr lang="en-US"/>
            <a:t>VBM aware</a:t>
          </a:r>
        </a:p>
      </dgm:t>
    </dgm:pt>
    <dgm:pt modelId="{25786299-80E9-45D0-8A38-3836AA482C6A}" type="parTrans" cxnId="{E03BE0B0-192A-4FE1-9864-054671EDC1F0}">
      <dgm:prSet/>
      <dgm:spPr/>
      <dgm:t>
        <a:bodyPr/>
        <a:lstStyle/>
        <a:p>
          <a:endParaRPr lang="en-US"/>
        </a:p>
      </dgm:t>
    </dgm:pt>
    <dgm:pt modelId="{135CFEA3-06E9-40A8-A4F0-67110121000E}" type="sibTrans" cxnId="{E03BE0B0-192A-4FE1-9864-054671EDC1F0}">
      <dgm:prSet/>
      <dgm:spPr/>
      <dgm:t>
        <a:bodyPr/>
        <a:lstStyle/>
        <a:p>
          <a:endParaRPr lang="en-US"/>
        </a:p>
      </dgm:t>
    </dgm:pt>
    <dgm:pt modelId="{1AD41FC6-646E-415C-BF73-D9A25A211A6D}">
      <dgm:prSet/>
      <dgm:spPr/>
      <dgm:t>
        <a:bodyPr/>
        <a:lstStyle/>
        <a:p>
          <a:pPr rtl="0"/>
          <a:r>
            <a:rPr lang="en-US"/>
            <a:t>Internal reporting to provider level</a:t>
          </a:r>
        </a:p>
      </dgm:t>
    </dgm:pt>
    <dgm:pt modelId="{9917CACA-ABCD-4E1B-8174-A4CC5F7548A2}" type="parTrans" cxnId="{08121391-5C38-43B6-9721-A0EEB811E8DC}">
      <dgm:prSet/>
      <dgm:spPr/>
      <dgm:t>
        <a:bodyPr/>
        <a:lstStyle/>
        <a:p>
          <a:endParaRPr lang="en-US"/>
        </a:p>
      </dgm:t>
    </dgm:pt>
    <dgm:pt modelId="{C15F3A7E-2F44-488C-9231-25C9F64C6985}" type="sibTrans" cxnId="{08121391-5C38-43B6-9721-A0EEB811E8DC}">
      <dgm:prSet/>
      <dgm:spPr/>
      <dgm:t>
        <a:bodyPr/>
        <a:lstStyle/>
        <a:p>
          <a:endParaRPr lang="en-US"/>
        </a:p>
      </dgm:t>
    </dgm:pt>
    <dgm:pt modelId="{6F7C3060-FEF2-4A40-8662-467EE03156F1}">
      <dgm:prSet/>
      <dgm:spPr/>
      <dgm:t>
        <a:bodyPr/>
        <a:lstStyle/>
        <a:p>
          <a:pPr rtl="0"/>
          <a:r>
            <a:rPr lang="en-US"/>
            <a:t>Use data for quality, continuity, access, satisfaction improvement</a:t>
          </a:r>
        </a:p>
      </dgm:t>
    </dgm:pt>
    <dgm:pt modelId="{BCECA5EF-9F44-4737-B9EB-109CED4A376C}" type="parTrans" cxnId="{12B3FA5B-C7D0-473B-A507-DB3C746F129C}">
      <dgm:prSet/>
      <dgm:spPr/>
      <dgm:t>
        <a:bodyPr/>
        <a:lstStyle/>
        <a:p>
          <a:endParaRPr lang="en-US"/>
        </a:p>
      </dgm:t>
    </dgm:pt>
    <dgm:pt modelId="{F1657246-E63A-4C94-A4F1-C118D66FFC06}" type="sibTrans" cxnId="{12B3FA5B-C7D0-473B-A507-DB3C746F129C}">
      <dgm:prSet/>
      <dgm:spPr/>
      <dgm:t>
        <a:bodyPr/>
        <a:lstStyle/>
        <a:p>
          <a:endParaRPr lang="en-US"/>
        </a:p>
      </dgm:t>
    </dgm:pt>
    <dgm:pt modelId="{656EDA1B-FE9C-4358-9AF6-07A82B8C09B4}">
      <dgm:prSet/>
      <dgm:spPr/>
      <dgm:t>
        <a:bodyPr/>
        <a:lstStyle/>
        <a:p>
          <a:pPr rtl="0"/>
          <a:r>
            <a:rPr lang="en-US" b="1"/>
            <a:t>Practice IT </a:t>
          </a:r>
          <a:r>
            <a:rPr lang="en-US" b="1" u="sng"/>
            <a:t>Systems</a:t>
          </a:r>
          <a:endParaRPr lang="en-US"/>
        </a:p>
      </dgm:t>
    </dgm:pt>
    <dgm:pt modelId="{D37B4DF8-7EE1-4D35-AF77-0610C72D89BC}" type="parTrans" cxnId="{98000761-C110-4C44-9A71-A436ABF9167D}">
      <dgm:prSet/>
      <dgm:spPr/>
      <dgm:t>
        <a:bodyPr/>
        <a:lstStyle/>
        <a:p>
          <a:endParaRPr lang="en-US"/>
        </a:p>
      </dgm:t>
    </dgm:pt>
    <dgm:pt modelId="{B209137C-3F97-4680-B96E-B4BAFBBAC2F6}" type="sibTrans" cxnId="{98000761-C110-4C44-9A71-A436ABF9167D}">
      <dgm:prSet/>
      <dgm:spPr/>
      <dgm:t>
        <a:bodyPr/>
        <a:lstStyle/>
        <a:p>
          <a:endParaRPr lang="en-US"/>
        </a:p>
      </dgm:t>
    </dgm:pt>
    <dgm:pt modelId="{05089FD2-38D9-4136-8611-4791891EC647}">
      <dgm:prSet/>
      <dgm:spPr/>
      <dgm:t>
        <a:bodyPr/>
        <a:lstStyle/>
        <a:p>
          <a:pPr rtl="0"/>
          <a:r>
            <a:rPr lang="en-US"/>
            <a:t>EMR-PMS certified- updated</a:t>
          </a:r>
        </a:p>
      </dgm:t>
    </dgm:pt>
    <dgm:pt modelId="{05486A63-6D48-4DAC-98A1-9BBD4F3FB590}" type="parTrans" cxnId="{BC972395-342E-44EA-A4F3-9F8585FD6769}">
      <dgm:prSet/>
      <dgm:spPr/>
      <dgm:t>
        <a:bodyPr/>
        <a:lstStyle/>
        <a:p>
          <a:endParaRPr lang="en-US"/>
        </a:p>
      </dgm:t>
    </dgm:pt>
    <dgm:pt modelId="{9902A362-ECDD-4BEB-B00F-6472D7463250}" type="sibTrans" cxnId="{BC972395-342E-44EA-A4F3-9F8585FD6769}">
      <dgm:prSet/>
      <dgm:spPr/>
      <dgm:t>
        <a:bodyPr/>
        <a:lstStyle/>
        <a:p>
          <a:endParaRPr lang="en-US"/>
        </a:p>
      </dgm:t>
    </dgm:pt>
    <dgm:pt modelId="{CA698DCC-EA04-45FF-869A-0F1A185DE2FD}">
      <dgm:prSet/>
      <dgm:spPr/>
      <dgm:t>
        <a:bodyPr/>
        <a:lstStyle/>
        <a:p>
          <a:pPr rtl="0"/>
          <a:r>
            <a:rPr lang="en-US"/>
            <a:t>Physicians actively using and improving systems and reports</a:t>
          </a:r>
        </a:p>
      </dgm:t>
    </dgm:pt>
    <dgm:pt modelId="{543F0EAD-72A5-4C27-BD47-5D845D4C534F}" type="parTrans" cxnId="{64AE6797-52F6-4321-93ED-639B58CFDFBB}">
      <dgm:prSet/>
      <dgm:spPr/>
      <dgm:t>
        <a:bodyPr/>
        <a:lstStyle/>
        <a:p>
          <a:endParaRPr lang="en-US"/>
        </a:p>
      </dgm:t>
    </dgm:pt>
    <dgm:pt modelId="{24C7E424-EEE4-4D06-AD0D-E5E6948D474A}" type="sibTrans" cxnId="{64AE6797-52F6-4321-93ED-639B58CFDFBB}">
      <dgm:prSet/>
      <dgm:spPr/>
      <dgm:t>
        <a:bodyPr/>
        <a:lstStyle/>
        <a:p>
          <a:endParaRPr lang="en-US"/>
        </a:p>
      </dgm:t>
    </dgm:pt>
    <dgm:pt modelId="{513143DB-3380-4992-9A07-A8D5BFD27557}">
      <dgm:prSet/>
      <dgm:spPr/>
      <dgm:t>
        <a:bodyPr/>
        <a:lstStyle/>
        <a:p>
          <a:pPr rtl="0"/>
          <a:r>
            <a:rPr lang="en-US"/>
            <a:t>Single data view- interoperable </a:t>
          </a:r>
        </a:p>
      </dgm:t>
    </dgm:pt>
    <dgm:pt modelId="{E61E5948-60AD-4890-AF10-ECE346551E54}" type="parTrans" cxnId="{EEBBE476-032F-435C-9B1E-94B5E3C0B5A3}">
      <dgm:prSet/>
      <dgm:spPr/>
      <dgm:t>
        <a:bodyPr/>
        <a:lstStyle/>
        <a:p>
          <a:endParaRPr lang="en-US"/>
        </a:p>
      </dgm:t>
    </dgm:pt>
    <dgm:pt modelId="{E36254A1-382D-45BC-8BA6-0E78B2E13467}" type="sibTrans" cxnId="{EEBBE476-032F-435C-9B1E-94B5E3C0B5A3}">
      <dgm:prSet/>
      <dgm:spPr/>
      <dgm:t>
        <a:bodyPr/>
        <a:lstStyle/>
        <a:p>
          <a:endParaRPr lang="en-US"/>
        </a:p>
      </dgm:t>
    </dgm:pt>
    <dgm:pt modelId="{48CA382D-C4D3-4258-9E27-04524A7B8E03}">
      <dgm:prSet/>
      <dgm:spPr/>
      <dgm:t>
        <a:bodyPr/>
        <a:lstStyle/>
        <a:p>
          <a:pPr rtl="0"/>
          <a:r>
            <a:rPr lang="en-US"/>
            <a:t>Provider level data </a:t>
          </a:r>
        </a:p>
      </dgm:t>
    </dgm:pt>
    <dgm:pt modelId="{58AC210C-B68A-48C1-AB0C-C5C2A5F062B9}" type="parTrans" cxnId="{0B0548E0-4FDA-4FFB-A4E6-A4751731A156}">
      <dgm:prSet/>
      <dgm:spPr/>
      <dgm:t>
        <a:bodyPr/>
        <a:lstStyle/>
        <a:p>
          <a:endParaRPr lang="en-US"/>
        </a:p>
      </dgm:t>
    </dgm:pt>
    <dgm:pt modelId="{FD887C2E-62A8-451B-90FF-D37EEDB21CBC}" type="sibTrans" cxnId="{0B0548E0-4FDA-4FFB-A4E6-A4751731A156}">
      <dgm:prSet/>
      <dgm:spPr/>
      <dgm:t>
        <a:bodyPr/>
        <a:lstStyle/>
        <a:p>
          <a:endParaRPr lang="en-US"/>
        </a:p>
      </dgm:t>
    </dgm:pt>
    <dgm:pt modelId="{509C101F-B455-46F0-A4B7-1FE19A0603B8}">
      <dgm:prSet/>
      <dgm:spPr/>
      <dgm:t>
        <a:bodyPr/>
        <a:lstStyle/>
        <a:p>
          <a:pPr rtl="0"/>
          <a:r>
            <a:rPr lang="en-US" b="1"/>
            <a:t>Clinical Practice </a:t>
          </a:r>
          <a:r>
            <a:rPr lang="en-US" b="1" u="sng"/>
            <a:t>Improvement</a:t>
          </a:r>
          <a:endParaRPr lang="en-US"/>
        </a:p>
      </dgm:t>
    </dgm:pt>
    <dgm:pt modelId="{B2355F48-AE4C-4BF9-99C0-D55EBC6C3E4B}" type="parTrans" cxnId="{A8A580F3-F741-43DD-BDE5-EEEEF13A67E5}">
      <dgm:prSet/>
      <dgm:spPr/>
      <dgm:t>
        <a:bodyPr/>
        <a:lstStyle/>
        <a:p>
          <a:endParaRPr lang="en-US"/>
        </a:p>
      </dgm:t>
    </dgm:pt>
    <dgm:pt modelId="{F7D9D8EB-0CA2-46C9-BF77-870FB4A01E56}" type="sibTrans" cxnId="{A8A580F3-F741-43DD-BDE5-EEEEF13A67E5}">
      <dgm:prSet/>
      <dgm:spPr/>
      <dgm:t>
        <a:bodyPr/>
        <a:lstStyle/>
        <a:p>
          <a:endParaRPr lang="en-US"/>
        </a:p>
      </dgm:t>
    </dgm:pt>
    <dgm:pt modelId="{8A16003B-4252-4055-99DF-4AB0C954321B}">
      <dgm:prSet/>
      <dgm:spPr/>
      <dgm:t>
        <a:bodyPr/>
        <a:lstStyle/>
        <a:p>
          <a:pPr rtl="0"/>
          <a:r>
            <a:rPr lang="en-US"/>
            <a:t>Physician led</a:t>
          </a:r>
        </a:p>
      </dgm:t>
    </dgm:pt>
    <dgm:pt modelId="{05EFA297-F308-47A6-9247-F0992748388A}" type="parTrans" cxnId="{FADE432C-3E28-464F-87C0-3F3ECD5A63DB}">
      <dgm:prSet/>
      <dgm:spPr/>
      <dgm:t>
        <a:bodyPr/>
        <a:lstStyle/>
        <a:p>
          <a:endParaRPr lang="en-US"/>
        </a:p>
      </dgm:t>
    </dgm:pt>
    <dgm:pt modelId="{E1010057-CEF5-489A-AD82-FEEDAF39AEB0}" type="sibTrans" cxnId="{FADE432C-3E28-464F-87C0-3F3ECD5A63DB}">
      <dgm:prSet/>
      <dgm:spPr/>
      <dgm:t>
        <a:bodyPr/>
        <a:lstStyle/>
        <a:p>
          <a:endParaRPr lang="en-US"/>
        </a:p>
      </dgm:t>
    </dgm:pt>
    <dgm:pt modelId="{086C17AA-C11B-4031-BB2F-0AE325E4D0E0}">
      <dgm:prSet/>
      <dgm:spPr/>
      <dgm:t>
        <a:bodyPr/>
        <a:lstStyle/>
        <a:p>
          <a:pPr rtl="0"/>
          <a:r>
            <a:rPr lang="en-US"/>
            <a:t>Access</a:t>
          </a:r>
        </a:p>
      </dgm:t>
    </dgm:pt>
    <dgm:pt modelId="{560ABA55-DA7D-4CC0-9BE3-5186943F560D}" type="parTrans" cxnId="{D4DBF4E1-FB47-4C60-BF98-D5F84BE922D4}">
      <dgm:prSet/>
      <dgm:spPr/>
      <dgm:t>
        <a:bodyPr/>
        <a:lstStyle/>
        <a:p>
          <a:endParaRPr lang="en-US"/>
        </a:p>
      </dgm:t>
    </dgm:pt>
    <dgm:pt modelId="{20A326F2-223E-4198-AF13-835E8F898806}" type="sibTrans" cxnId="{D4DBF4E1-FB47-4C60-BF98-D5F84BE922D4}">
      <dgm:prSet/>
      <dgm:spPr/>
      <dgm:t>
        <a:bodyPr/>
        <a:lstStyle/>
        <a:p>
          <a:endParaRPr lang="en-US"/>
        </a:p>
      </dgm:t>
    </dgm:pt>
    <dgm:pt modelId="{9AF7DD65-704F-46EA-A938-33DB222E2C3C}">
      <dgm:prSet/>
      <dgm:spPr/>
      <dgm:t>
        <a:bodyPr/>
        <a:lstStyle/>
        <a:p>
          <a:pPr rtl="0"/>
          <a:r>
            <a:rPr lang="en-US"/>
            <a:t>Population Management</a:t>
          </a:r>
        </a:p>
      </dgm:t>
    </dgm:pt>
    <dgm:pt modelId="{C80E3142-091D-447D-BF87-BF34B588259D}" type="parTrans" cxnId="{1609B76D-683A-4E3B-A4E3-13AA9FC680B2}">
      <dgm:prSet/>
      <dgm:spPr/>
      <dgm:t>
        <a:bodyPr/>
        <a:lstStyle/>
        <a:p>
          <a:endParaRPr lang="en-US"/>
        </a:p>
      </dgm:t>
    </dgm:pt>
    <dgm:pt modelId="{70180728-41CE-46EA-B54C-9058376E9FA5}" type="sibTrans" cxnId="{1609B76D-683A-4E3B-A4E3-13AA9FC680B2}">
      <dgm:prSet/>
      <dgm:spPr/>
      <dgm:t>
        <a:bodyPr/>
        <a:lstStyle/>
        <a:p>
          <a:endParaRPr lang="en-US"/>
        </a:p>
      </dgm:t>
    </dgm:pt>
    <dgm:pt modelId="{898A1801-40FA-400A-BE24-C2BF98AC0F35}">
      <dgm:prSet/>
      <dgm:spPr/>
      <dgm:t>
        <a:bodyPr/>
        <a:lstStyle/>
        <a:p>
          <a:pPr rtl="0"/>
          <a:r>
            <a:rPr lang="en-US"/>
            <a:t>Care Coordination</a:t>
          </a:r>
        </a:p>
      </dgm:t>
    </dgm:pt>
    <dgm:pt modelId="{76F2C12E-ED2E-4670-BF0F-28C69A6DC6A6}" type="parTrans" cxnId="{F155B1DA-28F0-4078-86FE-CC65FA41B0DD}">
      <dgm:prSet/>
      <dgm:spPr/>
      <dgm:t>
        <a:bodyPr/>
        <a:lstStyle/>
        <a:p>
          <a:endParaRPr lang="en-US"/>
        </a:p>
      </dgm:t>
    </dgm:pt>
    <dgm:pt modelId="{CF2083E7-895F-46FE-9FF6-97EC98C0C18F}" type="sibTrans" cxnId="{F155B1DA-28F0-4078-86FE-CC65FA41B0DD}">
      <dgm:prSet/>
      <dgm:spPr/>
      <dgm:t>
        <a:bodyPr/>
        <a:lstStyle/>
        <a:p>
          <a:endParaRPr lang="en-US"/>
        </a:p>
      </dgm:t>
    </dgm:pt>
    <dgm:pt modelId="{455E7A4F-9FC4-431D-B003-0977C302207F}">
      <dgm:prSet/>
      <dgm:spPr/>
      <dgm:t>
        <a:bodyPr/>
        <a:lstStyle/>
        <a:p>
          <a:pPr rtl="0"/>
          <a:r>
            <a:rPr lang="en-US"/>
            <a:t>Patient engagement</a:t>
          </a:r>
        </a:p>
      </dgm:t>
    </dgm:pt>
    <dgm:pt modelId="{C7AF1E61-1515-41C5-8309-27122D5D6D39}" type="parTrans" cxnId="{D3B352FF-F62B-4C2B-9873-5D35FF76522C}">
      <dgm:prSet/>
      <dgm:spPr/>
      <dgm:t>
        <a:bodyPr/>
        <a:lstStyle/>
        <a:p>
          <a:endParaRPr lang="en-US"/>
        </a:p>
      </dgm:t>
    </dgm:pt>
    <dgm:pt modelId="{3873058E-0084-4083-B232-BC3289D72CD2}" type="sibTrans" cxnId="{D3B352FF-F62B-4C2B-9873-5D35FF76522C}">
      <dgm:prSet/>
      <dgm:spPr/>
      <dgm:t>
        <a:bodyPr/>
        <a:lstStyle/>
        <a:p>
          <a:endParaRPr lang="en-US"/>
        </a:p>
      </dgm:t>
    </dgm:pt>
    <dgm:pt modelId="{7E41B652-1903-4FF0-9862-910D010F49F0}">
      <dgm:prSet/>
      <dgm:spPr/>
      <dgm:t>
        <a:bodyPr/>
        <a:lstStyle/>
        <a:p>
          <a:pPr rtl="0"/>
          <a:r>
            <a:rPr lang="en-US"/>
            <a:t>Safety</a:t>
          </a:r>
        </a:p>
      </dgm:t>
    </dgm:pt>
    <dgm:pt modelId="{BDC70F8B-786C-4810-BE45-FFF9A2DED455}" type="parTrans" cxnId="{1EB7006F-5E29-471B-8273-D7F9B8BC63FE}">
      <dgm:prSet/>
      <dgm:spPr/>
      <dgm:t>
        <a:bodyPr/>
        <a:lstStyle/>
        <a:p>
          <a:endParaRPr lang="en-US"/>
        </a:p>
      </dgm:t>
    </dgm:pt>
    <dgm:pt modelId="{8B96946A-9102-49DC-A5D0-949E1C408D55}" type="sibTrans" cxnId="{1EB7006F-5E29-471B-8273-D7F9B8BC63FE}">
      <dgm:prSet/>
      <dgm:spPr/>
      <dgm:t>
        <a:bodyPr/>
        <a:lstStyle/>
        <a:p>
          <a:endParaRPr lang="en-US"/>
        </a:p>
      </dgm:t>
    </dgm:pt>
    <dgm:pt modelId="{526CEDB9-6A25-4AC4-B37C-0A09D755888A}">
      <dgm:prSet/>
      <dgm:spPr/>
      <dgm:t>
        <a:bodyPr/>
        <a:lstStyle/>
        <a:p>
          <a:pPr rtl="0"/>
          <a:r>
            <a:rPr lang="en-US"/>
            <a:t>Telemedicine</a:t>
          </a:r>
        </a:p>
      </dgm:t>
    </dgm:pt>
    <dgm:pt modelId="{E24B9DBD-3878-4D8E-B321-DBEFDE266C35}" type="parTrans" cxnId="{9FF2364D-0FE8-4816-95EF-7279B70285F7}">
      <dgm:prSet/>
      <dgm:spPr/>
      <dgm:t>
        <a:bodyPr/>
        <a:lstStyle/>
        <a:p>
          <a:endParaRPr lang="en-US"/>
        </a:p>
      </dgm:t>
    </dgm:pt>
    <dgm:pt modelId="{86027820-EF6A-40F8-B37C-0C0D6982A9A4}" type="sibTrans" cxnId="{9FF2364D-0FE8-4816-95EF-7279B70285F7}">
      <dgm:prSet/>
      <dgm:spPr/>
      <dgm:t>
        <a:bodyPr/>
        <a:lstStyle/>
        <a:p>
          <a:endParaRPr lang="en-US"/>
        </a:p>
      </dgm:t>
    </dgm:pt>
    <dgm:pt modelId="{4844DABE-8D18-42D5-96C2-9DE807259C16}" type="pres">
      <dgm:prSet presAssocID="{079B69D2-B7BB-4834-98D1-FDB06D9C2D61}" presName="Name0" presStyleCnt="0">
        <dgm:presLayoutVars>
          <dgm:dir/>
          <dgm:animLvl val="lvl"/>
          <dgm:resizeHandles val="exact"/>
        </dgm:presLayoutVars>
      </dgm:prSet>
      <dgm:spPr/>
    </dgm:pt>
    <dgm:pt modelId="{B09509A7-6F40-4D2A-AECD-1ECAEA695D61}" type="pres">
      <dgm:prSet presAssocID="{FBE5A84D-EED1-441E-80BA-490431429146}" presName="composite" presStyleCnt="0"/>
      <dgm:spPr/>
    </dgm:pt>
    <dgm:pt modelId="{6B02BF3C-D55F-4D2C-8A57-86FD2D78F703}" type="pres">
      <dgm:prSet presAssocID="{FBE5A84D-EED1-441E-80BA-49043142914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4B23DC51-2DB3-466F-B5D9-B3B53308D297}" type="pres">
      <dgm:prSet presAssocID="{FBE5A84D-EED1-441E-80BA-490431429146}" presName="desTx" presStyleLbl="alignAccFollowNode1" presStyleIdx="0" presStyleCnt="4">
        <dgm:presLayoutVars>
          <dgm:bulletEnabled val="1"/>
        </dgm:presLayoutVars>
      </dgm:prSet>
      <dgm:spPr/>
    </dgm:pt>
    <dgm:pt modelId="{DAA38904-3854-4107-A894-7421443036F5}" type="pres">
      <dgm:prSet presAssocID="{FCF4932D-A722-4DCF-8C5C-BFEE362DCEB4}" presName="space" presStyleCnt="0"/>
      <dgm:spPr/>
    </dgm:pt>
    <dgm:pt modelId="{90567C8C-65AD-49AD-B5D4-6D42F0F51191}" type="pres">
      <dgm:prSet presAssocID="{51FE1675-4FB3-441B-9268-03C41F8B4AC1}" presName="composite" presStyleCnt="0"/>
      <dgm:spPr/>
    </dgm:pt>
    <dgm:pt modelId="{119A22CF-8B3A-4E53-83FB-44DFE761B458}" type="pres">
      <dgm:prSet presAssocID="{51FE1675-4FB3-441B-9268-03C41F8B4AC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2F17E77C-3E82-465A-A73C-34500F231EE6}" type="pres">
      <dgm:prSet presAssocID="{51FE1675-4FB3-441B-9268-03C41F8B4AC1}" presName="desTx" presStyleLbl="alignAccFollowNode1" presStyleIdx="1" presStyleCnt="4">
        <dgm:presLayoutVars>
          <dgm:bulletEnabled val="1"/>
        </dgm:presLayoutVars>
      </dgm:prSet>
      <dgm:spPr/>
    </dgm:pt>
    <dgm:pt modelId="{D1A61D0B-CDD1-4C93-90A8-F878974B1633}" type="pres">
      <dgm:prSet presAssocID="{838819B6-51FC-4F9B-BF42-EAEAC21F5E60}" presName="space" presStyleCnt="0"/>
      <dgm:spPr/>
    </dgm:pt>
    <dgm:pt modelId="{F208D20C-A673-4896-9C1F-B3BED2BA39D2}" type="pres">
      <dgm:prSet presAssocID="{656EDA1B-FE9C-4358-9AF6-07A82B8C09B4}" presName="composite" presStyleCnt="0"/>
      <dgm:spPr/>
    </dgm:pt>
    <dgm:pt modelId="{D6EA176E-6272-4233-A508-8ECF80EA00A4}" type="pres">
      <dgm:prSet presAssocID="{656EDA1B-FE9C-4358-9AF6-07A82B8C09B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5058F5DB-C04C-47FA-B146-A2A5BD653C45}" type="pres">
      <dgm:prSet presAssocID="{656EDA1B-FE9C-4358-9AF6-07A82B8C09B4}" presName="desTx" presStyleLbl="alignAccFollowNode1" presStyleIdx="2" presStyleCnt="4">
        <dgm:presLayoutVars>
          <dgm:bulletEnabled val="1"/>
        </dgm:presLayoutVars>
      </dgm:prSet>
      <dgm:spPr/>
    </dgm:pt>
    <dgm:pt modelId="{42601DCE-88DD-44EC-A42A-03D0049FF09A}" type="pres">
      <dgm:prSet presAssocID="{B209137C-3F97-4680-B96E-B4BAFBBAC2F6}" presName="space" presStyleCnt="0"/>
      <dgm:spPr/>
    </dgm:pt>
    <dgm:pt modelId="{5D79704F-235A-4969-8AF9-1B6083EFB0CF}" type="pres">
      <dgm:prSet presAssocID="{509C101F-B455-46F0-A4B7-1FE19A0603B8}" presName="composite" presStyleCnt="0"/>
      <dgm:spPr/>
    </dgm:pt>
    <dgm:pt modelId="{7E4A6003-6B43-4526-955D-AC2D960AABB6}" type="pres">
      <dgm:prSet presAssocID="{509C101F-B455-46F0-A4B7-1FE19A0603B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7FF1430D-E4D3-42FB-BCC6-C577F5F48C2A}" type="pres">
      <dgm:prSet presAssocID="{509C101F-B455-46F0-A4B7-1FE19A0603B8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47FE610-5AAC-4F47-BAA7-C06676A382A4}" srcId="{079B69D2-B7BB-4834-98D1-FDB06D9C2D61}" destId="{FBE5A84D-EED1-441E-80BA-490431429146}" srcOrd="0" destOrd="0" parTransId="{C3A993CD-C89C-409C-BEDF-3591A8323785}" sibTransId="{FCF4932D-A722-4DCF-8C5C-BFEE362DCEB4}"/>
    <dgm:cxn modelId="{BD364568-151D-4369-8EF5-4B9F94463627}" srcId="{FBE5A84D-EED1-441E-80BA-490431429146}" destId="{1CE2F956-A514-4A76-9A42-EDC18314FDF2}" srcOrd="1" destOrd="0" parTransId="{1D280BF9-E27B-471F-831F-265629603A0D}" sibTransId="{EACBB94D-6679-40B7-B9C3-C0C69186AA3C}"/>
    <dgm:cxn modelId="{11E21210-61BA-47E5-84C7-3ECCB7F09B0E}" type="presOf" srcId="{FBE5A84D-EED1-441E-80BA-490431429146}" destId="{6B02BF3C-D55F-4D2C-8A57-86FD2D78F703}" srcOrd="0" destOrd="0" presId="urn:microsoft.com/office/officeart/2005/8/layout/hList1"/>
    <dgm:cxn modelId="{8C2056E8-042D-4F92-822E-CC623639AD8E}" type="presOf" srcId="{079B69D2-B7BB-4834-98D1-FDB06D9C2D61}" destId="{4844DABE-8D18-42D5-96C2-9DE807259C16}" srcOrd="0" destOrd="0" presId="urn:microsoft.com/office/officeart/2005/8/layout/hList1"/>
    <dgm:cxn modelId="{0FD57E66-9A97-4E0E-9638-9AA00220D546}" type="presOf" srcId="{086C17AA-C11B-4031-BB2F-0AE325E4D0E0}" destId="{7FF1430D-E4D3-42FB-BCC6-C577F5F48C2A}" srcOrd="0" destOrd="1" presId="urn:microsoft.com/office/officeart/2005/8/layout/hList1"/>
    <dgm:cxn modelId="{03B181EC-B627-4EC5-AA99-FD1EE673034A}" type="presOf" srcId="{509C101F-B455-46F0-A4B7-1FE19A0603B8}" destId="{7E4A6003-6B43-4526-955D-AC2D960AABB6}" srcOrd="0" destOrd="0" presId="urn:microsoft.com/office/officeart/2005/8/layout/hList1"/>
    <dgm:cxn modelId="{9F68FA70-10D0-4A81-8CF1-594B4859FD74}" type="presOf" srcId="{898A1801-40FA-400A-BE24-C2BF98AC0F35}" destId="{7FF1430D-E4D3-42FB-BCC6-C577F5F48C2A}" srcOrd="0" destOrd="3" presId="urn:microsoft.com/office/officeart/2005/8/layout/hList1"/>
    <dgm:cxn modelId="{F7BA0291-EBE8-4589-8FF7-5022724ED3FE}" type="presOf" srcId="{9C624640-0671-4B6D-9A09-5FE42B3AA84A}" destId="{4B23DC51-2DB3-466F-B5D9-B3B53308D297}" srcOrd="0" destOrd="6" presId="urn:microsoft.com/office/officeart/2005/8/layout/hList1"/>
    <dgm:cxn modelId="{88FEE8B4-6D7F-42B0-A1D5-668693D77BA8}" type="presOf" srcId="{513143DB-3380-4992-9A07-A8D5BFD27557}" destId="{5058F5DB-C04C-47FA-B146-A2A5BD653C45}" srcOrd="0" destOrd="2" presId="urn:microsoft.com/office/officeart/2005/8/layout/hList1"/>
    <dgm:cxn modelId="{4B37F957-A6BD-49B0-A77C-B05047D76B62}" srcId="{FBE5A84D-EED1-441E-80BA-490431429146}" destId="{3741BBFC-E810-4878-ADB2-F91FE1507960}" srcOrd="2" destOrd="0" parTransId="{F6203928-064A-4A9E-A235-CA57EA0BFAAD}" sibTransId="{9462B877-EA56-4AA7-A848-399B2C8DD947}"/>
    <dgm:cxn modelId="{98000761-C110-4C44-9A71-A436ABF9167D}" srcId="{079B69D2-B7BB-4834-98D1-FDB06D9C2D61}" destId="{656EDA1B-FE9C-4358-9AF6-07A82B8C09B4}" srcOrd="2" destOrd="0" parTransId="{D37B4DF8-7EE1-4D35-AF77-0610C72D89BC}" sibTransId="{B209137C-3F97-4680-B96E-B4BAFBBAC2F6}"/>
    <dgm:cxn modelId="{410076E3-CE96-4FEF-AFEC-730759CC3489}" type="presOf" srcId="{6F7C3060-FEF2-4A40-8662-467EE03156F1}" destId="{2F17E77C-3E82-465A-A73C-34500F231EE6}" srcOrd="0" destOrd="4" presId="urn:microsoft.com/office/officeart/2005/8/layout/hList1"/>
    <dgm:cxn modelId="{4D0E7C07-DEFA-431D-B75C-1C5D2267E8D6}" srcId="{51FE1675-4FB3-441B-9268-03C41F8B4AC1}" destId="{0ADDE585-2B00-415B-ACE9-A3BEA9240E6F}" srcOrd="1" destOrd="0" parTransId="{12C8B869-D7BB-4FFE-9C2B-8350B81B969E}" sibTransId="{E53F1C8C-8317-4BF0-B65F-76D606069334}"/>
    <dgm:cxn modelId="{38D4261D-9EF8-4566-A12A-8E6C1731BB2A}" srcId="{51FE1675-4FB3-441B-9268-03C41F8B4AC1}" destId="{4830C1AD-D743-40E1-9A34-6363890AB919}" srcOrd="0" destOrd="0" parTransId="{3068A633-7901-4A53-A33D-65A1CE08E742}" sibTransId="{E4669341-4727-461D-8F20-B57F07506971}"/>
    <dgm:cxn modelId="{D9E1F7B9-C656-453C-8887-F949F32D73D0}" srcId="{FBE5A84D-EED1-441E-80BA-490431429146}" destId="{AA852CEF-69B4-4459-9774-189C50BB925F}" srcOrd="4" destOrd="0" parTransId="{70EEC1E4-E750-417D-8847-61691E990835}" sibTransId="{51270093-EAB8-40EA-9585-3B7FDDFBA3C8}"/>
    <dgm:cxn modelId="{F93FEE5A-DD7E-43CA-BE1C-F13603940A03}" srcId="{079B69D2-B7BB-4834-98D1-FDB06D9C2D61}" destId="{51FE1675-4FB3-441B-9268-03C41F8B4AC1}" srcOrd="1" destOrd="0" parTransId="{62A5498F-41CC-40CC-B21D-2E98993ACA52}" sibTransId="{838819B6-51FC-4F9B-BF42-EAEAC21F5E60}"/>
    <dgm:cxn modelId="{1609B76D-683A-4E3B-A4E3-13AA9FC680B2}" srcId="{509C101F-B455-46F0-A4B7-1FE19A0603B8}" destId="{9AF7DD65-704F-46EA-A938-33DB222E2C3C}" srcOrd="2" destOrd="0" parTransId="{C80E3142-091D-447D-BF87-BF34B588259D}" sibTransId="{70180728-41CE-46EA-B54C-9058376E9FA5}"/>
    <dgm:cxn modelId="{CE3D36B9-69EC-4A4C-BAF5-E0C6D34BB14C}" type="presOf" srcId="{DC5258F4-0336-4111-A7C7-2BD6CE94F878}" destId="{4B23DC51-2DB3-466F-B5D9-B3B53308D297}" srcOrd="0" destOrd="0" presId="urn:microsoft.com/office/officeart/2005/8/layout/hList1"/>
    <dgm:cxn modelId="{FF2436BA-D3F3-4A28-B2D6-248A1551C14E}" srcId="{FBE5A84D-EED1-441E-80BA-490431429146}" destId="{DD4779F5-0CA8-4071-9216-D72D873C2814}" srcOrd="3" destOrd="0" parTransId="{2E1CF09A-4987-418C-AE56-91719012C6F2}" sibTransId="{4E5491DC-E53B-42E4-AC22-83683638482F}"/>
    <dgm:cxn modelId="{1EB7006F-5E29-471B-8273-D7F9B8BC63FE}" srcId="{509C101F-B455-46F0-A4B7-1FE19A0603B8}" destId="{7E41B652-1903-4FF0-9862-910D010F49F0}" srcOrd="5" destOrd="0" parTransId="{BDC70F8B-786C-4810-BE45-FFF9A2DED455}" sibTransId="{8B96946A-9102-49DC-A5D0-949E1C408D55}"/>
    <dgm:cxn modelId="{0B0548E0-4FDA-4FFB-A4E6-A4751731A156}" srcId="{656EDA1B-FE9C-4358-9AF6-07A82B8C09B4}" destId="{48CA382D-C4D3-4258-9E27-04524A7B8E03}" srcOrd="3" destOrd="0" parTransId="{58AC210C-B68A-48C1-AB0C-C5C2A5F062B9}" sibTransId="{FD887C2E-62A8-451B-90FF-D37EEDB21CBC}"/>
    <dgm:cxn modelId="{220A6E8B-0943-4515-A616-41980EE740F6}" type="presOf" srcId="{455E7A4F-9FC4-431D-B003-0977C302207F}" destId="{7FF1430D-E4D3-42FB-BCC6-C577F5F48C2A}" srcOrd="0" destOrd="4" presId="urn:microsoft.com/office/officeart/2005/8/layout/hList1"/>
    <dgm:cxn modelId="{D3B352FF-F62B-4C2B-9873-5D35FF76522C}" srcId="{509C101F-B455-46F0-A4B7-1FE19A0603B8}" destId="{455E7A4F-9FC4-431D-B003-0977C302207F}" srcOrd="4" destOrd="0" parTransId="{C7AF1E61-1515-41C5-8309-27122D5D6D39}" sibTransId="{3873058E-0084-4083-B232-BC3289D72CD2}"/>
    <dgm:cxn modelId="{EEBBE476-032F-435C-9B1E-94B5E3C0B5A3}" srcId="{656EDA1B-FE9C-4358-9AF6-07A82B8C09B4}" destId="{513143DB-3380-4992-9A07-A8D5BFD27557}" srcOrd="2" destOrd="0" parTransId="{E61E5948-60AD-4890-AF10-ECE346551E54}" sibTransId="{E36254A1-382D-45BC-8BA6-0E78B2E13467}"/>
    <dgm:cxn modelId="{E03BE0B0-192A-4FE1-9864-054671EDC1F0}" srcId="{51FE1675-4FB3-441B-9268-03C41F8B4AC1}" destId="{4F56ED0A-DF49-4D09-91AD-C4F0692FBD22}" srcOrd="2" destOrd="0" parTransId="{25786299-80E9-45D0-8A38-3836AA482C6A}" sibTransId="{135CFEA3-06E9-40A8-A4F0-67110121000E}"/>
    <dgm:cxn modelId="{12B3FA5B-C7D0-473B-A507-DB3C746F129C}" srcId="{51FE1675-4FB3-441B-9268-03C41F8B4AC1}" destId="{6F7C3060-FEF2-4A40-8662-467EE03156F1}" srcOrd="4" destOrd="0" parTransId="{BCECA5EF-9F44-4737-B9EB-109CED4A376C}" sibTransId="{F1657246-E63A-4C94-A4F1-C118D66FFC06}"/>
    <dgm:cxn modelId="{FADE432C-3E28-464F-87C0-3F3ECD5A63DB}" srcId="{509C101F-B455-46F0-A4B7-1FE19A0603B8}" destId="{8A16003B-4252-4055-99DF-4AB0C954321B}" srcOrd="0" destOrd="0" parTransId="{05EFA297-F308-47A6-9247-F0992748388A}" sibTransId="{E1010057-CEF5-489A-AD82-FEEDAF39AEB0}"/>
    <dgm:cxn modelId="{6BFBB745-3597-4F57-99B0-556875122860}" type="presOf" srcId="{4830C1AD-D743-40E1-9A34-6363890AB919}" destId="{2F17E77C-3E82-465A-A73C-34500F231EE6}" srcOrd="0" destOrd="0" presId="urn:microsoft.com/office/officeart/2005/8/layout/hList1"/>
    <dgm:cxn modelId="{A44F529B-C5FD-4EA3-B80C-7A2226A2148F}" type="presOf" srcId="{8A16003B-4252-4055-99DF-4AB0C954321B}" destId="{7FF1430D-E4D3-42FB-BCC6-C577F5F48C2A}" srcOrd="0" destOrd="0" presId="urn:microsoft.com/office/officeart/2005/8/layout/hList1"/>
    <dgm:cxn modelId="{AEF4C0D3-37DE-469F-A7B9-C01634710234}" type="presOf" srcId="{05089FD2-38D9-4136-8611-4791891EC647}" destId="{5058F5DB-C04C-47FA-B146-A2A5BD653C45}" srcOrd="0" destOrd="0" presId="urn:microsoft.com/office/officeart/2005/8/layout/hList1"/>
    <dgm:cxn modelId="{D4DBF4E1-FB47-4C60-BF98-D5F84BE922D4}" srcId="{509C101F-B455-46F0-A4B7-1FE19A0603B8}" destId="{086C17AA-C11B-4031-BB2F-0AE325E4D0E0}" srcOrd="1" destOrd="0" parTransId="{560ABA55-DA7D-4CC0-9BE3-5186943F560D}" sibTransId="{20A326F2-223E-4198-AF13-835E8F898806}"/>
    <dgm:cxn modelId="{64AE6797-52F6-4321-93ED-639B58CFDFBB}" srcId="{656EDA1B-FE9C-4358-9AF6-07A82B8C09B4}" destId="{CA698DCC-EA04-45FF-869A-0F1A185DE2FD}" srcOrd="1" destOrd="0" parTransId="{543F0EAD-72A5-4C27-BD47-5D845D4C534F}" sibTransId="{24C7E424-EEE4-4D06-AD0D-E5E6948D474A}"/>
    <dgm:cxn modelId="{BE1001EE-9560-4633-9AEC-484750284235}" type="presOf" srcId="{3741BBFC-E810-4878-ADB2-F91FE1507960}" destId="{4B23DC51-2DB3-466F-B5D9-B3B53308D297}" srcOrd="0" destOrd="2" presId="urn:microsoft.com/office/officeart/2005/8/layout/hList1"/>
    <dgm:cxn modelId="{57B9D6C7-17E2-48A4-88FE-19C99A87AFA2}" type="presOf" srcId="{7E41B652-1903-4FF0-9862-910D010F49F0}" destId="{7FF1430D-E4D3-42FB-BCC6-C577F5F48C2A}" srcOrd="0" destOrd="5" presId="urn:microsoft.com/office/officeart/2005/8/layout/hList1"/>
    <dgm:cxn modelId="{07BDE3B8-DAD5-4455-A4E2-2B87BA4CC262}" srcId="{FBE5A84D-EED1-441E-80BA-490431429146}" destId="{DC5258F4-0336-4111-A7C7-2BD6CE94F878}" srcOrd="0" destOrd="0" parTransId="{A1166424-D07C-450E-868E-740DD2F785C1}" sibTransId="{DB2FC15C-A956-4CD5-B1B6-81330ABEE0DC}"/>
    <dgm:cxn modelId="{8705467B-434C-434D-82A5-04034C22818E}" type="presOf" srcId="{BB4FF0C8-55AF-4D9F-8C38-2ABC58AC2D5C}" destId="{4B23DC51-2DB3-466F-B5D9-B3B53308D297}" srcOrd="0" destOrd="5" presId="urn:microsoft.com/office/officeart/2005/8/layout/hList1"/>
    <dgm:cxn modelId="{9BCCD288-C1FE-4539-A830-C28D33F80D5F}" type="presOf" srcId="{4F56ED0A-DF49-4D09-91AD-C4F0692FBD22}" destId="{2F17E77C-3E82-465A-A73C-34500F231EE6}" srcOrd="0" destOrd="2" presId="urn:microsoft.com/office/officeart/2005/8/layout/hList1"/>
    <dgm:cxn modelId="{40433209-80CB-435C-B08E-C48E16CA86C1}" srcId="{FBE5A84D-EED1-441E-80BA-490431429146}" destId="{9C624640-0671-4B6D-9A09-5FE42B3AA84A}" srcOrd="6" destOrd="0" parTransId="{FC964A0F-D33C-4413-8252-0B09AFED0D1B}" sibTransId="{9139D963-50BF-4E84-8A8A-8952A2D44E16}"/>
    <dgm:cxn modelId="{47DFE5EB-5C2C-493B-8AF3-E25DB7432B2E}" type="presOf" srcId="{526CEDB9-6A25-4AC4-B37C-0A09D755888A}" destId="{7FF1430D-E4D3-42FB-BCC6-C577F5F48C2A}" srcOrd="0" destOrd="6" presId="urn:microsoft.com/office/officeart/2005/8/layout/hList1"/>
    <dgm:cxn modelId="{A64D1693-C836-4CD6-8AF9-7D5EF9A0DED1}" type="presOf" srcId="{48CA382D-C4D3-4258-9E27-04524A7B8E03}" destId="{5058F5DB-C04C-47FA-B146-A2A5BD653C45}" srcOrd="0" destOrd="3" presId="urn:microsoft.com/office/officeart/2005/8/layout/hList1"/>
    <dgm:cxn modelId="{3026B749-11CB-4C0D-9105-0457E08799F2}" type="presOf" srcId="{CA698DCC-EA04-45FF-869A-0F1A185DE2FD}" destId="{5058F5DB-C04C-47FA-B146-A2A5BD653C45}" srcOrd="0" destOrd="1" presId="urn:microsoft.com/office/officeart/2005/8/layout/hList1"/>
    <dgm:cxn modelId="{A8A580F3-F741-43DD-BDE5-EEEEF13A67E5}" srcId="{079B69D2-B7BB-4834-98D1-FDB06D9C2D61}" destId="{509C101F-B455-46F0-A4B7-1FE19A0603B8}" srcOrd="3" destOrd="0" parTransId="{B2355F48-AE4C-4BF9-99C0-D55EBC6C3E4B}" sibTransId="{F7D9D8EB-0CA2-46C9-BF77-870FB4A01E56}"/>
    <dgm:cxn modelId="{E9B71193-843C-455C-A8A3-73A0BBE9F302}" type="presOf" srcId="{9AF7DD65-704F-46EA-A938-33DB222E2C3C}" destId="{7FF1430D-E4D3-42FB-BCC6-C577F5F48C2A}" srcOrd="0" destOrd="2" presId="urn:microsoft.com/office/officeart/2005/8/layout/hList1"/>
    <dgm:cxn modelId="{8AF53654-E2D0-488B-94F8-25A80F6AC849}" type="presOf" srcId="{1AD41FC6-646E-415C-BF73-D9A25A211A6D}" destId="{2F17E77C-3E82-465A-A73C-34500F231EE6}" srcOrd="0" destOrd="3" presId="urn:microsoft.com/office/officeart/2005/8/layout/hList1"/>
    <dgm:cxn modelId="{FE751A8B-9643-45D8-9752-663B58524A7D}" type="presOf" srcId="{0ADDE585-2B00-415B-ACE9-A3BEA9240E6F}" destId="{2F17E77C-3E82-465A-A73C-34500F231EE6}" srcOrd="0" destOrd="1" presId="urn:microsoft.com/office/officeart/2005/8/layout/hList1"/>
    <dgm:cxn modelId="{BC972395-342E-44EA-A4F3-9F8585FD6769}" srcId="{656EDA1B-FE9C-4358-9AF6-07A82B8C09B4}" destId="{05089FD2-38D9-4136-8611-4791891EC647}" srcOrd="0" destOrd="0" parTransId="{05486A63-6D48-4DAC-98A1-9BBD4F3FB590}" sibTransId="{9902A362-ECDD-4BEB-B00F-6472D7463250}"/>
    <dgm:cxn modelId="{08121391-5C38-43B6-9721-A0EEB811E8DC}" srcId="{51FE1675-4FB3-441B-9268-03C41F8B4AC1}" destId="{1AD41FC6-646E-415C-BF73-D9A25A211A6D}" srcOrd="3" destOrd="0" parTransId="{9917CACA-ABCD-4E1B-8174-A4CC5F7548A2}" sibTransId="{C15F3A7E-2F44-488C-9231-25C9F64C6985}"/>
    <dgm:cxn modelId="{5BBBF4C1-84EB-4059-B4E5-F574BC5C11F3}" srcId="{FBE5A84D-EED1-441E-80BA-490431429146}" destId="{BB4FF0C8-55AF-4D9F-8C38-2ABC58AC2D5C}" srcOrd="5" destOrd="0" parTransId="{27A07FDA-7CB1-4A49-8F24-E6E30FE39751}" sibTransId="{5290BFCA-B167-436F-AE86-04CB8525BF02}"/>
    <dgm:cxn modelId="{542F9A05-E745-4FFC-87CB-A03C7D13C450}" type="presOf" srcId="{AA852CEF-69B4-4459-9774-189C50BB925F}" destId="{4B23DC51-2DB3-466F-B5D9-B3B53308D297}" srcOrd="0" destOrd="4" presId="urn:microsoft.com/office/officeart/2005/8/layout/hList1"/>
    <dgm:cxn modelId="{9FF2364D-0FE8-4816-95EF-7279B70285F7}" srcId="{509C101F-B455-46F0-A4B7-1FE19A0603B8}" destId="{526CEDB9-6A25-4AC4-B37C-0A09D755888A}" srcOrd="6" destOrd="0" parTransId="{E24B9DBD-3878-4D8E-B321-DBEFDE266C35}" sibTransId="{86027820-EF6A-40F8-B37C-0C0D6982A9A4}"/>
    <dgm:cxn modelId="{65EF6A43-0CD3-4669-AD85-C1C4E0D003CF}" type="presOf" srcId="{1CE2F956-A514-4A76-9A42-EDC18314FDF2}" destId="{4B23DC51-2DB3-466F-B5D9-B3B53308D297}" srcOrd="0" destOrd="1" presId="urn:microsoft.com/office/officeart/2005/8/layout/hList1"/>
    <dgm:cxn modelId="{F155B1DA-28F0-4078-86FE-CC65FA41B0DD}" srcId="{509C101F-B455-46F0-A4B7-1FE19A0603B8}" destId="{898A1801-40FA-400A-BE24-C2BF98AC0F35}" srcOrd="3" destOrd="0" parTransId="{76F2C12E-ED2E-4670-BF0F-28C69A6DC6A6}" sibTransId="{CF2083E7-895F-46FE-9FF6-97EC98C0C18F}"/>
    <dgm:cxn modelId="{A3F0682F-578D-41A9-AF0B-8BBC50B1F910}" type="presOf" srcId="{DD4779F5-0CA8-4071-9216-D72D873C2814}" destId="{4B23DC51-2DB3-466F-B5D9-B3B53308D297}" srcOrd="0" destOrd="3" presId="urn:microsoft.com/office/officeart/2005/8/layout/hList1"/>
    <dgm:cxn modelId="{1671D667-87D7-4428-9A90-1CA4C6D41CE9}" type="presOf" srcId="{51FE1675-4FB3-441B-9268-03C41F8B4AC1}" destId="{119A22CF-8B3A-4E53-83FB-44DFE761B458}" srcOrd="0" destOrd="0" presId="urn:microsoft.com/office/officeart/2005/8/layout/hList1"/>
    <dgm:cxn modelId="{AB432829-A291-448E-B2CF-9434FC4315C8}" type="presOf" srcId="{656EDA1B-FE9C-4358-9AF6-07A82B8C09B4}" destId="{D6EA176E-6272-4233-A508-8ECF80EA00A4}" srcOrd="0" destOrd="0" presId="urn:microsoft.com/office/officeart/2005/8/layout/hList1"/>
    <dgm:cxn modelId="{89737085-F403-48D3-9DB5-65E015D03665}" type="presParOf" srcId="{4844DABE-8D18-42D5-96C2-9DE807259C16}" destId="{B09509A7-6F40-4D2A-AECD-1ECAEA695D61}" srcOrd="0" destOrd="0" presId="urn:microsoft.com/office/officeart/2005/8/layout/hList1"/>
    <dgm:cxn modelId="{2A56ED49-A7FF-4D98-A3AF-EAC426FD7536}" type="presParOf" srcId="{B09509A7-6F40-4D2A-AECD-1ECAEA695D61}" destId="{6B02BF3C-D55F-4D2C-8A57-86FD2D78F703}" srcOrd="0" destOrd="0" presId="urn:microsoft.com/office/officeart/2005/8/layout/hList1"/>
    <dgm:cxn modelId="{E8AE49C3-FECD-48A9-8A4A-A036C1FC2CDE}" type="presParOf" srcId="{B09509A7-6F40-4D2A-AECD-1ECAEA695D61}" destId="{4B23DC51-2DB3-466F-B5D9-B3B53308D297}" srcOrd="1" destOrd="0" presId="urn:microsoft.com/office/officeart/2005/8/layout/hList1"/>
    <dgm:cxn modelId="{F350D0D4-C695-4ACB-BD70-8488C2B410BF}" type="presParOf" srcId="{4844DABE-8D18-42D5-96C2-9DE807259C16}" destId="{DAA38904-3854-4107-A894-7421443036F5}" srcOrd="1" destOrd="0" presId="urn:microsoft.com/office/officeart/2005/8/layout/hList1"/>
    <dgm:cxn modelId="{DD0CEDCA-313D-4DD7-8A41-4FEB381E54DE}" type="presParOf" srcId="{4844DABE-8D18-42D5-96C2-9DE807259C16}" destId="{90567C8C-65AD-49AD-B5D4-6D42F0F51191}" srcOrd="2" destOrd="0" presId="urn:microsoft.com/office/officeart/2005/8/layout/hList1"/>
    <dgm:cxn modelId="{685A5D66-B0A7-4C32-B20B-C28521E42568}" type="presParOf" srcId="{90567C8C-65AD-49AD-B5D4-6D42F0F51191}" destId="{119A22CF-8B3A-4E53-83FB-44DFE761B458}" srcOrd="0" destOrd="0" presId="urn:microsoft.com/office/officeart/2005/8/layout/hList1"/>
    <dgm:cxn modelId="{A48ED024-159E-4732-AD28-74FC26CE20CB}" type="presParOf" srcId="{90567C8C-65AD-49AD-B5D4-6D42F0F51191}" destId="{2F17E77C-3E82-465A-A73C-34500F231EE6}" srcOrd="1" destOrd="0" presId="urn:microsoft.com/office/officeart/2005/8/layout/hList1"/>
    <dgm:cxn modelId="{31018A5C-E8C5-45EB-A5C2-D33B923FC4FB}" type="presParOf" srcId="{4844DABE-8D18-42D5-96C2-9DE807259C16}" destId="{D1A61D0B-CDD1-4C93-90A8-F878974B1633}" srcOrd="3" destOrd="0" presId="urn:microsoft.com/office/officeart/2005/8/layout/hList1"/>
    <dgm:cxn modelId="{C654F7FB-7F9C-4A5C-A3C6-0D420E9CDDC8}" type="presParOf" srcId="{4844DABE-8D18-42D5-96C2-9DE807259C16}" destId="{F208D20C-A673-4896-9C1F-B3BED2BA39D2}" srcOrd="4" destOrd="0" presId="urn:microsoft.com/office/officeart/2005/8/layout/hList1"/>
    <dgm:cxn modelId="{EF17A5E5-0616-4DAC-A93A-1ACD4FBAB967}" type="presParOf" srcId="{F208D20C-A673-4896-9C1F-B3BED2BA39D2}" destId="{D6EA176E-6272-4233-A508-8ECF80EA00A4}" srcOrd="0" destOrd="0" presId="urn:microsoft.com/office/officeart/2005/8/layout/hList1"/>
    <dgm:cxn modelId="{B9172116-B36A-4228-A398-1FA45F098359}" type="presParOf" srcId="{F208D20C-A673-4896-9C1F-B3BED2BA39D2}" destId="{5058F5DB-C04C-47FA-B146-A2A5BD653C45}" srcOrd="1" destOrd="0" presId="urn:microsoft.com/office/officeart/2005/8/layout/hList1"/>
    <dgm:cxn modelId="{6FC6F65A-CCCC-49CC-BEA6-AFD05969ECE6}" type="presParOf" srcId="{4844DABE-8D18-42D5-96C2-9DE807259C16}" destId="{42601DCE-88DD-44EC-A42A-03D0049FF09A}" srcOrd="5" destOrd="0" presId="urn:microsoft.com/office/officeart/2005/8/layout/hList1"/>
    <dgm:cxn modelId="{C8CC8453-9DE6-4D09-8183-4CF3FD51B8E0}" type="presParOf" srcId="{4844DABE-8D18-42D5-96C2-9DE807259C16}" destId="{5D79704F-235A-4969-8AF9-1B6083EFB0CF}" srcOrd="6" destOrd="0" presId="urn:microsoft.com/office/officeart/2005/8/layout/hList1"/>
    <dgm:cxn modelId="{B3914005-2BA8-474D-AA18-16186782B13B}" type="presParOf" srcId="{5D79704F-235A-4969-8AF9-1B6083EFB0CF}" destId="{7E4A6003-6B43-4526-955D-AC2D960AABB6}" srcOrd="0" destOrd="0" presId="urn:microsoft.com/office/officeart/2005/8/layout/hList1"/>
    <dgm:cxn modelId="{E7D91093-58A6-4B55-AA3F-2F10678CBAE5}" type="presParOf" srcId="{5D79704F-235A-4969-8AF9-1B6083EFB0CF}" destId="{7FF1430D-E4D3-42FB-BCC6-C577F5F48C2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9B30D-FA3F-4181-AD51-47718F3CF267}">
      <dsp:nvSpPr>
        <dsp:cNvPr id="0" name=""/>
        <dsp:cNvSpPr/>
      </dsp:nvSpPr>
      <dsp:spPr>
        <a:xfrm>
          <a:off x="34" y="20209"/>
          <a:ext cx="3311462" cy="997079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MIPS</a:t>
          </a:r>
          <a:r>
            <a:rPr lang="en-US" sz="2000" kern="1200"/>
            <a:t> (</a:t>
          </a:r>
          <a:r>
            <a:rPr lang="en-US" sz="2000" b="1" kern="1200"/>
            <a:t>Merit Based Incentive Payment System</a:t>
          </a:r>
          <a:r>
            <a:rPr lang="en-US" sz="2000" kern="1200"/>
            <a:t>) – most practices</a:t>
          </a:r>
        </a:p>
      </dsp:txBody>
      <dsp:txXfrm>
        <a:off x="34" y="20209"/>
        <a:ext cx="3311462" cy="997079"/>
      </dsp:txXfrm>
    </dsp:sp>
    <dsp:sp modelId="{6CC43A04-E9BC-43FA-9F8A-F512946FD67B}">
      <dsp:nvSpPr>
        <dsp:cNvPr id="0" name=""/>
        <dsp:cNvSpPr/>
      </dsp:nvSpPr>
      <dsp:spPr>
        <a:xfrm>
          <a:off x="34" y="1017289"/>
          <a:ext cx="3311462" cy="2086199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Quality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Resource Utilization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Clinical Practice Improvement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Advancing Care Information (MU)</a:t>
          </a:r>
        </a:p>
      </dsp:txBody>
      <dsp:txXfrm>
        <a:off x="34" y="1017289"/>
        <a:ext cx="3311462" cy="2086199"/>
      </dsp:txXfrm>
    </dsp:sp>
    <dsp:sp modelId="{3784D956-CE57-4B01-8D0E-921A3E0EADAA}">
      <dsp:nvSpPr>
        <dsp:cNvPr id="0" name=""/>
        <dsp:cNvSpPr/>
      </dsp:nvSpPr>
      <dsp:spPr>
        <a:xfrm>
          <a:off x="3775102" y="20209"/>
          <a:ext cx="3311462" cy="997079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Advanced Alternative Payment Models (APM) </a:t>
          </a:r>
          <a:r>
            <a:rPr lang="en-US" sz="2000" kern="1200"/>
            <a:t>– contracting for risk</a:t>
          </a:r>
        </a:p>
      </dsp:txBody>
      <dsp:txXfrm>
        <a:off x="3775102" y="20209"/>
        <a:ext cx="3311462" cy="997079"/>
      </dsp:txXfrm>
    </dsp:sp>
    <dsp:sp modelId="{52B1A41A-DB61-4260-BB73-65CDCB4FDAF8}">
      <dsp:nvSpPr>
        <dsp:cNvPr id="0" name=""/>
        <dsp:cNvSpPr/>
      </dsp:nvSpPr>
      <dsp:spPr>
        <a:xfrm>
          <a:off x="3775102" y="1017289"/>
          <a:ext cx="3311462" cy="2086199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Next generation ACO (risk)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Medicare Advantage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Comprehensive Primary Care Plus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Patient Centered Medical Home</a:t>
          </a:r>
        </a:p>
      </dsp:txBody>
      <dsp:txXfrm>
        <a:off x="3775102" y="1017289"/>
        <a:ext cx="3311462" cy="2086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E259A-E2A9-4C29-9E74-A559E9C4D864}">
      <dsp:nvSpPr>
        <dsp:cNvPr id="0" name=""/>
        <dsp:cNvSpPr/>
      </dsp:nvSpPr>
      <dsp:spPr>
        <a:xfrm>
          <a:off x="0" y="123605"/>
          <a:ext cx="8726749" cy="54179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MIPS will apply to following Clinicians:</a:t>
          </a:r>
        </a:p>
      </dsp:txBody>
      <dsp:txXfrm>
        <a:off x="0" y="123605"/>
        <a:ext cx="8726749" cy="541799"/>
      </dsp:txXfrm>
    </dsp:sp>
    <dsp:sp modelId="{07821A02-8EC4-4844-92DB-53CB2FB6C208}">
      <dsp:nvSpPr>
        <dsp:cNvPr id="0" name=""/>
        <dsp:cNvSpPr/>
      </dsp:nvSpPr>
      <dsp:spPr>
        <a:xfrm>
          <a:off x="3344" y="653010"/>
          <a:ext cx="2027160" cy="2932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Physicians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Medicine and osteopathy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Dental surgery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Podiatric medicine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Optometry</a:t>
          </a:r>
        </a:p>
      </dsp:txBody>
      <dsp:txXfrm>
        <a:off x="3344" y="653010"/>
        <a:ext cx="2027160" cy="2932031"/>
      </dsp:txXfrm>
    </dsp:sp>
    <dsp:sp modelId="{402407C2-AAE0-4445-A026-B95E155743A6}">
      <dsp:nvSpPr>
        <dsp:cNvPr id="0" name=""/>
        <dsp:cNvSpPr/>
      </dsp:nvSpPr>
      <dsp:spPr>
        <a:xfrm>
          <a:off x="2030505" y="653010"/>
          <a:ext cx="1862750" cy="2932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Chiropractors</a:t>
          </a:r>
        </a:p>
      </dsp:txBody>
      <dsp:txXfrm>
        <a:off x="2030505" y="653010"/>
        <a:ext cx="1862750" cy="2932031"/>
      </dsp:txXfrm>
    </dsp:sp>
    <dsp:sp modelId="{0BAC7E58-68F0-41D0-9ECA-55EAB980632D}">
      <dsp:nvSpPr>
        <dsp:cNvPr id="0" name=""/>
        <dsp:cNvSpPr/>
      </dsp:nvSpPr>
      <dsp:spPr>
        <a:xfrm>
          <a:off x="3893256" y="653010"/>
          <a:ext cx="2407525" cy="2932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Mid-level practitioners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Physician assistants (PAs)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Nurse practitioners (NPs)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Clinical nurse specialist (CNS)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Certified registered nurse anesthetists (CRNAs)</a:t>
          </a:r>
        </a:p>
      </dsp:txBody>
      <dsp:txXfrm>
        <a:off x="3893256" y="653010"/>
        <a:ext cx="2407525" cy="2932031"/>
      </dsp:txXfrm>
    </dsp:sp>
    <dsp:sp modelId="{917ACF1D-20B7-4BB9-B190-E841F7D12161}">
      <dsp:nvSpPr>
        <dsp:cNvPr id="0" name=""/>
        <dsp:cNvSpPr/>
      </dsp:nvSpPr>
      <dsp:spPr>
        <a:xfrm>
          <a:off x="6300782" y="653010"/>
          <a:ext cx="2422621" cy="2932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CMS will add other professionals in 2021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Physical, speech and occupational therapist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Audiologist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Others reimbursed under Physician Fee Schedules</a:t>
          </a:r>
        </a:p>
      </dsp:txBody>
      <dsp:txXfrm>
        <a:off x="6300782" y="653010"/>
        <a:ext cx="2422621" cy="2932031"/>
      </dsp:txXfrm>
    </dsp:sp>
    <dsp:sp modelId="{9A16FB3A-5255-43C8-B48F-0AB42A264E18}">
      <dsp:nvSpPr>
        <dsp:cNvPr id="0" name=""/>
        <dsp:cNvSpPr/>
      </dsp:nvSpPr>
      <dsp:spPr>
        <a:xfrm>
          <a:off x="0" y="3449041"/>
          <a:ext cx="8726749" cy="25960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2BF3C-D55F-4D2C-8A57-86FD2D78F703}">
      <dsp:nvSpPr>
        <dsp:cNvPr id="0" name=""/>
        <dsp:cNvSpPr/>
      </dsp:nvSpPr>
      <dsp:spPr>
        <a:xfrm>
          <a:off x="3266" y="65042"/>
          <a:ext cx="1963861" cy="619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Physician </a:t>
          </a:r>
          <a:r>
            <a:rPr lang="en-US" sz="1700" b="1" u="sng" kern="1200"/>
            <a:t>Practices</a:t>
          </a:r>
          <a:endParaRPr lang="en-US" sz="1700" kern="1200"/>
        </a:p>
      </dsp:txBody>
      <dsp:txXfrm>
        <a:off x="3266" y="65042"/>
        <a:ext cx="1963861" cy="619075"/>
      </dsp:txXfrm>
    </dsp:sp>
    <dsp:sp modelId="{4B23DC51-2DB3-466F-B5D9-B3B53308D297}">
      <dsp:nvSpPr>
        <dsp:cNvPr id="0" name=""/>
        <dsp:cNvSpPr/>
      </dsp:nvSpPr>
      <dsp:spPr>
        <a:xfrm>
          <a:off x="3266" y="684117"/>
          <a:ext cx="1963861" cy="30798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Physician led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Productivity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Financial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Stable core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Provider compensation methodology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Use EMR and PMS data to drive results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Growth strategy</a:t>
          </a:r>
        </a:p>
      </dsp:txBody>
      <dsp:txXfrm>
        <a:off x="3266" y="684117"/>
        <a:ext cx="1963861" cy="3079890"/>
      </dsp:txXfrm>
    </dsp:sp>
    <dsp:sp modelId="{119A22CF-8B3A-4E53-83FB-44DFE761B458}">
      <dsp:nvSpPr>
        <dsp:cNvPr id="0" name=""/>
        <dsp:cNvSpPr/>
      </dsp:nvSpPr>
      <dsp:spPr>
        <a:xfrm>
          <a:off x="2242068" y="65042"/>
          <a:ext cx="1963861" cy="619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Practice Quality </a:t>
          </a:r>
          <a:r>
            <a:rPr lang="en-US" sz="1700" b="1" u="sng" kern="1200"/>
            <a:t>Reporting</a:t>
          </a:r>
          <a:endParaRPr lang="en-US" sz="1700" kern="1200"/>
        </a:p>
      </dsp:txBody>
      <dsp:txXfrm>
        <a:off x="2242068" y="65042"/>
        <a:ext cx="1963861" cy="619075"/>
      </dsp:txXfrm>
    </dsp:sp>
    <dsp:sp modelId="{2F17E77C-3E82-465A-A73C-34500F231EE6}">
      <dsp:nvSpPr>
        <dsp:cNvPr id="0" name=""/>
        <dsp:cNvSpPr/>
      </dsp:nvSpPr>
      <dsp:spPr>
        <a:xfrm>
          <a:off x="2242068" y="684117"/>
          <a:ext cx="1963861" cy="30798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PQRS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Meaningful Use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VBM aware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Internal reporting to provider level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Use data for quality, continuity, access, satisfaction improvement</a:t>
          </a:r>
        </a:p>
      </dsp:txBody>
      <dsp:txXfrm>
        <a:off x="2242068" y="684117"/>
        <a:ext cx="1963861" cy="3079890"/>
      </dsp:txXfrm>
    </dsp:sp>
    <dsp:sp modelId="{D6EA176E-6272-4233-A508-8ECF80EA00A4}">
      <dsp:nvSpPr>
        <dsp:cNvPr id="0" name=""/>
        <dsp:cNvSpPr/>
      </dsp:nvSpPr>
      <dsp:spPr>
        <a:xfrm>
          <a:off x="4480870" y="65042"/>
          <a:ext cx="1963861" cy="619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Practice IT </a:t>
          </a:r>
          <a:r>
            <a:rPr lang="en-US" sz="1700" b="1" u="sng" kern="1200"/>
            <a:t>Systems</a:t>
          </a:r>
          <a:endParaRPr lang="en-US" sz="1700" kern="1200"/>
        </a:p>
      </dsp:txBody>
      <dsp:txXfrm>
        <a:off x="4480870" y="65042"/>
        <a:ext cx="1963861" cy="619075"/>
      </dsp:txXfrm>
    </dsp:sp>
    <dsp:sp modelId="{5058F5DB-C04C-47FA-B146-A2A5BD653C45}">
      <dsp:nvSpPr>
        <dsp:cNvPr id="0" name=""/>
        <dsp:cNvSpPr/>
      </dsp:nvSpPr>
      <dsp:spPr>
        <a:xfrm>
          <a:off x="4480870" y="684117"/>
          <a:ext cx="1963861" cy="30798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EMR-PMS certified- updated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Physicians actively using and improving systems and reports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Single data view- interoperable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Provider level data </a:t>
          </a:r>
        </a:p>
      </dsp:txBody>
      <dsp:txXfrm>
        <a:off x="4480870" y="684117"/>
        <a:ext cx="1963861" cy="3079890"/>
      </dsp:txXfrm>
    </dsp:sp>
    <dsp:sp modelId="{7E4A6003-6B43-4526-955D-AC2D960AABB6}">
      <dsp:nvSpPr>
        <dsp:cNvPr id="0" name=""/>
        <dsp:cNvSpPr/>
      </dsp:nvSpPr>
      <dsp:spPr>
        <a:xfrm>
          <a:off x="6719672" y="65042"/>
          <a:ext cx="1963861" cy="619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Clinical Practice </a:t>
          </a:r>
          <a:r>
            <a:rPr lang="en-US" sz="1700" b="1" u="sng" kern="1200"/>
            <a:t>Improvement</a:t>
          </a:r>
          <a:endParaRPr lang="en-US" sz="1700" kern="1200"/>
        </a:p>
      </dsp:txBody>
      <dsp:txXfrm>
        <a:off x="6719672" y="65042"/>
        <a:ext cx="1963861" cy="619075"/>
      </dsp:txXfrm>
    </dsp:sp>
    <dsp:sp modelId="{7FF1430D-E4D3-42FB-BCC6-C577F5F48C2A}">
      <dsp:nvSpPr>
        <dsp:cNvPr id="0" name=""/>
        <dsp:cNvSpPr/>
      </dsp:nvSpPr>
      <dsp:spPr>
        <a:xfrm>
          <a:off x="6719672" y="684117"/>
          <a:ext cx="1963861" cy="30798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Physician led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Access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Population Management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Care Coordination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Patient engagement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Safety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Telemedicine</a:t>
          </a:r>
        </a:p>
      </dsp:txBody>
      <dsp:txXfrm>
        <a:off x="6719672" y="684117"/>
        <a:ext cx="1963861" cy="3079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E30FA-1765-4728-89DA-87298108FAA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08199-9CB2-4768-91C7-26A431A5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80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B82C5-93CD-45EE-8CF0-D43C3D0B070E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96BDB-4784-463D-8A59-9A70319EF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97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hr.com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hr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/>
          <a:stretch/>
        </p:blipFill>
        <p:spPr bwMode="auto">
          <a:xfrm>
            <a:off x="0" y="-12648"/>
            <a:ext cx="6705601" cy="30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327" y="4853086"/>
            <a:ext cx="2697473" cy="22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222" y="3392136"/>
            <a:ext cx="1967903" cy="1313214"/>
          </a:xfrm>
          <a:prstGeom prst="rect">
            <a:avLst/>
          </a:prstGeom>
        </p:spPr>
      </p:pic>
      <p:sp>
        <p:nvSpPr>
          <p:cNvPr id="41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358379"/>
            <a:ext cx="4648200" cy="2289571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42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958943" y="3489676"/>
            <a:ext cx="3586163" cy="1160462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400" baseline="0"/>
            </a:lvl1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/>
              <a:t>Speaker Name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/>
              <a:t>Speaker Title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16"/>
          <a:stretch/>
        </p:blipFill>
        <p:spPr bwMode="auto">
          <a:xfrm>
            <a:off x="5548313" y="-26936"/>
            <a:ext cx="3595687" cy="311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12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/>
          <a:stretch/>
        </p:blipFill>
        <p:spPr bwMode="auto">
          <a:xfrm>
            <a:off x="0" y="0"/>
            <a:ext cx="6705601" cy="30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16"/>
          <a:stretch/>
        </p:blipFill>
        <p:spPr bwMode="auto">
          <a:xfrm>
            <a:off x="5548313" y="-14288"/>
            <a:ext cx="3595687" cy="311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35" y="4070520"/>
            <a:ext cx="5721765" cy="46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78623"/>
            <a:ext cx="4533485" cy="95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222" y="3392136"/>
            <a:ext cx="1967903" cy="131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5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1"/>
            <a:ext cx="8686800" cy="3829050"/>
          </a:xfrm>
        </p:spPr>
        <p:txBody>
          <a:bodyPr>
            <a:normAutofit/>
          </a:bodyPr>
          <a:lstStyle>
            <a:lvl1pPr>
              <a:buClr>
                <a:schemeClr val="accent5"/>
              </a:buClr>
              <a:buSzPct val="100000"/>
              <a:defRPr sz="2800">
                <a:solidFill>
                  <a:schemeClr val="tx1"/>
                </a:solidFill>
              </a:defRPr>
            </a:lvl1pPr>
            <a:lvl2pPr marL="548640" indent="-182880">
              <a:buClr>
                <a:srgbClr val="77BC1F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</a:defRPr>
            </a:lvl2pPr>
            <a:lvl3pPr marL="914400" indent="-182880">
              <a:buClr>
                <a:schemeClr val="accent5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</a:defRPr>
            </a:lvl3pPr>
            <a:lvl4pPr>
              <a:buClr>
                <a:srgbClr val="77BC1F"/>
              </a:buClr>
              <a:buSzPct val="80000"/>
              <a:defRPr sz="1800">
                <a:solidFill>
                  <a:schemeClr val="tx1"/>
                </a:solidFill>
              </a:defRPr>
            </a:lvl4pPr>
            <a:lvl5pPr marL="1645920" indent="-182880">
              <a:buClr>
                <a:schemeClr val="accent5"/>
              </a:buClr>
              <a:buSzPct val="8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09728"/>
            <a:ext cx="8763000" cy="51435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1912"/>
            <a:ext cx="685800" cy="75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31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1"/>
            <a:ext cx="8686800" cy="3829050"/>
          </a:xfrm>
        </p:spPr>
        <p:txBody>
          <a:bodyPr>
            <a:normAutofit/>
          </a:bodyPr>
          <a:lstStyle>
            <a:lvl1pPr>
              <a:buClr>
                <a:schemeClr val="accent5"/>
              </a:buClr>
              <a:buSzPct val="100000"/>
              <a:defRPr sz="2800">
                <a:solidFill>
                  <a:schemeClr val="tx1"/>
                </a:solidFill>
              </a:defRPr>
            </a:lvl1pPr>
            <a:lvl2pPr marL="548640" indent="-182880">
              <a:buClr>
                <a:srgbClr val="77BC1F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</a:defRPr>
            </a:lvl2pPr>
            <a:lvl3pPr marL="914400" indent="-182880">
              <a:buClr>
                <a:schemeClr val="accent5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</a:defRPr>
            </a:lvl3pPr>
            <a:lvl4pPr>
              <a:buClr>
                <a:srgbClr val="77BC1F"/>
              </a:buClr>
              <a:buSzPct val="80000"/>
              <a:defRPr sz="1800">
                <a:solidFill>
                  <a:schemeClr val="tx1"/>
                </a:solidFill>
              </a:defRPr>
            </a:lvl4pPr>
            <a:lvl5pPr marL="1645920" indent="-182880">
              <a:buClr>
                <a:schemeClr val="accent5"/>
              </a:buClr>
              <a:buSzPct val="8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09728"/>
            <a:ext cx="8763000" cy="51435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55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Head - 1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49"/>
            <a:ext cx="8686800" cy="3676651"/>
          </a:xfrm>
        </p:spPr>
        <p:txBody>
          <a:bodyPr>
            <a:normAutofit/>
          </a:bodyPr>
          <a:lstStyle>
            <a:lvl1pPr>
              <a:buClr>
                <a:schemeClr val="accent5"/>
              </a:buClr>
              <a:buSzPct val="100000"/>
              <a:defRPr sz="2800">
                <a:solidFill>
                  <a:schemeClr val="tx1"/>
                </a:solidFill>
              </a:defRPr>
            </a:lvl1pPr>
            <a:lvl2pPr marL="548640" indent="-182880">
              <a:buClr>
                <a:srgbClr val="77BC1F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</a:defRPr>
            </a:lvl2pPr>
            <a:lvl3pPr marL="914400" indent="-182880">
              <a:buClr>
                <a:schemeClr val="accent5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</a:defRPr>
            </a:lvl3pPr>
            <a:lvl4pPr>
              <a:buClr>
                <a:srgbClr val="77BC1F"/>
              </a:buClr>
              <a:buSzPct val="80000"/>
              <a:defRPr sz="1800">
                <a:solidFill>
                  <a:schemeClr val="tx1"/>
                </a:solidFill>
              </a:defRPr>
            </a:lvl4pPr>
            <a:lvl5pPr marL="1645920" indent="-182880">
              <a:buClr>
                <a:schemeClr val="accent5"/>
              </a:buClr>
              <a:buSzPct val="8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0" y="228600"/>
            <a:ext cx="8763000" cy="514350"/>
          </a:xfrm>
        </p:spPr>
        <p:txBody>
          <a:bodyPr>
            <a:normAutofit/>
          </a:bodyPr>
          <a:lstStyle>
            <a:lvl1pPr algn="l">
              <a:lnSpc>
                <a:spcPts val="2900"/>
              </a:lnSpc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Double Header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4" y="81915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485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ubleHead - no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0" y="228600"/>
            <a:ext cx="8763000" cy="514350"/>
          </a:xfrm>
        </p:spPr>
        <p:txBody>
          <a:bodyPr>
            <a:normAutofit/>
          </a:bodyPr>
          <a:lstStyle>
            <a:lvl1pPr algn="l">
              <a:lnSpc>
                <a:spcPts val="2900"/>
              </a:lnSpc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Double Header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4" y="81915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 userDrawn="1"/>
        </p:nvGrpSpPr>
        <p:grpSpPr>
          <a:xfrm>
            <a:off x="7086600" y="49212"/>
            <a:ext cx="1905000" cy="769938"/>
            <a:chOff x="7086600" y="133350"/>
            <a:chExt cx="1905000" cy="769938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5800" y="146050"/>
              <a:ext cx="685800" cy="757238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6200" y="133350"/>
              <a:ext cx="685800" cy="75723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133350"/>
              <a:ext cx="685800" cy="7572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101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1"/>
            <a:ext cx="8686800" cy="3829050"/>
          </a:xfrm>
        </p:spPr>
        <p:txBody>
          <a:bodyPr>
            <a:normAutofit/>
          </a:bodyPr>
          <a:lstStyle>
            <a:lvl1pPr>
              <a:buClr>
                <a:schemeClr val="accent5"/>
              </a:buClr>
              <a:buSzPct val="100000"/>
              <a:defRPr sz="2800">
                <a:solidFill>
                  <a:schemeClr val="tx1"/>
                </a:solidFill>
              </a:defRPr>
            </a:lvl1pPr>
            <a:lvl2pPr marL="548640" indent="-182880">
              <a:buClr>
                <a:srgbClr val="77BC1F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</a:defRPr>
            </a:lvl2pPr>
            <a:lvl3pPr marL="914400" indent="-182880">
              <a:buClr>
                <a:schemeClr val="accent5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</a:defRPr>
            </a:lvl3pPr>
            <a:lvl4pPr>
              <a:buClr>
                <a:srgbClr val="77BC1F"/>
              </a:buClr>
              <a:buSzPct val="80000"/>
              <a:defRPr sz="1800">
                <a:solidFill>
                  <a:schemeClr val="tx1"/>
                </a:solidFill>
              </a:defRPr>
            </a:lvl4pPr>
            <a:lvl5pPr marL="1645920" indent="-182880">
              <a:buClr>
                <a:schemeClr val="accent5"/>
              </a:buClr>
              <a:buSzPct val="8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09728"/>
            <a:ext cx="8763000" cy="51435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03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09728"/>
            <a:ext cx="8763000" cy="51435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96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42950"/>
            <a:ext cx="4267200" cy="38290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2950"/>
            <a:ext cx="4267200" cy="38290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0500" y="109728"/>
            <a:ext cx="8763000" cy="51435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16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9577" flipH="1">
            <a:off x="-359357" y="-656450"/>
            <a:ext cx="7090803" cy="5568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362200" y="1110090"/>
            <a:ext cx="3124200" cy="68580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318319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716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Quorum Dif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14300"/>
            <a:ext cx="6958011" cy="57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643063"/>
            <a:ext cx="66294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04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3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228600" y="800100"/>
            <a:ext cx="1828800" cy="17145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Headshot 1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 hasCustomPrompt="1"/>
          </p:nvPr>
        </p:nvSpPr>
        <p:spPr>
          <a:xfrm>
            <a:off x="173736" y="274320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1</a:t>
            </a:r>
          </a:p>
        </p:txBody>
      </p:sp>
      <p:sp>
        <p:nvSpPr>
          <p:cNvPr id="29" name="Text Placeholder 27"/>
          <p:cNvSpPr>
            <a:spLocks noGrp="1"/>
          </p:cNvSpPr>
          <p:nvPr>
            <p:ph type="body" sz="quarter" idx="13" hasCustomPrompt="1"/>
          </p:nvPr>
        </p:nvSpPr>
        <p:spPr>
          <a:xfrm>
            <a:off x="173736" y="325755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0" name="Text Placehold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173736" y="354330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1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173736" y="382905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173736" y="411480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33" name="Picture Placeholder 25"/>
          <p:cNvSpPr>
            <a:spLocks noGrp="1"/>
          </p:cNvSpPr>
          <p:nvPr>
            <p:ph type="pic" sz="quarter" idx="17" hasCustomPrompt="1"/>
          </p:nvPr>
        </p:nvSpPr>
        <p:spPr>
          <a:xfrm>
            <a:off x="3352800" y="800100"/>
            <a:ext cx="1828800" cy="17145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Headshot 2</a:t>
            </a:r>
          </a:p>
        </p:txBody>
      </p:sp>
      <p:sp>
        <p:nvSpPr>
          <p:cNvPr id="34" name="Text Placeholder 27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274320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2</a:t>
            </a:r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19" hasCustomPrompt="1"/>
          </p:nvPr>
        </p:nvSpPr>
        <p:spPr>
          <a:xfrm>
            <a:off x="6324600" y="2743200"/>
            <a:ext cx="2801319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3</a:t>
            </a:r>
          </a:p>
        </p:txBody>
      </p:sp>
      <p:sp>
        <p:nvSpPr>
          <p:cNvPr id="36" name="Text Placeholder 27"/>
          <p:cNvSpPr>
            <a:spLocks noGrp="1"/>
          </p:cNvSpPr>
          <p:nvPr>
            <p:ph type="body" sz="quarter" idx="20" hasCustomPrompt="1"/>
          </p:nvPr>
        </p:nvSpPr>
        <p:spPr>
          <a:xfrm>
            <a:off x="3276600" y="325755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Text Placeholder 27"/>
          <p:cNvSpPr>
            <a:spLocks noGrp="1"/>
          </p:cNvSpPr>
          <p:nvPr>
            <p:ph type="body" sz="quarter" idx="21" hasCustomPrompt="1"/>
          </p:nvPr>
        </p:nvSpPr>
        <p:spPr>
          <a:xfrm>
            <a:off x="3276600" y="354330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8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3276600" y="382905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39" name="Text Placeholder 27"/>
          <p:cNvSpPr>
            <a:spLocks noGrp="1"/>
          </p:cNvSpPr>
          <p:nvPr>
            <p:ph type="body" sz="quarter" idx="23" hasCustomPrompt="1"/>
          </p:nvPr>
        </p:nvSpPr>
        <p:spPr>
          <a:xfrm>
            <a:off x="3276600" y="4114800"/>
            <a:ext cx="2798064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40" name="Text Placeholder 27"/>
          <p:cNvSpPr>
            <a:spLocks noGrp="1"/>
          </p:cNvSpPr>
          <p:nvPr>
            <p:ph type="body" sz="quarter" idx="24" hasCustomPrompt="1"/>
          </p:nvPr>
        </p:nvSpPr>
        <p:spPr>
          <a:xfrm>
            <a:off x="6342681" y="3257550"/>
            <a:ext cx="2801319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1" name="Text Placeholder 27"/>
          <p:cNvSpPr>
            <a:spLocks noGrp="1"/>
          </p:cNvSpPr>
          <p:nvPr>
            <p:ph type="body" sz="quarter" idx="25" hasCustomPrompt="1"/>
          </p:nvPr>
        </p:nvSpPr>
        <p:spPr>
          <a:xfrm>
            <a:off x="6342681" y="3543300"/>
            <a:ext cx="2801319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Text Placeholder 27"/>
          <p:cNvSpPr>
            <a:spLocks noGrp="1"/>
          </p:cNvSpPr>
          <p:nvPr>
            <p:ph type="body" sz="quarter" idx="26" hasCustomPrompt="1"/>
          </p:nvPr>
        </p:nvSpPr>
        <p:spPr>
          <a:xfrm>
            <a:off x="6342681" y="3829050"/>
            <a:ext cx="2801319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43" name="Text Placeholder 27"/>
          <p:cNvSpPr>
            <a:spLocks noGrp="1"/>
          </p:cNvSpPr>
          <p:nvPr>
            <p:ph type="body" sz="quarter" idx="27" hasCustomPrompt="1"/>
          </p:nvPr>
        </p:nvSpPr>
        <p:spPr>
          <a:xfrm>
            <a:off x="6342681" y="4114800"/>
            <a:ext cx="2801319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44" name="Picture Placeholder 25"/>
          <p:cNvSpPr>
            <a:spLocks noGrp="1"/>
          </p:cNvSpPr>
          <p:nvPr>
            <p:ph type="pic" sz="quarter" idx="28" hasCustomPrompt="1"/>
          </p:nvPr>
        </p:nvSpPr>
        <p:spPr>
          <a:xfrm>
            <a:off x="6418881" y="800100"/>
            <a:ext cx="1828800" cy="17145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Headshot 3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52400" y="149898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Contact</a:t>
            </a:r>
            <a:r>
              <a:rPr lang="en-US" sz="2800" b="1" baseline="0" dirty="0">
                <a:solidFill>
                  <a:schemeClr val="accent5"/>
                </a:solidFill>
              </a:rPr>
              <a:t> Us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2940558" y="4513733"/>
            <a:ext cx="3272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accent5"/>
                </a:solidFill>
                <a:hlinkClick r:id="rId2"/>
              </a:rPr>
              <a:t>www.QHR.com</a:t>
            </a:r>
            <a:r>
              <a:rPr lang="en-US" sz="1400" b="0" dirty="0">
                <a:solidFill>
                  <a:schemeClr val="accent5"/>
                </a:solidFill>
              </a:rPr>
              <a:t>  |  (615) 371-7979</a:t>
            </a:r>
          </a:p>
        </p:txBody>
      </p:sp>
    </p:spTree>
    <p:extLst>
      <p:ext uri="{BB962C8B-B14F-4D97-AF65-F5344CB8AC3E}">
        <p14:creationId xmlns:p14="http://schemas.microsoft.com/office/powerpoint/2010/main" val="203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228600" y="914400"/>
            <a:ext cx="146304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Headshot 1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 hasCustomPrompt="1"/>
          </p:nvPr>
        </p:nvSpPr>
        <p:spPr>
          <a:xfrm>
            <a:off x="1752600" y="91440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1</a:t>
            </a:r>
          </a:p>
        </p:txBody>
      </p:sp>
      <p:sp>
        <p:nvSpPr>
          <p:cNvPr id="29" name="Text Placeholder 27"/>
          <p:cNvSpPr>
            <a:spLocks noGrp="1"/>
          </p:cNvSpPr>
          <p:nvPr>
            <p:ph type="body" sz="quarter" idx="13" hasCustomPrompt="1"/>
          </p:nvPr>
        </p:nvSpPr>
        <p:spPr>
          <a:xfrm>
            <a:off x="1752600" y="120015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0" name="Text Placehold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1752600" y="148590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1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1752600" y="177165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1752600" y="205740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33" name="Picture Placeholder 2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228600" y="2800350"/>
            <a:ext cx="146304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Headshot 2</a:t>
            </a:r>
          </a:p>
        </p:txBody>
      </p:sp>
      <p:sp>
        <p:nvSpPr>
          <p:cNvPr id="34" name="Text Placeholder 27"/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280035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2</a:t>
            </a:r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19" hasCustomPrompt="1"/>
          </p:nvPr>
        </p:nvSpPr>
        <p:spPr>
          <a:xfrm>
            <a:off x="6324600" y="91440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3</a:t>
            </a:r>
          </a:p>
        </p:txBody>
      </p:sp>
      <p:sp>
        <p:nvSpPr>
          <p:cNvPr id="36" name="Text Placeholder 27"/>
          <p:cNvSpPr>
            <a:spLocks noGrp="1"/>
          </p:cNvSpPr>
          <p:nvPr>
            <p:ph type="body" sz="quarter" idx="20" hasCustomPrompt="1"/>
          </p:nvPr>
        </p:nvSpPr>
        <p:spPr>
          <a:xfrm>
            <a:off x="1752600" y="308610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Text Placeholder 27"/>
          <p:cNvSpPr>
            <a:spLocks noGrp="1"/>
          </p:cNvSpPr>
          <p:nvPr>
            <p:ph type="body" sz="quarter" idx="21" hasCustomPrompt="1"/>
          </p:nvPr>
        </p:nvSpPr>
        <p:spPr>
          <a:xfrm>
            <a:off x="1752600" y="337185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8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1752600" y="365760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39" name="Text Placeholder 27"/>
          <p:cNvSpPr>
            <a:spLocks noGrp="1"/>
          </p:cNvSpPr>
          <p:nvPr>
            <p:ph type="body" sz="quarter" idx="23" hasCustomPrompt="1"/>
          </p:nvPr>
        </p:nvSpPr>
        <p:spPr>
          <a:xfrm>
            <a:off x="1752600" y="3943350"/>
            <a:ext cx="2816352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40" name="Text Placeholder 27"/>
          <p:cNvSpPr>
            <a:spLocks noGrp="1"/>
          </p:cNvSpPr>
          <p:nvPr>
            <p:ph type="body" sz="quarter" idx="24" hasCustomPrompt="1"/>
          </p:nvPr>
        </p:nvSpPr>
        <p:spPr>
          <a:xfrm>
            <a:off x="6324600" y="120015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1" name="Text Placeholder 27"/>
          <p:cNvSpPr>
            <a:spLocks noGrp="1"/>
          </p:cNvSpPr>
          <p:nvPr>
            <p:ph type="body" sz="quarter" idx="25" hasCustomPrompt="1"/>
          </p:nvPr>
        </p:nvSpPr>
        <p:spPr>
          <a:xfrm>
            <a:off x="6324600" y="148590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Text Placeholder 27"/>
          <p:cNvSpPr>
            <a:spLocks noGrp="1"/>
          </p:cNvSpPr>
          <p:nvPr>
            <p:ph type="body" sz="quarter" idx="26" hasCustomPrompt="1"/>
          </p:nvPr>
        </p:nvSpPr>
        <p:spPr>
          <a:xfrm>
            <a:off x="6324600" y="177165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43" name="Text Placeholder 27"/>
          <p:cNvSpPr>
            <a:spLocks noGrp="1"/>
          </p:cNvSpPr>
          <p:nvPr>
            <p:ph type="body" sz="quarter" idx="27" hasCustomPrompt="1"/>
          </p:nvPr>
        </p:nvSpPr>
        <p:spPr>
          <a:xfrm>
            <a:off x="6324600" y="205740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44" name="Picture Placeholder 25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800600" y="914400"/>
            <a:ext cx="146304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Headshot 3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52400" y="149898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Contact</a:t>
            </a:r>
            <a:r>
              <a:rPr lang="en-US" sz="2800" b="1" baseline="0" dirty="0">
                <a:solidFill>
                  <a:schemeClr val="accent5"/>
                </a:solidFill>
              </a:rPr>
              <a:t> Us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sp>
        <p:nvSpPr>
          <p:cNvPr id="22" name="Text Placeholder 27"/>
          <p:cNvSpPr>
            <a:spLocks noGrp="1"/>
          </p:cNvSpPr>
          <p:nvPr>
            <p:ph type="body" sz="quarter" idx="29" hasCustomPrompt="1"/>
          </p:nvPr>
        </p:nvSpPr>
        <p:spPr>
          <a:xfrm>
            <a:off x="6324600" y="280035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2000" b="1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Name 4</a:t>
            </a:r>
          </a:p>
        </p:txBody>
      </p:sp>
      <p:sp>
        <p:nvSpPr>
          <p:cNvPr id="23" name="Text Placeholder 27"/>
          <p:cNvSpPr>
            <a:spLocks noGrp="1"/>
          </p:cNvSpPr>
          <p:nvPr>
            <p:ph type="body" sz="quarter" idx="30" hasCustomPrompt="1"/>
          </p:nvPr>
        </p:nvSpPr>
        <p:spPr>
          <a:xfrm>
            <a:off x="6324600" y="308610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27"/>
          <p:cNvSpPr>
            <a:spLocks noGrp="1"/>
          </p:cNvSpPr>
          <p:nvPr>
            <p:ph type="body" sz="quarter" idx="31" hasCustomPrompt="1"/>
          </p:nvPr>
        </p:nvSpPr>
        <p:spPr>
          <a:xfrm>
            <a:off x="6324600" y="337185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5" name="Text Placeholder 27"/>
          <p:cNvSpPr>
            <a:spLocks noGrp="1"/>
          </p:cNvSpPr>
          <p:nvPr>
            <p:ph type="body" sz="quarter" idx="32" hasCustomPrompt="1"/>
          </p:nvPr>
        </p:nvSpPr>
        <p:spPr>
          <a:xfrm>
            <a:off x="6324600" y="365760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7" name="Text Placeholder 27"/>
          <p:cNvSpPr>
            <a:spLocks noGrp="1"/>
          </p:cNvSpPr>
          <p:nvPr>
            <p:ph type="body" sz="quarter" idx="33" hasCustomPrompt="1"/>
          </p:nvPr>
        </p:nvSpPr>
        <p:spPr>
          <a:xfrm>
            <a:off x="6324600" y="3943350"/>
            <a:ext cx="2819400" cy="285750"/>
          </a:xfrm>
        </p:spPr>
        <p:txBody>
          <a:bodyPr anchor="ctr">
            <a:no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45" name="Picture Placeholder 25"/>
          <p:cNvSpPr>
            <a:spLocks noGrp="1" noChangeAspect="1"/>
          </p:cNvSpPr>
          <p:nvPr>
            <p:ph type="pic" sz="quarter" idx="34" hasCustomPrompt="1"/>
          </p:nvPr>
        </p:nvSpPr>
        <p:spPr>
          <a:xfrm>
            <a:off x="4800600" y="2800350"/>
            <a:ext cx="146304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Headshot 4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192024" y="571500"/>
            <a:ext cx="876909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 userDrawn="1"/>
        </p:nvSpPr>
        <p:spPr>
          <a:xfrm>
            <a:off x="2940558" y="4513733"/>
            <a:ext cx="3272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accent5"/>
                </a:solidFill>
                <a:hlinkClick r:id="rId2"/>
              </a:rPr>
              <a:t>www.QHR.com</a:t>
            </a:r>
            <a:r>
              <a:rPr lang="en-US" sz="1400" b="0" dirty="0">
                <a:solidFill>
                  <a:schemeClr val="accent5"/>
                </a:solidFill>
              </a:rPr>
              <a:t>  |  (615) 371-7979</a:t>
            </a:r>
          </a:p>
        </p:txBody>
      </p:sp>
    </p:spTree>
    <p:extLst>
      <p:ext uri="{BB962C8B-B14F-4D97-AF65-F5344CB8AC3E}">
        <p14:creationId xmlns:p14="http://schemas.microsoft.com/office/powerpoint/2010/main" val="263456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28600" y="4800600"/>
            <a:ext cx="830580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93" y="4594860"/>
            <a:ext cx="508207" cy="5143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70796" y="4759064"/>
            <a:ext cx="381000" cy="187150"/>
          </a:xfrm>
          <a:prstGeom prst="rect">
            <a:avLst/>
          </a:prstGeom>
        </p:spPr>
        <p:txBody>
          <a:bodyPr anchor="b"/>
          <a:lstStyle/>
          <a:p>
            <a:pPr algn="ctr">
              <a:defRPr/>
            </a:pPr>
            <a:fld id="{F46868FE-6D40-4BD8-9E90-3B1ACB3A4EB5}" type="slidenum">
              <a:rPr lang="en-US" sz="1100" smtClean="0">
                <a:solidFill>
                  <a:srgbClr val="898989"/>
                </a:solidFill>
                <a:latin typeface="+mn-lt"/>
              </a:rPr>
              <a:pPr algn="ctr">
                <a:defRPr/>
              </a:pPr>
              <a:t>‹#›</a:t>
            </a:fld>
            <a:endParaRPr lang="en-US" sz="1100" dirty="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4800600"/>
            <a:ext cx="213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8855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9" r:id="rId5"/>
    <p:sldLayoutId id="2147483665" r:id="rId6"/>
    <p:sldLayoutId id="2147483671" r:id="rId7"/>
    <p:sldLayoutId id="2147483666" r:id="rId8"/>
    <p:sldLayoutId id="2147483667" r:id="rId9"/>
    <p:sldLayoutId id="2147483668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400"/>
        </a:spcBef>
        <a:spcAft>
          <a:spcPts val="400"/>
        </a:spcAft>
        <a:buClr>
          <a:schemeClr val="accent5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ts val="400"/>
        </a:spcBef>
        <a:spcAft>
          <a:spcPts val="400"/>
        </a:spcAft>
        <a:buClr>
          <a:schemeClr val="accent6"/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914400" rtl="0" eaLnBrk="1" latinLnBrk="0" hangingPunct="1">
        <a:spcBef>
          <a:spcPts val="400"/>
        </a:spcBef>
        <a:spcAft>
          <a:spcPts val="400"/>
        </a:spcAft>
        <a:buClr>
          <a:schemeClr val="accent5"/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914400" rtl="0" eaLnBrk="1" latinLnBrk="0" hangingPunct="1">
        <a:spcBef>
          <a:spcPts val="400"/>
        </a:spcBef>
        <a:spcAft>
          <a:spcPts val="400"/>
        </a:spcAft>
        <a:buClr>
          <a:schemeClr val="accent6"/>
        </a:buClr>
        <a:buSzPct val="8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914400" rtl="0" eaLnBrk="1" latinLnBrk="0" hangingPunct="1">
        <a:spcBef>
          <a:spcPts val="400"/>
        </a:spcBef>
        <a:spcAft>
          <a:spcPts val="400"/>
        </a:spcAft>
        <a:buClr>
          <a:schemeClr val="accent5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MACRA – MIPS</a:t>
            </a:r>
            <a:br>
              <a:rPr lang="en-US" dirty="0"/>
            </a:br>
            <a:r>
              <a:rPr lang="en-US" sz="2400" i="1" dirty="0"/>
              <a:t>The Table is Set; What will be served?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HIMSS Austin Chapter</a:t>
            </a:r>
          </a:p>
          <a:p>
            <a:r>
              <a:rPr lang="en-US" sz="1800" dirty="0"/>
              <a:t>January 10, 2017</a:t>
            </a:r>
          </a:p>
        </p:txBody>
      </p:sp>
    </p:spTree>
    <p:extLst>
      <p:ext uri="{BB962C8B-B14F-4D97-AF65-F5344CB8AC3E}">
        <p14:creationId xmlns:p14="http://schemas.microsoft.com/office/powerpoint/2010/main" val="216856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MACRA – MIPS Summary for HIMSS members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90803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u="sng" dirty="0">
                <a:solidFill>
                  <a:srgbClr val="002E6C"/>
                </a:solidFill>
              </a:rPr>
              <a:t>What it is </a:t>
            </a:r>
            <a:r>
              <a:rPr lang="en-US" b="1" dirty="0">
                <a:solidFill>
                  <a:srgbClr val="002E6C"/>
                </a:solidFill>
              </a:rPr>
              <a:t>: Payment Reform for Medicare Part B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rgbClr val="002E6C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u="sng" dirty="0">
                <a:solidFill>
                  <a:srgbClr val="002E6C"/>
                </a:solidFill>
              </a:rPr>
              <a:t>Who it impacts</a:t>
            </a:r>
            <a:r>
              <a:rPr lang="en-US" b="1" dirty="0">
                <a:solidFill>
                  <a:srgbClr val="002E6C"/>
                </a:solidFill>
              </a:rPr>
              <a:t>: Eligible Clinicians subject to the Medicare physician fee schedule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rgbClr val="002E6C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u="sng" dirty="0">
                <a:solidFill>
                  <a:srgbClr val="002E6C"/>
                </a:solidFill>
              </a:rPr>
              <a:t>IT is involved</a:t>
            </a:r>
            <a:r>
              <a:rPr lang="en-US" b="1" dirty="0">
                <a:solidFill>
                  <a:srgbClr val="002E6C"/>
                </a:solidFill>
              </a:rPr>
              <a:t>: continue Certified Electronic Health Record and Meaningful Use for physicians and other EC’s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rgbClr val="002E6C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u="sng" dirty="0">
                <a:solidFill>
                  <a:srgbClr val="002E6C"/>
                </a:solidFill>
              </a:rPr>
              <a:t>IT involved </a:t>
            </a:r>
            <a:r>
              <a:rPr lang="en-US" b="1" dirty="0">
                <a:solidFill>
                  <a:srgbClr val="002E6C"/>
                </a:solidFill>
              </a:rPr>
              <a:t>: support reporting for Quality, Claims and Clinical Improvement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rgbClr val="002E6C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u="sng" dirty="0">
                <a:solidFill>
                  <a:srgbClr val="002E6C"/>
                </a:solidFill>
              </a:rPr>
              <a:t>IT involved </a:t>
            </a:r>
            <a:r>
              <a:rPr lang="en-US" b="1" dirty="0">
                <a:solidFill>
                  <a:srgbClr val="002E6C"/>
                </a:solidFill>
              </a:rPr>
              <a:t>: one of three imperatives for success in Population Health and risk payment methodology</a:t>
            </a:r>
          </a:p>
        </p:txBody>
      </p:sp>
    </p:spTree>
    <p:extLst>
      <p:ext uri="{BB962C8B-B14F-4D97-AF65-F5344CB8AC3E}">
        <p14:creationId xmlns:p14="http://schemas.microsoft.com/office/powerpoint/2010/main" val="246203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Merit Based Incentive Payment System (MIPS):</a:t>
            </a:r>
            <a:br>
              <a:rPr lang="en-US" sz="2400" dirty="0"/>
            </a:br>
            <a:r>
              <a:rPr lang="en-US" sz="2400" dirty="0"/>
              <a:t>Applicable to Professional Service Providers - Clinicians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13281982"/>
              </p:ext>
            </p:extLst>
          </p:nvPr>
        </p:nvGraphicFramePr>
        <p:xfrm>
          <a:off x="186429" y="752383"/>
          <a:ext cx="8726749" cy="3708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986" y="7952"/>
            <a:ext cx="746649" cy="8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24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CMS volume physicians (&lt;100 patients or $30K)</a:t>
            </a:r>
          </a:p>
          <a:p>
            <a:r>
              <a:rPr lang="en-US" dirty="0"/>
              <a:t>Non-patient facing physicians</a:t>
            </a:r>
          </a:p>
          <a:p>
            <a:r>
              <a:rPr lang="en-US" dirty="0"/>
              <a:t>Physicians practicing at Critical Access Hospitals </a:t>
            </a:r>
          </a:p>
          <a:p>
            <a:r>
              <a:rPr lang="en-US" dirty="0"/>
              <a:t>MIPS not applicable to RHCs and FQHCs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Clinicians </a:t>
            </a:r>
            <a:r>
              <a:rPr lang="en-US" sz="3200" u="sng" dirty="0"/>
              <a:t>Exempt</a:t>
            </a:r>
            <a:r>
              <a:rPr lang="en-US" sz="3200" dirty="0"/>
              <a:t> from MIPS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96" y="5463441"/>
            <a:ext cx="657758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the Quorum family, the good news is we have had good participation in NRACO, and many will be exempt…AT FIRST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986" y="7952"/>
            <a:ext cx="746649" cy="8244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90600" y="318135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intention is to exclude small practices; estimated about 50% of physicians will be excluded initially.  </a:t>
            </a:r>
            <a:r>
              <a:rPr lang="en-US" b="1" dirty="0">
                <a:solidFill>
                  <a:srgbClr val="C00000"/>
                </a:solidFill>
              </a:rPr>
              <a:t>HOWEVER…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63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89566" y="832377"/>
            <a:ext cx="8686800" cy="3829050"/>
          </a:xfrm>
        </p:spPr>
        <p:txBody>
          <a:bodyPr>
            <a:normAutofit fontScale="92500"/>
          </a:bodyPr>
          <a:lstStyle/>
          <a:p>
            <a:r>
              <a:rPr lang="en-US" dirty="0"/>
              <a:t>While CAH and RHC’s are exempt from initial implementation, any provider outside of these entities will be impacted</a:t>
            </a:r>
          </a:p>
          <a:p>
            <a:r>
              <a:rPr lang="en-US" dirty="0"/>
              <a:t>In the Alternative Payment Model CMS is soliciting commercial payers to “play” in the same structures</a:t>
            </a:r>
          </a:p>
          <a:p>
            <a:r>
              <a:rPr lang="en-US" dirty="0"/>
              <a:t>Commercial payers are likely to move to risk contracts as fast as the market will allow</a:t>
            </a:r>
          </a:p>
          <a:p>
            <a:r>
              <a:rPr lang="en-US" dirty="0"/>
              <a:t>CMS will likely converge all payment methodology as rapidly as politically feasible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exempt, why care about MACRA / MIPS?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986" y="7952"/>
            <a:ext cx="746649" cy="8244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6032" y="832376"/>
            <a:ext cx="9100109" cy="3520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823313" y="965607"/>
            <a:ext cx="7035394" cy="33430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77BC1F"/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77BC1F"/>
              </a:buClr>
              <a:buSzPct val="8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While CAH and RHC’s are exempt from initial implementation, any provider outside of these entities will be impacted</a:t>
            </a:r>
          </a:p>
          <a:p>
            <a:r>
              <a:rPr lang="en-US"/>
              <a:t>In the Alternative Payment Model, CMS is soliciting commercial payers to “play” under the same structures</a:t>
            </a:r>
          </a:p>
          <a:p>
            <a:r>
              <a:rPr lang="en-US"/>
              <a:t>Commercial payers are likely to move to risk contracts as fast as the market will allow</a:t>
            </a:r>
          </a:p>
          <a:p>
            <a:r>
              <a:rPr lang="en-US"/>
              <a:t>CMS will likely converge all payment methodology as rapidly as politically feasible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-2018995" y="716888"/>
            <a:ext cx="3752697" cy="375269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03577" y="978676"/>
            <a:ext cx="2048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79028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MIPS work? – select measures and start </a:t>
            </a:r>
            <a:r>
              <a:rPr lang="en-US" dirty="0">
                <a:solidFill>
                  <a:srgbClr val="D2232A"/>
                </a:solidFill>
              </a:rPr>
              <a:t>2017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08" r="39464"/>
          <a:stretch/>
        </p:blipFill>
        <p:spPr bwMode="auto">
          <a:xfrm>
            <a:off x="808304" y="1465371"/>
            <a:ext cx="4634205" cy="247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5099" y="3835546"/>
            <a:ext cx="869061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Based on the MIPS composite performance score, physicians and practitioners will receive </a:t>
            </a:r>
            <a:r>
              <a:rPr lang="en-US" sz="2000" b="1" i="1" dirty="0">
                <a:solidFill>
                  <a:srgbClr val="002E6C"/>
                </a:solidFill>
              </a:rPr>
              <a:t>positive, negative, or neutral reimbursement adjustments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4763701" y="1084519"/>
            <a:ext cx="1563948" cy="632246"/>
          </a:xfrm>
          <a:prstGeom prst="wedgeEllipseCallo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3771" y="1082303"/>
            <a:ext cx="18038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Advancing</a:t>
            </a:r>
          </a:p>
          <a:p>
            <a:pPr algn="ctr"/>
            <a:r>
              <a:rPr lang="en-US" sz="1500" b="1" dirty="0">
                <a:solidFill>
                  <a:schemeClr val="bg1"/>
                </a:solidFill>
              </a:rPr>
              <a:t>Care Information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792752" y="1255693"/>
            <a:ext cx="994976" cy="431812"/>
          </a:xfrm>
          <a:prstGeom prst="wedgeEllipseCallout">
            <a:avLst>
              <a:gd name="adj1" fmla="val 13774"/>
              <a:gd name="adj2" fmla="val 640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88289" y="1274283"/>
            <a:ext cx="789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7044" y="705828"/>
            <a:ext cx="8511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single MIPS </a:t>
            </a:r>
            <a:r>
              <a:rPr lang="en-US" b="1" dirty="0"/>
              <a:t>composite performance score</a:t>
            </a:r>
            <a:r>
              <a:rPr lang="en-US" dirty="0"/>
              <a:t> will factor in performance in </a:t>
            </a:r>
            <a:r>
              <a:rPr lang="en-US" b="1" dirty="0"/>
              <a:t>4 weighted performance categories: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415400" y="1636301"/>
            <a:ext cx="1872691" cy="1836115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MIPS Composite Performance Score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5501029" y="2179929"/>
            <a:ext cx="672998" cy="40757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 Launch vs. Full Launch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04775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OPTIONS: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Full Year reporting period – preferred – maximum gain available in 2019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90 – day reporting period – probably neutral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No reporting = certain penalty in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88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" b="57017"/>
          <a:stretch/>
        </p:blipFill>
        <p:spPr>
          <a:xfrm>
            <a:off x="879764" y="5924550"/>
            <a:ext cx="7278757" cy="315548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Data to CMS for MIPS Performance Scores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137356"/>
              </p:ext>
            </p:extLst>
          </p:nvPr>
        </p:nvGraphicFramePr>
        <p:xfrm>
          <a:off x="609600" y="682264"/>
          <a:ext cx="7848600" cy="3870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49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Table</a:t>
                      </a:r>
                      <a:r>
                        <a:rPr lang="en-US" sz="1300" baseline="0" dirty="0"/>
                        <a:t> 1: Proposed Data Submission Mechanisms for MIPS Eligible Clinicians Reporting Individually as TIN/NPI</a:t>
                      </a:r>
                      <a:endParaRPr lang="en-US" sz="1300" dirty="0"/>
                    </a:p>
                  </a:txBody>
                  <a:tcPr marL="67845" marR="67845" marT="33923" marB="33923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59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Performance Category/Submission Combinations Accepted</a:t>
                      </a:r>
                    </a:p>
                  </a:txBody>
                  <a:tcPr marL="67845" marR="67845" marT="33923" marB="3392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Individual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 Reporting Data Submission Mechanisms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7845" marR="67845" marT="33923" marB="33923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517">
                <a:tc>
                  <a:txBody>
                    <a:bodyPr/>
                    <a:lstStyle/>
                    <a:p>
                      <a:r>
                        <a:rPr lang="en-US" sz="1200" dirty="0"/>
                        <a:t>Quality</a:t>
                      </a:r>
                    </a:p>
                  </a:txBody>
                  <a:tcPr marL="67845" marR="67845" marT="33923" marB="33923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Claims</a:t>
                      </a:r>
                    </a:p>
                    <a:p>
                      <a:r>
                        <a:rPr lang="en-US" sz="1200" dirty="0"/>
                        <a:t>QCDR(Qualified Clinical Data Registry)</a:t>
                      </a:r>
                    </a:p>
                    <a:p>
                      <a:r>
                        <a:rPr lang="en-US" sz="1200" dirty="0"/>
                        <a:t>Qualified registry</a:t>
                      </a:r>
                    </a:p>
                    <a:p>
                      <a:r>
                        <a:rPr lang="en-US" sz="1200" dirty="0"/>
                        <a:t>EHR</a:t>
                      </a:r>
                    </a:p>
                    <a:p>
                      <a:r>
                        <a:rPr lang="en-US" sz="1200" dirty="0"/>
                        <a:t>Administrative claims</a:t>
                      </a:r>
                      <a:r>
                        <a:rPr lang="en-US" sz="1200" baseline="0" dirty="0"/>
                        <a:t> (no submission required)</a:t>
                      </a:r>
                      <a:endParaRPr lang="en-US" sz="1200" dirty="0"/>
                    </a:p>
                  </a:txBody>
                  <a:tcPr marL="67845" marR="67845" marT="33923" marB="339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779">
                <a:tc>
                  <a:txBody>
                    <a:bodyPr/>
                    <a:lstStyle/>
                    <a:p>
                      <a:r>
                        <a:rPr lang="en-US" sz="1200" dirty="0"/>
                        <a:t>Resource</a:t>
                      </a:r>
                      <a:r>
                        <a:rPr lang="en-US" sz="1200" baseline="0" dirty="0"/>
                        <a:t> Use</a:t>
                      </a:r>
                      <a:endParaRPr lang="en-US" sz="1200" dirty="0"/>
                    </a:p>
                  </a:txBody>
                  <a:tcPr marL="67845" marR="67845" marT="33923" marB="33923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Administrative claims (no submission required)</a:t>
                      </a:r>
                    </a:p>
                  </a:txBody>
                  <a:tcPr marL="67845" marR="67845" marT="33923" marB="339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85">
                <a:tc>
                  <a:txBody>
                    <a:bodyPr/>
                    <a:lstStyle/>
                    <a:p>
                      <a:r>
                        <a:rPr lang="en-US" sz="1200" dirty="0"/>
                        <a:t>Advancing</a:t>
                      </a:r>
                      <a:r>
                        <a:rPr lang="en-US" sz="1200" baseline="0" dirty="0"/>
                        <a:t> Care Information</a:t>
                      </a:r>
                      <a:endParaRPr lang="en-US" sz="1200" dirty="0"/>
                    </a:p>
                  </a:txBody>
                  <a:tcPr marL="67845" marR="67845" marT="33923" marB="33923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Attestation</a:t>
                      </a:r>
                    </a:p>
                    <a:p>
                      <a:r>
                        <a:rPr lang="en-US" sz="1200" dirty="0"/>
                        <a:t>QCDR</a:t>
                      </a:r>
                    </a:p>
                    <a:p>
                      <a:r>
                        <a:rPr lang="en-US" sz="1200" dirty="0"/>
                        <a:t>Qualified registry</a:t>
                      </a:r>
                    </a:p>
                    <a:p>
                      <a:r>
                        <a:rPr lang="en-US" sz="1200" dirty="0"/>
                        <a:t>EHR</a:t>
                      </a:r>
                    </a:p>
                  </a:txBody>
                  <a:tcPr marL="67845" marR="67845" marT="33923" marB="339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349">
                <a:tc>
                  <a:txBody>
                    <a:bodyPr/>
                    <a:lstStyle/>
                    <a:p>
                      <a:r>
                        <a:rPr lang="en-US" sz="1200" dirty="0"/>
                        <a:t>CPIA</a:t>
                      </a:r>
                    </a:p>
                  </a:txBody>
                  <a:tcPr marL="67845" marR="67845" marT="33923" marB="33923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Attestation</a:t>
                      </a:r>
                    </a:p>
                    <a:p>
                      <a:r>
                        <a:rPr lang="en-US" sz="1200" dirty="0"/>
                        <a:t>QCDR</a:t>
                      </a:r>
                    </a:p>
                    <a:p>
                      <a:r>
                        <a:rPr lang="en-US" sz="1200" dirty="0"/>
                        <a:t>Qualified registry</a:t>
                      </a:r>
                    </a:p>
                    <a:p>
                      <a:r>
                        <a:rPr lang="en-US" sz="1200" dirty="0"/>
                        <a:t>EHR</a:t>
                      </a:r>
                    </a:p>
                    <a:p>
                      <a:r>
                        <a:rPr lang="en-US" sz="1200" dirty="0"/>
                        <a:t>Administrative claims (if</a:t>
                      </a:r>
                      <a:r>
                        <a:rPr lang="en-US" sz="1200" baseline="0" dirty="0"/>
                        <a:t> technically feasible, no submission required)</a:t>
                      </a:r>
                      <a:endParaRPr lang="en-US" sz="1200" dirty="0"/>
                    </a:p>
                  </a:txBody>
                  <a:tcPr marL="67845" marR="67845" marT="33923" marB="339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328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048505"/>
          </a:xfrm>
        </p:spPr>
        <p:txBody>
          <a:bodyPr>
            <a:normAutofit fontScale="85000" lnSpcReduction="20000"/>
          </a:bodyPr>
          <a:lstStyle/>
          <a:p>
            <a:pPr marL="344488" indent="-344488">
              <a:buFont typeface="+mj-lt"/>
              <a:buAutoNum type="arabicPeriod"/>
            </a:pPr>
            <a:r>
              <a:rPr lang="en-US" b="1" dirty="0"/>
              <a:t>Quality Reporting (60%)</a:t>
            </a:r>
          </a:p>
          <a:p>
            <a:pPr lvl="1"/>
            <a:r>
              <a:rPr lang="en-US" dirty="0"/>
              <a:t>Chose six metrics to report by end of 2016 for performance year 2017</a:t>
            </a:r>
          </a:p>
          <a:p>
            <a:pPr lvl="1"/>
            <a:r>
              <a:rPr lang="en-US" dirty="0"/>
              <a:t>Similar to PQRS – use same metrics and reporting system</a:t>
            </a:r>
          </a:p>
          <a:p>
            <a:pPr marL="344488" indent="-344488">
              <a:buFont typeface="+mj-lt"/>
              <a:buAutoNum type="arabicPeriod"/>
            </a:pPr>
            <a:r>
              <a:rPr lang="en-US" b="1" dirty="0"/>
              <a:t>Advancing Care Information (25%) – Replaces Meaningful Use</a:t>
            </a:r>
          </a:p>
          <a:p>
            <a:pPr lvl="1"/>
            <a:r>
              <a:rPr lang="en-US" dirty="0"/>
              <a:t>Dropping CPOE and decision support requirements after 2017</a:t>
            </a:r>
          </a:p>
          <a:p>
            <a:pPr lvl="1"/>
            <a:r>
              <a:rPr lang="en-US" dirty="0"/>
              <a:t>Very similar to current Meaningful Use requirements</a:t>
            </a:r>
          </a:p>
          <a:p>
            <a:pPr marL="344488" indent="-344488">
              <a:buFont typeface="+mj-lt"/>
              <a:buAutoNum type="arabicPeriod"/>
            </a:pPr>
            <a:r>
              <a:rPr lang="en-US" b="1" dirty="0"/>
              <a:t>Clinical Practice Improvement Activities (15%)</a:t>
            </a:r>
          </a:p>
          <a:p>
            <a:pPr lvl="1"/>
            <a:r>
              <a:rPr lang="en-US" dirty="0"/>
              <a:t>Flexible – can choose from 90 options – this is new</a:t>
            </a:r>
          </a:p>
          <a:p>
            <a:pPr lvl="2"/>
            <a:r>
              <a:rPr lang="en-US" dirty="0"/>
              <a:t>Examples include – care coordination; 24/7 access</a:t>
            </a:r>
          </a:p>
          <a:p>
            <a:pPr marL="344488" indent="-344488">
              <a:buFont typeface="+mj-lt"/>
              <a:buAutoNum type="arabicPeriod"/>
            </a:pPr>
            <a:r>
              <a:rPr lang="en-US" b="1" dirty="0"/>
              <a:t>Resource Utilization (0% - increases in coming years with decrease weight on quality)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MIPS – Four Determinants of Performance Score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87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70" y="0"/>
            <a:ext cx="8229600" cy="597408"/>
          </a:xfrm>
        </p:spPr>
        <p:txBody>
          <a:bodyPr>
            <a:normAutofit/>
          </a:bodyPr>
          <a:lstStyle/>
          <a:p>
            <a:r>
              <a:rPr lang="en-US" dirty="0"/>
              <a:t>MIPS Is Budget-neutral for CMS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446" y="753313"/>
            <a:ext cx="847098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469599" y="1185062"/>
            <a:ext cx="2084832" cy="2231136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Adjustment to provider’s Medicare Part B payment</a:t>
            </a:r>
          </a:p>
        </p:txBody>
      </p:sp>
      <p:sp>
        <p:nvSpPr>
          <p:cNvPr id="5" name="Right Arrow 4"/>
          <p:cNvSpPr/>
          <p:nvPr/>
        </p:nvSpPr>
        <p:spPr>
          <a:xfrm>
            <a:off x="-172527" y="2095805"/>
            <a:ext cx="6443640" cy="44622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-Down Arrow 5"/>
          <p:cNvSpPr/>
          <p:nvPr/>
        </p:nvSpPr>
        <p:spPr>
          <a:xfrm>
            <a:off x="5225040" y="1185062"/>
            <a:ext cx="438912" cy="2231136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-Down Arrow 6"/>
          <p:cNvSpPr/>
          <p:nvPr/>
        </p:nvSpPr>
        <p:spPr>
          <a:xfrm>
            <a:off x="4609344" y="1441093"/>
            <a:ext cx="438912" cy="1770279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-Down Arrow 7"/>
          <p:cNvSpPr/>
          <p:nvPr/>
        </p:nvSpPr>
        <p:spPr>
          <a:xfrm>
            <a:off x="3943661" y="1638604"/>
            <a:ext cx="438912" cy="1359407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3298704" y="1762963"/>
            <a:ext cx="438912" cy="1138731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00153" y="3975508"/>
            <a:ext cx="4418381" cy="4808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2019    2020    2021    2022    onward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24333" y="1363881"/>
            <a:ext cx="58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4%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69290" y="1250897"/>
            <a:ext cx="58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5%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34973" y="1052578"/>
            <a:ext cx="58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7%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50669" y="777855"/>
            <a:ext cx="58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9%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58498" y="2844808"/>
            <a:ext cx="71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-4%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26620" y="2925273"/>
            <a:ext cx="657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-5%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3767" y="3134160"/>
            <a:ext cx="690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-7%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93367" y="3327608"/>
            <a:ext cx="702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-9%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538" y="1782217"/>
            <a:ext cx="312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MAXIMUM </a:t>
            </a:r>
            <a:r>
              <a:rPr lang="en-US" b="1" dirty="0">
                <a:latin typeface="Calibri Light" panose="020F0302020204030204" pitchFamily="34" charset="0"/>
              </a:rPr>
              <a:t>Adjustments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11204">
            <a:off x="1423162" y="2606898"/>
            <a:ext cx="991493" cy="119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06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MIPS advancing care information objectives and measures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9422" y="666750"/>
            <a:ext cx="746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Replaces Meaningful Use as of calendar 2018 (note MIPS applies to eligible providers and not to hospital participation in Medicare EHR Incentive program or Medicaid EHR Incentive Program)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Six Criteria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Protect Patient Health Information – Security Risk Analysis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Electronic Prescribing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Patient Electronic Access – Patient Access, Patient-specific education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Coordination of Care Through Patient Engagement – View/Download/Transmit, Secure Messaging, Patient Generated Health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Health Information Exchange – Patient Record Exchange, Request/Accept Patient Care Record, Clinical Information Reconciliation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Public Health and Clinical Data Registry Reporting – Immunization Registry Reporting</a:t>
            </a:r>
          </a:p>
        </p:txBody>
      </p:sp>
    </p:spTree>
    <p:extLst>
      <p:ext uri="{BB962C8B-B14F-4D97-AF65-F5344CB8AC3E}">
        <p14:creationId xmlns:p14="http://schemas.microsoft.com/office/powerpoint/2010/main" val="39804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Congress Guarantees Repeal of Affordable Care Act in 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22187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does it mean?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46821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If past behavior predicts future behavior, look at the &gt; 60 times a bill has passed the House for ACA repeal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2466022"/>
            <a:ext cx="2895600" cy="1477328"/>
          </a:xfrm>
          <a:prstGeom prst="rect">
            <a:avLst/>
          </a:prstGeom>
          <a:noFill/>
          <a:ln w="38100">
            <a:solidFill>
              <a:srgbClr val="002E6C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Taxes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Mandates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Subsidies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Medicaid expansion</a:t>
            </a:r>
          </a:p>
        </p:txBody>
      </p:sp>
    </p:spTree>
    <p:extLst>
      <p:ext uri="{BB962C8B-B14F-4D97-AF65-F5344CB8AC3E}">
        <p14:creationId xmlns:p14="http://schemas.microsoft.com/office/powerpoint/2010/main" val="90524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Advancing Care Information To-Do’s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1200150"/>
            <a:ext cx="6324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the period Jan 1, 2017 to December 31, 2017, clinician must: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2014 or 2015 Edition Certified EHR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 on either eight stage 2 or six stage 3 advancing care information objectives and measures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Attest to their cooperation in good faith with the surveillance and ONC direct review of the EHR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Attest to their support for health information exchange and the prevention of information blocking </a:t>
            </a:r>
          </a:p>
        </p:txBody>
      </p:sp>
    </p:spTree>
    <p:extLst>
      <p:ext uri="{BB962C8B-B14F-4D97-AF65-F5344CB8AC3E}">
        <p14:creationId xmlns:p14="http://schemas.microsoft.com/office/powerpoint/2010/main" val="379461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" y="57150"/>
            <a:ext cx="8763000" cy="514350"/>
          </a:xfrm>
        </p:spPr>
        <p:txBody>
          <a:bodyPr>
            <a:normAutofit fontScale="90000"/>
          </a:bodyPr>
          <a:lstStyle/>
          <a:p>
            <a:r>
              <a:rPr lang="en-US" dirty="0"/>
              <a:t>MIPS Proposed Rule: </a:t>
            </a:r>
            <a:br>
              <a:rPr lang="en-US" dirty="0"/>
            </a:br>
            <a:r>
              <a:rPr lang="en-US" dirty="0"/>
              <a:t>Advancing Care Information Scoring and Measures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655512"/>
              </p:ext>
            </p:extLst>
          </p:nvPr>
        </p:nvGraphicFramePr>
        <p:xfrm>
          <a:off x="609600" y="666750"/>
          <a:ext cx="8077201" cy="376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0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93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30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031">
                <a:tc gridSpan="9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Table 9: Sample Performance Score</a:t>
                      </a:r>
                    </a:p>
                  </a:txBody>
                  <a:tcPr marL="64546" marR="64546" marT="32273" marB="32273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Objectives</a:t>
                      </a:r>
                    </a:p>
                  </a:txBody>
                  <a:tcPr marL="64546" marR="64546" marT="32273" marB="32273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Patient Electronic Access</a:t>
                      </a:r>
                    </a:p>
                  </a:txBody>
                  <a:tcPr marL="64546" marR="64546" marT="32273" marB="32273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Coordination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</a:rPr>
                        <a:t> of Care Through Patient Engagement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64546" marR="64546" marT="32273" marB="32273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Health Information Exchange (HIE)</a:t>
                      </a:r>
                    </a:p>
                  </a:txBody>
                  <a:tcPr marL="64546" marR="64546" marT="32273" marB="32273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01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Measures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Patient Access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Patient-Specific Education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VDT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Secure Messaging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Patient-Generated health Data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Patient Care Record</a:t>
                      </a:r>
                      <a:r>
                        <a:rPr lang="en-US" sz="900" baseline="0" dirty="0"/>
                        <a:t> Exchange</a:t>
                      </a:r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Request/Accept</a:t>
                      </a:r>
                      <a:r>
                        <a:rPr lang="en-US" sz="900" baseline="0" dirty="0"/>
                        <a:t> Patient Care Record</a:t>
                      </a:r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Clinical Information</a:t>
                      </a:r>
                      <a:r>
                        <a:rPr lang="en-US" sz="900" baseline="0" dirty="0"/>
                        <a:t> Reconciliation</a:t>
                      </a:r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708">
                <a:tc rowSpan="9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Performance Rate</a:t>
                      </a:r>
                      <a:r>
                        <a:rPr lang="en-US" sz="900" baseline="0" dirty="0"/>
                        <a:t> Score</a:t>
                      </a:r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95%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65%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57%</a:t>
                      </a:r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33%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31%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38%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7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25%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24%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1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Percentage Points Earned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9.5%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6.5%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3.3%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3.1%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2.5%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2.1%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3.8%</a:t>
                      </a:r>
                    </a:p>
                  </a:txBody>
                  <a:tcPr marL="64546" marR="64546" marT="32273" marB="322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5.7%</a:t>
                      </a:r>
                    </a:p>
                  </a:txBody>
                  <a:tcPr marL="64546" marR="64546" marT="32273" marB="32273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708"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Performance Score =</a:t>
                      </a:r>
                      <a:r>
                        <a:rPr lang="en-US" sz="900" baseline="0" dirty="0"/>
                        <a:t> 36.6 percent, sum of all above</a:t>
                      </a:r>
                      <a:endParaRPr lang="en-US" sz="900" dirty="0"/>
                    </a:p>
                  </a:txBody>
                  <a:tcPr marL="64546" marR="64546" marT="32273" marB="3227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708"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Note: No</a:t>
                      </a:r>
                      <a:r>
                        <a:rPr lang="en-US" sz="900" baseline="0" dirty="0"/>
                        <a:t> points scored based on score relative to national benchmarks or scoring due to improvement from prior periods</a:t>
                      </a:r>
                      <a:endParaRPr lang="en-US" sz="900" dirty="0"/>
                    </a:p>
                  </a:txBody>
                  <a:tcPr marL="64546" marR="64546" marT="32273" marB="32273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311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ACI scoring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89535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Score measure support all 4 Advancing Care Information Objectives: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Protect Patient Health Information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Electronic Prescribing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Patient Electronic Access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Health Information Exchange</a:t>
            </a:r>
          </a:p>
        </p:txBody>
      </p:sp>
    </p:spTree>
    <p:extLst>
      <p:ext uri="{BB962C8B-B14F-4D97-AF65-F5344CB8AC3E}">
        <p14:creationId xmlns:p14="http://schemas.microsoft.com/office/powerpoint/2010/main" val="3729583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0"/>
            <a:ext cx="6781801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327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measures fall under five quality domains:</a:t>
            </a:r>
          </a:p>
          <a:p>
            <a:pPr lvl="1"/>
            <a:r>
              <a:rPr lang="en-US" dirty="0"/>
              <a:t>Clinical care</a:t>
            </a:r>
          </a:p>
          <a:p>
            <a:pPr lvl="1"/>
            <a:r>
              <a:rPr lang="en-US" dirty="0"/>
              <a:t>Safety</a:t>
            </a:r>
          </a:p>
          <a:p>
            <a:pPr lvl="1"/>
            <a:r>
              <a:rPr lang="en-US" dirty="0"/>
              <a:t>Care coordination</a:t>
            </a:r>
          </a:p>
          <a:p>
            <a:pPr lvl="1"/>
            <a:r>
              <a:rPr lang="en-US" dirty="0"/>
              <a:t>Patient and care giver experience</a:t>
            </a:r>
          </a:p>
          <a:p>
            <a:pPr lvl="1"/>
            <a:r>
              <a:rPr lang="en-US" dirty="0"/>
              <a:t>Population health and management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MIPS Proposed Rule: Measurement Categories</a:t>
            </a:r>
          </a:p>
        </p:txBody>
      </p:sp>
    </p:spTree>
    <p:extLst>
      <p:ext uri="{BB962C8B-B14F-4D97-AF65-F5344CB8AC3E}">
        <p14:creationId xmlns:p14="http://schemas.microsoft.com/office/powerpoint/2010/main" val="2828301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Upon “Performance” to national benchmarks</a:t>
            </a:r>
          </a:p>
          <a:p>
            <a:r>
              <a:rPr lang="en-US" dirty="0"/>
              <a:t>Score on each measure reported</a:t>
            </a:r>
          </a:p>
          <a:p>
            <a:r>
              <a:rPr lang="en-US" dirty="0"/>
              <a:t>Low volume thresholds</a:t>
            </a:r>
          </a:p>
          <a:p>
            <a:r>
              <a:rPr lang="en-US" dirty="0"/>
              <a:t>Score based on “decile” basis</a:t>
            </a:r>
          </a:p>
          <a:p>
            <a:r>
              <a:rPr lang="en-US" dirty="0"/>
              <a:t>Bonus Points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Reporting Domain: Scoring Highlights</a:t>
            </a:r>
          </a:p>
        </p:txBody>
      </p:sp>
    </p:spTree>
    <p:extLst>
      <p:ext uri="{BB962C8B-B14F-4D97-AF65-F5344CB8AC3E}">
        <p14:creationId xmlns:p14="http://schemas.microsoft.com/office/powerpoint/2010/main" val="2560810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MIPS Proposed Rule: </a:t>
            </a:r>
            <a:br>
              <a:rPr lang="en-US" dirty="0"/>
            </a:br>
            <a:r>
              <a:rPr lang="en-US" dirty="0"/>
              <a:t>Clinical Process Improvement Activities (CPIA) Domain Defined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1088764"/>
              </p:ext>
            </p:extLst>
          </p:nvPr>
        </p:nvGraphicFramePr>
        <p:xfrm>
          <a:off x="215656" y="975863"/>
          <a:ext cx="8686800" cy="34671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lang="en-US" sz="1200" dirty="0"/>
                        <a:t>Activity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  <a:r>
                        <a:rPr lang="en-US" sz="1200" baseline="0" dirty="0"/>
                        <a:t> Activities</a:t>
                      </a:r>
                      <a:endParaRPr lang="en-US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High</a:t>
                      </a:r>
                    </a:p>
                    <a:p>
                      <a:r>
                        <a:rPr lang="en-US" sz="1200" dirty="0"/>
                        <a:t>Weight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Med.</a:t>
                      </a:r>
                    </a:p>
                    <a:p>
                      <a:r>
                        <a:rPr lang="en-US" sz="1200" dirty="0"/>
                        <a:t>Weight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 on High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Expanded Practice Access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24/7 Practice Access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Population Management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16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Anticoagulation Program, for ex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Care Coordination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 CMS TCPI demonstration 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Beneficiary Engagement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Patient Survey,</a:t>
                      </a:r>
                      <a:r>
                        <a:rPr lang="en-US" sz="1100" baseline="0" dirty="0"/>
                        <a:t> follow up and improvement plan</a:t>
                      </a:r>
                      <a:endParaRPr lang="en-US" sz="11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Patient Safety &amp; Practice Assessment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Prescription Drug</a:t>
                      </a:r>
                      <a:r>
                        <a:rPr lang="en-US" sz="1100" baseline="0" dirty="0"/>
                        <a:t> Monitoring</a:t>
                      </a:r>
                      <a:endParaRPr lang="en-US" sz="11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Achieving</a:t>
                      </a:r>
                      <a:r>
                        <a:rPr lang="en-US" sz="1100" baseline="0" dirty="0"/>
                        <a:t> Health Equity</a:t>
                      </a:r>
                      <a:endParaRPr lang="en-US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Seeing new Medicaid Patients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Emergency Response &amp; Preparedness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Integrated Behavioral</a:t>
                      </a:r>
                      <a:r>
                        <a:rPr lang="en-US" sz="1100" baseline="0" dirty="0"/>
                        <a:t> &amp; Mental Health</a:t>
                      </a:r>
                      <a:endParaRPr lang="en-US" sz="1100" dirty="0"/>
                    </a:p>
                    <a:p>
                      <a:endParaRPr lang="en-US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Integrated behavioral</a:t>
                      </a:r>
                      <a:r>
                        <a:rPr lang="en-US" sz="1100" baseline="0" dirty="0"/>
                        <a:t> health for dementia, chronic condition etc.</a:t>
                      </a:r>
                      <a:endParaRPr lang="en-US" sz="11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13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What</a:t>
                      </a:r>
                      <a:r>
                        <a:rPr lang="en-US" sz="900" baseline="0" dirty="0"/>
                        <a:t> does this table tell us if anything?</a:t>
                      </a:r>
                      <a:endParaRPr lang="en-US" sz="900" dirty="0"/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130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640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Care Coordination – Some Common Features per AHRQ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1"/>
            <a:ext cx="8686800" cy="401020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400" dirty="0"/>
              <a:t>Examples of broad care coordination approaches include: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Teamwork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Care management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Medication management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Health information technology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Patient-centered medical home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400" dirty="0"/>
              <a:t>Examples of specific care coordination activities include: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Establishing accountability and agreeing on responsibility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Communicating/sharing knowledge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Helping with transitions of care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Assessing patient needs and goals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Creating a proactive care plan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Monitoring and follow-up, including responding to changes in patients' needs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Supporting patients' self-management goals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Linking to community resources</a:t>
            </a: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Working to align resources with patient and population needs</a:t>
            </a:r>
          </a:p>
        </p:txBody>
      </p:sp>
    </p:spTree>
    <p:extLst>
      <p:ext uri="{BB962C8B-B14F-4D97-AF65-F5344CB8AC3E}">
        <p14:creationId xmlns:p14="http://schemas.microsoft.com/office/powerpoint/2010/main" val="3561480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607057"/>
              </p:ext>
            </p:extLst>
          </p:nvPr>
        </p:nvGraphicFramePr>
        <p:xfrm>
          <a:off x="228600" y="742951"/>
          <a:ext cx="8686800" cy="382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 I ready for MIPS or non-risk ACO? </a:t>
            </a:r>
            <a:r>
              <a:rPr lang="en-US" dirty="0">
                <a:solidFill>
                  <a:srgbClr val="C00000"/>
                </a:solidFill>
              </a:rPr>
              <a:t>Must Have’s</a:t>
            </a:r>
          </a:p>
        </p:txBody>
      </p:sp>
    </p:spTree>
    <p:extLst>
      <p:ext uri="{BB962C8B-B14F-4D97-AF65-F5344CB8AC3E}">
        <p14:creationId xmlns:p14="http://schemas.microsoft.com/office/powerpoint/2010/main" val="1379894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09728"/>
            <a:ext cx="8763000" cy="514350"/>
          </a:xfrm>
        </p:spPr>
        <p:txBody>
          <a:bodyPr>
            <a:normAutofit fontScale="90000"/>
          </a:bodyPr>
          <a:lstStyle/>
          <a:p>
            <a:r>
              <a:rPr lang="en-US" dirty="0"/>
              <a:t>Have Systems, Analytics, and Reporting for Risk Contract Support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814386"/>
              </p:ext>
            </p:extLst>
          </p:nvPr>
        </p:nvGraphicFramePr>
        <p:xfrm>
          <a:off x="533400" y="703325"/>
          <a:ext cx="78486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Basic functions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Unified EHR and</a:t>
                      </a:r>
                      <a:r>
                        <a:rPr lang="en-US" baseline="0" dirty="0"/>
                        <a:t> business systems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platform</a:t>
                      </a:r>
                      <a:r>
                        <a:rPr lang="en-US" baseline="0" dirty="0"/>
                        <a:t> or</a:t>
                      </a:r>
                      <a:r>
                        <a:rPr lang="en-US" dirty="0"/>
                        <a:t> information</a:t>
                      </a:r>
                      <a:r>
                        <a:rPr lang="en-US" baseline="0" dirty="0"/>
                        <a:t> exchange capability; single view data to provider level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 analytics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Claims data request and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Reporting</a:t>
                      </a:r>
                      <a:r>
                        <a:rPr lang="en-US" baseline="0" dirty="0"/>
                        <a:t> – structured and ad hoc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warehouse;</a:t>
                      </a:r>
                      <a:r>
                        <a:rPr lang="en-US" baseline="0" dirty="0"/>
                        <a:t> clinical quality data aggregation; cost and quality dashboards; resource utilization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Registries-clinical</a:t>
                      </a:r>
                      <a:r>
                        <a:rPr lang="en-US" baseline="0" dirty="0"/>
                        <a:t> analytics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Population and condition; standard risk adjustment methodology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Clinical Integration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</a:t>
                      </a:r>
                      <a:r>
                        <a:rPr lang="en-US" baseline="0" dirty="0"/>
                        <a:t> view clinical data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Patient Access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View EMR;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eRx</a:t>
                      </a:r>
                      <a:r>
                        <a:rPr lang="en-US" baseline="0" dirty="0"/>
                        <a:t>; requests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32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What’s not on the list?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611922"/>
            <a:ext cx="725028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 Mantra: </a:t>
            </a:r>
            <a:r>
              <a:rPr lang="en-US" sz="2000" b="1" i="1" dirty="0"/>
              <a:t>Better Care with Lower Cost and improved Experience</a:t>
            </a:r>
          </a:p>
          <a:p>
            <a:endParaRPr lang="en-US" sz="2000" b="1" dirty="0"/>
          </a:p>
          <a:p>
            <a:r>
              <a:rPr lang="en-US" sz="2000" b="1" dirty="0"/>
              <a:t>MACRA and MIPS/APM’s are not part of the ACA – different law </a:t>
            </a:r>
          </a:p>
          <a:p>
            <a:endParaRPr lang="en-US" sz="2000" b="1" dirty="0"/>
          </a:p>
          <a:p>
            <a:r>
              <a:rPr lang="en-US" sz="2000" b="1" dirty="0"/>
              <a:t>Pretty much all of government paid healthcare is colloquially lumped into the term “Obamacare” which may include more than ACA</a:t>
            </a:r>
          </a:p>
          <a:p>
            <a:endParaRPr lang="en-US" sz="2000" b="1" dirty="0"/>
          </a:p>
          <a:p>
            <a:r>
              <a:rPr lang="en-US" sz="2000" b="1" dirty="0"/>
              <a:t>Many value-based programs including Meaningful Use started in the GW Bush Administration and a few in the Clinton Administration</a:t>
            </a:r>
          </a:p>
          <a:p>
            <a:endParaRPr lang="en-US" sz="2000" b="1" dirty="0"/>
          </a:p>
          <a:p>
            <a:r>
              <a:rPr lang="en-US" sz="2000" b="1" dirty="0"/>
              <a:t>MACRA – MIPS started January 1, 2017</a:t>
            </a:r>
          </a:p>
        </p:txBody>
      </p:sp>
    </p:spTree>
    <p:extLst>
      <p:ext uri="{BB962C8B-B14F-4D97-AF65-F5344CB8AC3E}">
        <p14:creationId xmlns:p14="http://schemas.microsoft.com/office/powerpoint/2010/main" val="1232157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72300" cy="502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7288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634163" cy="489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56136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5187"/>
            <a:ext cx="8001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 practical way to think of compliance with MIPS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you have a CHERT certified EHR updated to 2015, you should have the capability for MIPS reporting; some specialty components may not be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you have been doing and are up to date with PQRS reporting on all your EC’s, you should be ready for MIPS Quality reporting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you have been participating in an ACO, check to see if you already have a path to MIPS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you have been doing and are up to date with Meaningful Use reporting and attestations, you should ready for MIPS Advancing Care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Resource utilization requires no additional filing besides claims filing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Clinical Practice Improvement activities are new but should fit with your Quality practice improvement program </a:t>
            </a:r>
          </a:p>
        </p:txBody>
      </p:sp>
    </p:spTree>
    <p:extLst>
      <p:ext uri="{BB962C8B-B14F-4D97-AF65-F5344CB8AC3E}">
        <p14:creationId xmlns:p14="http://schemas.microsoft.com/office/powerpoint/2010/main" val="1932072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09550"/>
            <a:ext cx="7620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do I do if I’m not ready for MIPS?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think you may be exempt from MIPS, make sure before you blow it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are not doing PQRS, sign up immediately and start becoming familiar with reporting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have been participating in PQRS and VM programs look at your reports </a:t>
            </a:r>
            <a:br>
              <a:rPr lang="en-US" dirty="0"/>
            </a:br>
            <a:r>
              <a:rPr lang="en-US" dirty="0"/>
              <a:t>(QRUR – Quality and resource use report and PQRS feedback report)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are not reporting, choose a reporting mechanism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Contact your EHR vendor to understand their capability and plans for compliance</a:t>
            </a:r>
          </a:p>
        </p:txBody>
      </p:sp>
    </p:spTree>
    <p:extLst>
      <p:ext uri="{BB962C8B-B14F-4D97-AF65-F5344CB8AC3E}">
        <p14:creationId xmlns:p14="http://schemas.microsoft.com/office/powerpoint/2010/main" val="946556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61950"/>
            <a:ext cx="7620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Times New Roman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MACRA resources: 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Centers for Medicare &amp; Medicaid Service (CMS) Medicare Access and    	CHIP Reauthorization Act (MACRA) proposed rule (pdf)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CMS MACRA web site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CMS Resources: Fact sheets, webinars, slide decks, and more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Texas Medical Association MACRA resource center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American Medical Association MACRA resource center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National medical specialty societies list with MACRA information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Signup for CMS MACRA Quality Payment Program email updates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CMS Physician Quality Reporting System (PQRS) feedback reports </a:t>
            </a:r>
          </a:p>
          <a:p>
            <a:r>
              <a:rPr lang="en-US" dirty="0">
                <a:solidFill>
                  <a:srgbClr val="000000"/>
                </a:solidFill>
                <a:latin typeface="Wingdings"/>
              </a:rPr>
              <a:t>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CMS Value-Based Payment Modifier Program quality and resource use 	reports (QRURs) </a:t>
            </a:r>
          </a:p>
        </p:txBody>
      </p:sp>
    </p:spTree>
    <p:extLst>
      <p:ext uri="{BB962C8B-B14F-4D97-AF65-F5344CB8AC3E}">
        <p14:creationId xmlns:p14="http://schemas.microsoft.com/office/powerpoint/2010/main" val="37230458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09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MACRA legislation, passed in April 2015</a:t>
            </a:r>
          </a:p>
          <a:p>
            <a:pPr lvl="1"/>
            <a:r>
              <a:rPr lang="en-US" dirty="0"/>
              <a:t>MACRA removed the Sustainable Growth Rate (SGR) formula</a:t>
            </a:r>
          </a:p>
          <a:p>
            <a:pPr lvl="1"/>
            <a:r>
              <a:rPr lang="en-US" dirty="0"/>
              <a:t>Minimum Annual Physician Fee Schedule (PFS) rate updates</a:t>
            </a:r>
          </a:p>
          <a:p>
            <a:pPr lvl="1"/>
            <a:r>
              <a:rPr lang="en-US" dirty="0"/>
              <a:t>Established two Quality Incentive Programs: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Merit Based Incentive Payment System: MIPS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Advanced Alternative Payment Models: APMs</a:t>
            </a:r>
          </a:p>
          <a:p>
            <a:r>
              <a:rPr lang="en-US" dirty="0"/>
              <a:t>MIPS and APMs Both Intend to </a:t>
            </a:r>
          </a:p>
          <a:p>
            <a:pPr lvl="1"/>
            <a:r>
              <a:rPr lang="en-US" dirty="0"/>
              <a:t>Improve quality and improve patient health</a:t>
            </a:r>
          </a:p>
          <a:p>
            <a:pPr lvl="1"/>
            <a:r>
              <a:rPr lang="en-US" dirty="0"/>
              <a:t>Advance electronic medical records</a:t>
            </a:r>
          </a:p>
          <a:p>
            <a:pPr lvl="1"/>
            <a:r>
              <a:rPr lang="en-US" dirty="0"/>
              <a:t>Control spending </a:t>
            </a:r>
          </a:p>
          <a:p>
            <a:pPr lvl="1"/>
            <a:r>
              <a:rPr lang="en-US" dirty="0"/>
              <a:t>Provide Reimbursement Incentives for changing Clinical Practices</a:t>
            </a:r>
          </a:p>
          <a:p>
            <a:r>
              <a:rPr lang="en-US" b="1" dirty="0"/>
              <a:t>End game: Population Health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2228"/>
            <a:ext cx="8763000" cy="5143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Medicare Access and CHIP Reauthorization Act of 2015 (MACRA):</a:t>
            </a:r>
          </a:p>
        </p:txBody>
      </p:sp>
    </p:spTree>
    <p:extLst>
      <p:ext uri="{BB962C8B-B14F-4D97-AF65-F5344CB8AC3E}">
        <p14:creationId xmlns:p14="http://schemas.microsoft.com/office/powerpoint/2010/main" val="44050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123950"/>
            <a:ext cx="8686800" cy="29717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Change</a:t>
            </a:r>
            <a:r>
              <a:rPr lang="en-US" sz="2400" dirty="0"/>
              <a:t> the way care is given and paid for by CMS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Change</a:t>
            </a:r>
            <a:r>
              <a:rPr lang="en-US" sz="2400" dirty="0"/>
              <a:t> health delivery model to one based on Primary Care and Community-based care…and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Transform </a:t>
            </a:r>
            <a:r>
              <a:rPr lang="en-US" sz="2400" dirty="0"/>
              <a:t>Primary Care</a:t>
            </a:r>
            <a:r>
              <a:rPr lang="en-US" sz="2400" b="1" dirty="0">
                <a:solidFill>
                  <a:srgbClr val="C00000"/>
                </a:solidFill>
              </a:rPr>
              <a:t> to achieve desired results</a:t>
            </a:r>
            <a:r>
              <a:rPr lang="en-US" sz="2400" dirty="0"/>
              <a:t> of Population Health and Alternative Payment Models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Move </a:t>
            </a:r>
            <a:r>
              <a:rPr lang="en-US" sz="2400" dirty="0"/>
              <a:t>to risk-based Alternative Payment Models using </a:t>
            </a:r>
            <a:r>
              <a:rPr lang="en-US" sz="2400" b="1" dirty="0">
                <a:solidFill>
                  <a:srgbClr val="C00000"/>
                </a:solidFill>
              </a:rPr>
              <a:t>Population Health </a:t>
            </a:r>
            <a:r>
              <a:rPr lang="en-US" sz="2400" dirty="0"/>
              <a:t>methodology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MACRA/MIPS?</a:t>
            </a:r>
          </a:p>
        </p:txBody>
      </p:sp>
    </p:spTree>
    <p:extLst>
      <p:ext uri="{BB962C8B-B14F-4D97-AF65-F5344CB8AC3E}">
        <p14:creationId xmlns:p14="http://schemas.microsoft.com/office/powerpoint/2010/main" val="74442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>
            <a:off x="838200" y="3943350"/>
            <a:ext cx="7419571" cy="838200"/>
          </a:xfrm>
          <a:prstGeom prst="round2Same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57200" y="1098282"/>
            <a:ext cx="1450974" cy="14509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1025526"/>
            <a:ext cx="1450974" cy="145097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4019550"/>
            <a:ext cx="9144000" cy="7620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/>
              <a:t>What is the role of a primary care physician in the new organization? </a:t>
            </a:r>
            <a:br>
              <a:rPr lang="en-US" sz="2000" b="1" dirty="0"/>
            </a:br>
            <a:r>
              <a:rPr lang="en-US" sz="2000" b="1" dirty="0"/>
              <a:t>More manager than clinician?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52400"/>
            <a:ext cx="8763000" cy="514350"/>
          </a:xfrm>
        </p:spPr>
        <p:txBody>
          <a:bodyPr>
            <a:normAutofit fontScale="90000"/>
          </a:bodyPr>
          <a:lstStyle/>
          <a:p>
            <a:r>
              <a:rPr lang="en-US" dirty="0"/>
              <a:t>With the Addition of Population Health, </a:t>
            </a:r>
            <a:br>
              <a:rPr lang="en-US" dirty="0"/>
            </a:br>
            <a:r>
              <a:rPr lang="en-US" dirty="0"/>
              <a:t>the Mission of Primary Care Expands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2467511"/>
            <a:ext cx="251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Acute, Episodic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Retail, walk-in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Integration with 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Urgent care services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2467511"/>
            <a:ext cx="2438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Chronic Care and </a:t>
            </a:r>
            <a:br>
              <a:rPr lang="en-US" sz="1600" b="1" dirty="0"/>
            </a:br>
            <a:r>
              <a:rPr lang="en-US" sz="1600" b="1" dirty="0"/>
              <a:t>Medical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Patient portal, home monitoring, telehealth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Managed self-care</a:t>
            </a:r>
          </a:p>
        </p:txBody>
      </p:sp>
      <p:sp>
        <p:nvSpPr>
          <p:cNvPr id="7" name="Rectangle 6"/>
          <p:cNvSpPr/>
          <p:nvPr/>
        </p:nvSpPr>
        <p:spPr>
          <a:xfrm>
            <a:off x="5340350" y="2467511"/>
            <a:ext cx="1704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Disease Management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7704138" y="2467511"/>
            <a:ext cx="941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/>
            <a:r>
              <a:rPr lang="en-US" sz="1600" b="1" dirty="0"/>
              <a:t>Wellness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86130"/>
            <a:ext cx="1143000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04389"/>
            <a:ext cx="1038761" cy="10387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688212"/>
            <a:ext cx="2049462" cy="20494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047750"/>
            <a:ext cx="1427943" cy="141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1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38200" y="3937397"/>
            <a:ext cx="8305800" cy="61555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700" b="1" dirty="0">
                <a:solidFill>
                  <a:schemeClr val="bg1"/>
                </a:solidFill>
              </a:rPr>
              <a:t>How is your Board supporting these changes in primary care delivery?</a:t>
            </a:r>
          </a:p>
          <a:p>
            <a:pPr algn="r"/>
            <a:r>
              <a:rPr lang="en-US" sz="1700" b="1" dirty="0">
                <a:solidFill>
                  <a:schemeClr val="bg1"/>
                </a:solidFill>
              </a:rPr>
              <a:t>How is your Board supporting physicians going through these changes?</a:t>
            </a:r>
          </a:p>
        </p:txBody>
      </p:sp>
      <p:sp>
        <p:nvSpPr>
          <p:cNvPr id="22" name="Chord 21"/>
          <p:cNvSpPr/>
          <p:nvPr/>
        </p:nvSpPr>
        <p:spPr>
          <a:xfrm rot="12148501">
            <a:off x="-1279521" y="641649"/>
            <a:ext cx="4135812" cy="4094082"/>
          </a:xfrm>
          <a:prstGeom prst="chor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Care Coordinates Population Care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3045" y="819150"/>
            <a:ext cx="4611355" cy="677108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Advanced Clinical Practitioner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Routine and Protocol Management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0" y="1770043"/>
            <a:ext cx="2895600" cy="95410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Office Delivery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Care coordination and communication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54349" y="3177247"/>
            <a:ext cx="3311809" cy="40011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Patient Portal and Self Care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9731" y="1370225"/>
            <a:ext cx="1860605" cy="25853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112713" indent="-112713">
              <a:lnSpc>
                <a:spcPct val="90000"/>
              </a:lnSpc>
              <a:spcAft>
                <a:spcPts val="100"/>
              </a:spcAft>
              <a:buClr>
                <a:srgbClr val="004186"/>
              </a:buClr>
              <a:buFont typeface="Wingdings 2" pitchFamily="18" charset="2"/>
              <a:buChar char=""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527" y="762560"/>
            <a:ext cx="894790" cy="894790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3644127" y="2876550"/>
            <a:ext cx="910222" cy="910222"/>
            <a:chOff x="3124200" y="1025526"/>
            <a:chExt cx="1450974" cy="1450974"/>
          </a:xfrm>
        </p:grpSpPr>
        <p:sp>
          <p:nvSpPr>
            <p:cNvPr id="16" name="Oval 15"/>
            <p:cNvSpPr/>
            <p:nvPr/>
          </p:nvSpPr>
          <p:spPr>
            <a:xfrm>
              <a:off x="3124200" y="1025526"/>
              <a:ext cx="1450974" cy="145097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2800" y="1304389"/>
              <a:ext cx="1038761" cy="1038761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76200" y="2190750"/>
            <a:ext cx="2422689" cy="219444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SzPct val="100000"/>
            </a:pPr>
            <a:r>
              <a:rPr lang="en-US" sz="2800" b="1" dirty="0"/>
              <a:t>Physician</a:t>
            </a:r>
          </a:p>
          <a:p>
            <a:pPr marL="227013" indent="-227013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SzPct val="100000"/>
              <a:buFont typeface="Wingdings 2" pitchFamily="18" charset="2"/>
              <a:buChar char=""/>
            </a:pPr>
            <a:r>
              <a:rPr lang="en-US" sz="2000" b="1" dirty="0"/>
              <a:t>Clinical Role</a:t>
            </a:r>
          </a:p>
          <a:p>
            <a:pPr marL="461963" indent="-234950">
              <a:lnSpc>
                <a:spcPct val="90000"/>
              </a:lnSpc>
              <a:spcAft>
                <a:spcPts val="600"/>
              </a:spcAft>
              <a:buClr>
                <a:schemeClr val="accent6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Complexity</a:t>
            </a:r>
          </a:p>
          <a:p>
            <a:pPr marL="461963" indent="-234950">
              <a:lnSpc>
                <a:spcPct val="90000"/>
              </a:lnSpc>
              <a:spcAft>
                <a:spcPts val="600"/>
              </a:spcAft>
              <a:buClr>
                <a:schemeClr val="accent6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Exceptions</a:t>
            </a:r>
          </a:p>
          <a:p>
            <a:pPr marL="227013" indent="-227013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Wingdings 2" pitchFamily="18" charset="2"/>
              <a:buChar char=""/>
            </a:pPr>
            <a:r>
              <a:rPr lang="en-US" sz="2000" b="1" dirty="0"/>
              <a:t>Management Role</a:t>
            </a:r>
          </a:p>
          <a:p>
            <a:pPr marL="227013" indent="-227013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Wingdings 2" pitchFamily="18" charset="2"/>
              <a:buChar char=""/>
            </a:pPr>
            <a:r>
              <a:rPr lang="en-US" sz="2000" b="1" dirty="0"/>
              <a:t>Strategic Role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455" y="1811005"/>
            <a:ext cx="913145" cy="91314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32592"/>
            <a:ext cx="1371600" cy="1371600"/>
          </a:xfrm>
          <a:prstGeom prst="rect">
            <a:avLst/>
          </a:prstGeom>
        </p:spPr>
      </p:pic>
      <p:cxnSp>
        <p:nvCxnSpPr>
          <p:cNvPr id="27" name="Straight Arrow Connector 26"/>
          <p:cNvCxnSpPr>
            <a:endCxn id="14" idx="1"/>
          </p:cNvCxnSpPr>
          <p:nvPr/>
        </p:nvCxnSpPr>
        <p:spPr>
          <a:xfrm>
            <a:off x="2209800" y="1209955"/>
            <a:ext cx="824727" cy="0"/>
          </a:xfrm>
          <a:prstGeom prst="straightConnector1">
            <a:avLst/>
          </a:prstGeom>
          <a:ln w="571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743200" y="2266950"/>
            <a:ext cx="1109917" cy="0"/>
          </a:xfrm>
          <a:prstGeom prst="straightConnector1">
            <a:avLst/>
          </a:prstGeom>
          <a:ln w="571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329572"/>
            <a:ext cx="824727" cy="0"/>
          </a:xfrm>
          <a:prstGeom prst="straightConnector1">
            <a:avLst/>
          </a:prstGeom>
          <a:ln w="571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40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150031"/>
            <a:ext cx="7543800" cy="50649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86893" y="66675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</a:rPr>
              <a:t>IMAGINE…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1581150"/>
            <a:ext cx="487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THERE’S NO FEE FOR SERVICE…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280035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EASY IF YOU TRY</a:t>
            </a:r>
          </a:p>
        </p:txBody>
      </p:sp>
    </p:spTree>
    <p:extLst>
      <p:ext uri="{BB962C8B-B14F-4D97-AF65-F5344CB8AC3E}">
        <p14:creationId xmlns:p14="http://schemas.microsoft.com/office/powerpoint/2010/main" val="163864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372600" y="959882"/>
            <a:ext cx="8686800" cy="38290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Two Ways to participate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b="1" dirty="0"/>
              <a:t>MIPS</a:t>
            </a:r>
            <a:r>
              <a:rPr lang="en-US" dirty="0"/>
              <a:t> (</a:t>
            </a:r>
            <a:r>
              <a:rPr lang="en-US" b="1" dirty="0"/>
              <a:t>Merit Based Incentive Payment System</a:t>
            </a:r>
            <a:r>
              <a:rPr lang="en-US" dirty="0"/>
              <a:t>) – most practices</a:t>
            </a:r>
          </a:p>
          <a:p>
            <a:pPr lvl="2"/>
            <a:r>
              <a:rPr lang="en-US" dirty="0"/>
              <a:t>Quality</a:t>
            </a:r>
          </a:p>
          <a:p>
            <a:pPr lvl="2"/>
            <a:r>
              <a:rPr lang="en-US" dirty="0"/>
              <a:t>Resource Utilization</a:t>
            </a:r>
          </a:p>
          <a:p>
            <a:pPr lvl="2"/>
            <a:r>
              <a:rPr lang="en-US" dirty="0"/>
              <a:t>Clinical Practice Improvement</a:t>
            </a:r>
          </a:p>
          <a:p>
            <a:pPr lvl="2"/>
            <a:r>
              <a:rPr lang="en-US" dirty="0"/>
              <a:t>Advancing Care Information (MU)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/>
              <a:t>Advanced Alternative Payment Models (APM) </a:t>
            </a:r>
            <a:r>
              <a:rPr lang="en-US" dirty="0"/>
              <a:t>– contracting for risk</a:t>
            </a:r>
          </a:p>
          <a:p>
            <a:pPr lvl="2"/>
            <a:r>
              <a:rPr lang="en-US" dirty="0"/>
              <a:t>Next generation ACO (risk)</a:t>
            </a:r>
          </a:p>
          <a:p>
            <a:pPr lvl="2"/>
            <a:r>
              <a:rPr lang="en-US" dirty="0"/>
              <a:t>Medicare Advantage</a:t>
            </a:r>
          </a:p>
          <a:p>
            <a:pPr lvl="2"/>
            <a:r>
              <a:rPr lang="en-US" dirty="0"/>
              <a:t>Comprehensive Primary Care Plus</a:t>
            </a:r>
          </a:p>
          <a:p>
            <a:pPr lvl="2"/>
            <a:r>
              <a:rPr lang="en-US" dirty="0"/>
              <a:t>Patient Centered Medical Home</a:t>
            </a:r>
          </a:p>
          <a:p>
            <a:pPr marL="82296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MACRA - Medicare Access and CHIP Reauthorization Act of 2015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72600" y="530266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Changing How Physicians and other Providers Are Paid while Driving Practice Transformation 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539141"/>
              </p:ext>
            </p:extLst>
          </p:nvPr>
        </p:nvGraphicFramePr>
        <p:xfrm>
          <a:off x="988976" y="1414235"/>
          <a:ext cx="7086600" cy="3123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90550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Changing How Physicians and other Providers Are Paid while Driving Practice Transformation</a:t>
            </a:r>
          </a:p>
          <a:p>
            <a:pPr algn="ctr"/>
            <a:r>
              <a:rPr lang="en-US" sz="2400" b="1" dirty="0"/>
              <a:t>Two ways to participate: </a:t>
            </a:r>
          </a:p>
        </p:txBody>
      </p:sp>
    </p:spTree>
    <p:extLst>
      <p:ext uri="{BB962C8B-B14F-4D97-AF65-F5344CB8AC3E}">
        <p14:creationId xmlns:p14="http://schemas.microsoft.com/office/powerpoint/2010/main" val="3714735254"/>
      </p:ext>
    </p:extLst>
  </p:cSld>
  <p:clrMapOvr>
    <a:masterClrMapping/>
  </p:clrMapOvr>
</p:sld>
</file>

<file path=ppt/theme/theme1.xml><?xml version="1.0" encoding="utf-8"?>
<a:theme xmlns:a="http://schemas.openxmlformats.org/drawingml/2006/main" name="Quorum 2016 General QHR PPT Template - Widescreen">
  <a:themeElements>
    <a:clrScheme name="Quorum 2015">
      <a:dk1>
        <a:srgbClr val="000000"/>
      </a:dk1>
      <a:lt1>
        <a:srgbClr val="FFFFFF"/>
      </a:lt1>
      <a:dk2>
        <a:srgbClr val="44546A"/>
      </a:dk2>
      <a:lt2>
        <a:srgbClr val="F2F2F2"/>
      </a:lt2>
      <a:accent1>
        <a:srgbClr val="0096D5"/>
      </a:accent1>
      <a:accent2>
        <a:srgbClr val="FF6933"/>
      </a:accent2>
      <a:accent3>
        <a:srgbClr val="A1237F"/>
      </a:accent3>
      <a:accent4>
        <a:srgbClr val="FCC514"/>
      </a:accent4>
      <a:accent5>
        <a:srgbClr val="003DA5"/>
      </a:accent5>
      <a:accent6>
        <a:srgbClr val="77BC1F"/>
      </a:accent6>
      <a:hlink>
        <a:srgbClr val="003DA5"/>
      </a:hlink>
      <a:folHlink>
        <a:srgbClr val="77BC1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rum 2015 General PPT Template" id="{C2340C63-2668-4B45-8D82-C2E39608EEA9}" vid="{DA59C4A3-5E75-48E9-8B0F-FFBBCB3F12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Quorum 2016 General QHR PPT Template - Widescreen</Template>
  <TotalTime>1282</TotalTime>
  <Words>2156</Words>
  <Application>Microsoft Office PowerPoint</Application>
  <PresentationFormat>On-screen Show (16:9)</PresentationFormat>
  <Paragraphs>412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Times New Roman</vt:lpstr>
      <vt:lpstr>Wingdings</vt:lpstr>
      <vt:lpstr>Wingdings 2</vt:lpstr>
      <vt:lpstr>Quorum 2016 General QHR PPT Template - Widescreen</vt:lpstr>
      <vt:lpstr>MACRA – MIPS The Table is Set; What will be served?</vt:lpstr>
      <vt:lpstr>New Congress Guarantees Repeal of Affordable Care Act in 2017</vt:lpstr>
      <vt:lpstr>What’s not on the list?</vt:lpstr>
      <vt:lpstr>Medicare Access and CHIP Reauthorization Act of 2015 (MACRA):</vt:lpstr>
      <vt:lpstr>WHY MACRA/MIPS?</vt:lpstr>
      <vt:lpstr>With the Addition of Population Health,  the Mission of Primary Care Expands</vt:lpstr>
      <vt:lpstr>Primary Care Coordinates Population Care</vt:lpstr>
      <vt:lpstr>PowerPoint Presentation</vt:lpstr>
      <vt:lpstr>MACRA - Medicare Access and CHIP Reauthorization Act of 2015  </vt:lpstr>
      <vt:lpstr>MACRA – MIPS Summary for HIMSS members</vt:lpstr>
      <vt:lpstr>Merit Based Incentive Payment System (MIPS): Applicable to Professional Service Providers - Clinicians</vt:lpstr>
      <vt:lpstr>Clinicians Exempt from MIPS</vt:lpstr>
      <vt:lpstr>If exempt, why care about MACRA / MIPS?</vt:lpstr>
      <vt:lpstr>How does MIPS work? – select measures and start 2017</vt:lpstr>
      <vt:lpstr>Soft Launch vs. Full Launch</vt:lpstr>
      <vt:lpstr>Submitting Data to CMS for MIPS Performance Scores</vt:lpstr>
      <vt:lpstr>MIPS – Four Determinants of Performance Score </vt:lpstr>
      <vt:lpstr>MIPS Is Budget-neutral for CMS</vt:lpstr>
      <vt:lpstr>MIPS advancing care information objectives and measures</vt:lpstr>
      <vt:lpstr>Advancing Care Information To-Do’s</vt:lpstr>
      <vt:lpstr>MIPS Proposed Rule:  Advancing Care Information Scoring and Measures</vt:lpstr>
      <vt:lpstr>ACI scoring</vt:lpstr>
      <vt:lpstr>PowerPoint Presentation</vt:lpstr>
      <vt:lpstr>MIPS Proposed Rule: Measurement Categories</vt:lpstr>
      <vt:lpstr>Quality Reporting Domain: Scoring Highlights</vt:lpstr>
      <vt:lpstr>MIPS Proposed Rule:  Clinical Process Improvement Activities (CPIA) Domain Defined</vt:lpstr>
      <vt:lpstr>Care Coordination – Some Common Features per AHRQ</vt:lpstr>
      <vt:lpstr>Am I ready for MIPS or non-risk ACO? Must Have’s</vt:lpstr>
      <vt:lpstr>Have Systems, Analytics, and Reporting for Risk Contract Support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Teague, Bob</dc:creator>
  <cp:lastModifiedBy>Burgos, Esteban</cp:lastModifiedBy>
  <cp:revision>19</cp:revision>
  <dcterms:created xsi:type="dcterms:W3CDTF">2016-12-28T20:01:19Z</dcterms:created>
  <dcterms:modified xsi:type="dcterms:W3CDTF">2017-01-10T17:40:10Z</dcterms:modified>
</cp:coreProperties>
</file>