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 id="2147483697" r:id="rId2"/>
    <p:sldMasterId id="2147483740" r:id="rId3"/>
    <p:sldMasterId id="2147483782" r:id="rId4"/>
  </p:sldMasterIdLst>
  <p:notesMasterIdLst>
    <p:notesMasterId r:id="rId15"/>
  </p:notesMasterIdLst>
  <p:sldIdLst>
    <p:sldId id="341" r:id="rId5"/>
    <p:sldId id="378" r:id="rId6"/>
    <p:sldId id="376" r:id="rId7"/>
    <p:sldId id="347" r:id="rId8"/>
    <p:sldId id="350" r:id="rId9"/>
    <p:sldId id="365" r:id="rId10"/>
    <p:sldId id="377" r:id="rId11"/>
    <p:sldId id="371" r:id="rId12"/>
    <p:sldId id="374" r:id="rId13"/>
    <p:sldId id="373" r:id="rId14"/>
  </p:sldIdLst>
  <p:sldSz cx="12192000" cy="6858000"/>
  <p:notesSz cx="6858000" cy="9144000"/>
  <p:embeddedFontLst>
    <p:embeddedFont>
      <p:font typeface="Prometo Medium" panose="020B060402020202020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2A0FC3-39FB-4602-BA2D-6FF0FDF432CF}">
          <p14:sldIdLst>
            <p14:sldId id="341"/>
            <p14:sldId id="378"/>
            <p14:sldId id="376"/>
            <p14:sldId id="347"/>
            <p14:sldId id="350"/>
            <p14:sldId id="365"/>
            <p14:sldId id="377"/>
            <p14:sldId id="371"/>
            <p14:sldId id="374"/>
            <p14:sldId id="3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Cousineau, Barbara" initials="CB" lastIdx="2" clrIdx="1">
    <p:extLst>
      <p:ext uri="{19B8F6BF-5375-455C-9EA6-DF929625EA0E}">
        <p15:presenceInfo xmlns:p15="http://schemas.microsoft.com/office/powerpoint/2012/main" userId="S-1-5-21-365749239-1257169667-72670798-15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1" autoAdjust="0"/>
    <p:restoredTop sz="94660"/>
  </p:normalViewPr>
  <p:slideViewPr>
    <p:cSldViewPr snapToGrid="0">
      <p:cViewPr varScale="1">
        <p:scale>
          <a:sx n="88" d="100"/>
          <a:sy n="88"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5/20/2020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26005198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021934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852144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7389076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16324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4514932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801002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794058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883204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448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803352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59814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496036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408020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5699917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743088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8114972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9521772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7951043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84676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998540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259550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018148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508557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716545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7316262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537773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65640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5120749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205401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401477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792401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7441762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3264416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0583589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9818926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9917403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143860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92747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641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916419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4705061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9996048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74953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2434824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19478392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8910770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0208366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4979802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20375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8168872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1577574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339098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259211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751023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705113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337616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6691757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7770065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9926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4643959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2472656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5389294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3232797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877571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4219269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642147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1150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1458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879116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2872035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22905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132769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290430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432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956999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450431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028488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431512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58338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481983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692553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428219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789494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50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640775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638515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774220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414894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509621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742693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632053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87861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29845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9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987671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734225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6152238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6520701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443506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869761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164710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349561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654374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77641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4228674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94758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78804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795180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59402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3019520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2451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62796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0641444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23106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59112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2737148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73654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408200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77381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077439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876521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1619828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95467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56494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theme" Target="../theme/theme3.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image" Target="../media/image1.png"/><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THE PRESENTATION TITLE GOES HERE</a:t>
            </a:r>
          </a:p>
        </p:txBody>
      </p:sp>
    </p:spTree>
    <p:extLst>
      <p:ext uri="{BB962C8B-B14F-4D97-AF65-F5344CB8AC3E}">
        <p14:creationId xmlns:p14="http://schemas.microsoft.com/office/powerpoint/2010/main" val="18270390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smtClean="0">
                <a:latin typeface="Century Gothic" panose="020B0502020202020204" pitchFamily="34" charset="0"/>
              </a:rPr>
              <a:t>The</a:t>
            </a:r>
            <a:r>
              <a:rPr lang="en-US" sz="1000" b="0" i="0" baseline="0" dirty="0" smtClean="0">
                <a:latin typeface="Century Gothic" panose="020B0502020202020204" pitchFamily="34" charset="0"/>
              </a:rPr>
              <a:t> Value of HIMSS Chapters</a:t>
            </a:r>
            <a:endParaRPr lang="en-US" sz="1000" b="0" i="0" dirty="0">
              <a:latin typeface="Century Gothic" panose="020B0502020202020204" pitchFamily="34" charset="0"/>
            </a:endParaRPr>
          </a:p>
        </p:txBody>
      </p:sp>
    </p:spTree>
    <p:extLst>
      <p:ext uri="{BB962C8B-B14F-4D97-AF65-F5344CB8AC3E}">
        <p14:creationId xmlns:p14="http://schemas.microsoft.com/office/powerpoint/2010/main" val="10194130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 id="2147483781" r:id="rId41"/>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Tree>
    <p:extLst>
      <p:ext uri="{BB962C8B-B14F-4D97-AF65-F5344CB8AC3E}">
        <p14:creationId xmlns:p14="http://schemas.microsoft.com/office/powerpoint/2010/main" val="180325923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mailto:nancy.ramirez@himss.org" TargetMode="External"/><Relationship Id="rId3" Type="http://schemas.openxmlformats.org/officeDocument/2006/relationships/image" Target="../media/image20.png"/><Relationship Id="rId7" Type="http://schemas.openxmlformats.org/officeDocument/2006/relationships/hyperlink" Target="mailto:lindsay.parilman@himss.org" TargetMode="External"/><Relationship Id="rId2" Type="http://schemas.openxmlformats.org/officeDocument/2006/relationships/image" Target="../media/image19.png"/><Relationship Id="rId1" Type="http://schemas.openxmlformats.org/officeDocument/2006/relationships/slideLayout" Target="../slideLayouts/slideLayout127.xml"/><Relationship Id="rId6" Type="http://schemas.openxmlformats.org/officeDocument/2006/relationships/hyperlink" Target="mailto:kathy.shaw@himss.org"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mailto:barb.cousineau@hims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2" Type="http://schemas.openxmlformats.org/officeDocument/2006/relationships/hyperlink" Target="http://www.himss.org/oa-signu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himss.org/oa-signup"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himss.org/what-we-do-Initiatives/tiger" TargetMode="Externa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a:extLst>
              <a:ext uri="{FF2B5EF4-FFF2-40B4-BE49-F238E27FC236}">
                <a16:creationId xmlns:a16="http://schemas.microsoft.com/office/drawing/2014/main" id="{E751E97E-3F90-BF45-9674-A6B9E39EE5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98" t="10433" r="-2217" b="4230"/>
          <a:stretch/>
        </p:blipFill>
        <p:spPr>
          <a:xfrm rot="19800000">
            <a:off x="4129977" y="1674661"/>
            <a:ext cx="4267596" cy="4269553"/>
          </a:xfrm>
          <a:prstGeom prst="ellipse">
            <a:avLst/>
          </a:prstGeom>
          <a:noFill/>
          <a:ln>
            <a:noFill/>
          </a:ln>
        </p:spPr>
      </p:pic>
      <p:sp>
        <p:nvSpPr>
          <p:cNvPr id="2" name="Title 1"/>
          <p:cNvSpPr>
            <a:spLocks noGrp="1"/>
          </p:cNvSpPr>
          <p:nvPr>
            <p:ph type="title"/>
          </p:nvPr>
        </p:nvSpPr>
        <p:spPr>
          <a:xfrm>
            <a:off x="224444" y="1945178"/>
            <a:ext cx="4229809" cy="3158837"/>
          </a:xfrm>
        </p:spPr>
        <p:txBody>
          <a:bodyPr wrap="none" anchor="t"/>
          <a:lstStyle/>
          <a:p>
            <a:r>
              <a:rPr lang="en-US" i="1" dirty="0" smtClean="0"/>
              <a:t>Name of </a:t>
            </a:r>
            <a:r>
              <a:rPr lang="en-US" dirty="0" smtClean="0"/>
              <a:t>Chapter </a:t>
            </a:r>
            <a:r>
              <a:rPr lang="en-US" i="1" dirty="0" smtClean="0"/>
              <a:t/>
            </a:r>
            <a:br>
              <a:rPr lang="en-US" i="1" dirty="0" smtClean="0"/>
            </a:br>
            <a:r>
              <a:rPr lang="en-US" dirty="0" smtClean="0"/>
              <a:t>OA/AOA</a:t>
            </a:r>
            <a:br>
              <a:rPr lang="en-US" dirty="0" smtClean="0"/>
            </a:br>
            <a:r>
              <a:rPr lang="en-US" dirty="0" smtClean="0"/>
              <a:t>Membership</a:t>
            </a:r>
            <a:br>
              <a:rPr lang="en-US" dirty="0" smtClean="0"/>
            </a:br>
            <a:r>
              <a:rPr lang="en-US" dirty="0" smtClean="0"/>
              <a:t>Program Benefits</a:t>
            </a:r>
            <a:br>
              <a:rPr lang="en-US" dirty="0" smtClean="0"/>
            </a:b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326" r="9326"/>
          <a:stretch>
            <a:fillRect/>
          </a:stretch>
        </p:blipFill>
        <p:spPr>
          <a:xfrm>
            <a:off x="4602047" y="1285774"/>
            <a:ext cx="4724833" cy="4286453"/>
          </a:xfrm>
        </p:spPr>
      </p:pic>
      <p:sp>
        <p:nvSpPr>
          <p:cNvPr id="23" name="Text Placeholder 9">
            <a:extLst>
              <a:ext uri="{FF2B5EF4-FFF2-40B4-BE49-F238E27FC236}">
                <a16:creationId xmlns:a16="http://schemas.microsoft.com/office/drawing/2014/main" id="{AE97FAA4-1FAF-9A47-9735-B4AE68B094A3}"/>
              </a:ext>
            </a:extLst>
          </p:cNvPr>
          <p:cNvSpPr txBox="1">
            <a:spLocks/>
          </p:cNvSpPr>
          <p:nvPr/>
        </p:nvSpPr>
        <p:spPr>
          <a:xfrm>
            <a:off x="840024" y="516069"/>
            <a:ext cx="3006425" cy="914400"/>
          </a:xfrm>
          <a:prstGeom prst="rect">
            <a:avLst/>
          </a:prstGeom>
        </p:spPr>
        <p:txBody>
          <a:bodyPr vert="horz" lIns="0" tIns="0" rIns="0" bIns="0" rtlCol="0">
            <a:normAutofit fontScale="85000" lnSpcReduction="10000"/>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Verlag Light" pitchFamily="2"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Verlag Light" pitchFamily="2"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Verlag Light" pitchFamily="2"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Verlag Light" pitchFamily="2"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rPr>
              <a:t>HIMSS Organizational Affiliate Program </a:t>
            </a:r>
            <a:r>
              <a:rPr kumimoji="0" lang="en-US" sz="1300" b="0" i="0" u="none" strike="noStrike" kern="1200" cap="none" spc="0" normalizeH="0" baseline="0" noProof="0" dirty="0" smtClean="0">
                <a:ln>
                  <a:noFill/>
                </a:ln>
                <a:solidFill>
                  <a:srgbClr val="FFFFFF"/>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rgbClr val="FFFFFF"/>
                </a:solidFill>
                <a:effectLst/>
                <a:uLnTx/>
                <a:uFillTx/>
                <a:latin typeface="Verlag Light" pitchFamily="2" charset="0"/>
                <a:ea typeface="+mn-ea"/>
                <a:cs typeface="+mn-cs"/>
              </a:rPr>
              <a:t>Transforming </a:t>
            </a:r>
            <a:r>
              <a:rPr kumimoji="0" lang="en-US" sz="1300" b="0" i="0" u="none" strike="noStrike" kern="1200" cap="none" spc="0" normalizeH="0" baseline="0" noProof="0" dirty="0">
                <a:ln>
                  <a:noFill/>
                </a:ln>
                <a:solidFill>
                  <a:srgbClr val="FFFFFF"/>
                </a:solidFill>
                <a:effectLst/>
                <a:uLnTx/>
                <a:uFillTx/>
                <a:latin typeface="Verlag Light" pitchFamily="2" charset="0"/>
                <a:ea typeface="+mn-ea"/>
                <a:cs typeface="+mn-cs"/>
              </a:rPr>
              <a:t>Health and Wellness Through Information and Technology</a:t>
            </a:r>
            <a:endParaRPr kumimoji="0" lang="en-US" sz="13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705569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10</a:t>
            </a:fld>
            <a:endParaRPr lang="en-US" dirty="0"/>
          </a:p>
        </p:txBody>
      </p:sp>
      <p:sp>
        <p:nvSpPr>
          <p:cNvPr id="7" name="Title 4"/>
          <p:cNvSpPr>
            <a:spLocks noGrp="1"/>
          </p:cNvSpPr>
          <p:nvPr>
            <p:ph type="title"/>
          </p:nvPr>
        </p:nvSpPr>
        <p:spPr>
          <a:xfrm>
            <a:off x="143295" y="1858856"/>
            <a:ext cx="3836522" cy="2922150"/>
          </a:xfrm>
        </p:spPr>
        <p:txBody>
          <a:bodyPr/>
          <a:lstStyle/>
          <a:p>
            <a:r>
              <a:rPr lang="en-US" dirty="0" smtClean="0">
                <a:solidFill>
                  <a:schemeClr val="bg1"/>
                </a:solidFill>
              </a:rPr>
              <a:t>Outreach to Organizational Affiliate Clients by Chapters</a:t>
            </a:r>
            <a:endParaRPr lang="en-US" dirty="0">
              <a:solidFill>
                <a:schemeClr val="bg1"/>
              </a:solidFill>
            </a:endParaRPr>
          </a:p>
        </p:txBody>
      </p:sp>
      <p:sp>
        <p:nvSpPr>
          <p:cNvPr id="8" name="Rectangle 7"/>
          <p:cNvSpPr/>
          <p:nvPr/>
        </p:nvSpPr>
        <p:spPr>
          <a:xfrm>
            <a:off x="5178829" y="1701801"/>
            <a:ext cx="6533803" cy="4326826"/>
          </a:xfrm>
          <a:prstGeom prst="rect">
            <a:avLst/>
          </a:prstGeom>
        </p:spPr>
        <p:txBody>
          <a:bodyPr wrap="square">
            <a:spAutoFit/>
          </a:bodyPr>
          <a:lstStyle/>
          <a:p>
            <a:pPr marL="295275" lvl="0" indent="-295275" defTabSz="914318">
              <a:spcBef>
                <a:spcPts val="1000"/>
              </a:spcBef>
              <a:buClr>
                <a:srgbClr val="FF5A5A"/>
              </a:buClr>
              <a:buFont typeface="Arial" panose="020B0604020202020204" pitchFamily="34" charset="0"/>
              <a:buChar char="•"/>
            </a:pPr>
            <a:r>
              <a:rPr lang="en-US" sz="2000" dirty="0">
                <a:solidFill>
                  <a:srgbClr val="333333"/>
                </a:solidFill>
                <a:latin typeface="Century Gothic" panose="020B0502020202020204" pitchFamily="34" charset="0"/>
              </a:rPr>
              <a:t>The </a:t>
            </a:r>
            <a:r>
              <a:rPr lang="en-US" sz="2000" dirty="0" smtClean="0">
                <a:solidFill>
                  <a:srgbClr val="333333"/>
                </a:solidFill>
                <a:latin typeface="Century Gothic" panose="020B0502020202020204" pitchFamily="34" charset="0"/>
              </a:rPr>
              <a:t>HIMSS OA </a:t>
            </a:r>
            <a:r>
              <a:rPr lang="en-US" sz="2000" dirty="0">
                <a:solidFill>
                  <a:srgbClr val="333333"/>
                </a:solidFill>
                <a:latin typeface="Century Gothic" panose="020B0502020202020204" pitchFamily="34" charset="0"/>
              </a:rPr>
              <a:t>team </a:t>
            </a:r>
            <a:r>
              <a:rPr lang="en-US" sz="2000" dirty="0" smtClean="0">
                <a:solidFill>
                  <a:srgbClr val="333333"/>
                </a:solidFill>
                <a:latin typeface="Century Gothic" panose="020B0502020202020204" pitchFamily="34" charset="0"/>
              </a:rPr>
              <a:t>creates </a:t>
            </a:r>
            <a:r>
              <a:rPr lang="en-US" sz="2000" dirty="0">
                <a:solidFill>
                  <a:srgbClr val="333333"/>
                </a:solidFill>
                <a:latin typeface="Century Gothic" panose="020B0502020202020204" pitchFamily="34" charset="0"/>
              </a:rPr>
              <a:t>a strong relationship with OA clients to educate them on their program benefits and help them use those benefits. All OA program benefit reviews should be done by the OA Relationship Managers.</a:t>
            </a:r>
          </a:p>
          <a:p>
            <a:pPr marL="295275" lvl="0" indent="-295275" defTabSz="914318">
              <a:spcBef>
                <a:spcPts val="1000"/>
              </a:spcBef>
              <a:buClr>
                <a:srgbClr val="FF5A5A"/>
              </a:buClr>
              <a:buFont typeface="Arial" panose="020B0604020202020204" pitchFamily="34" charset="0"/>
              <a:buChar char="•"/>
            </a:pPr>
            <a:r>
              <a:rPr lang="en-US" sz="2000" dirty="0">
                <a:solidFill>
                  <a:srgbClr val="333333"/>
                </a:solidFill>
                <a:latin typeface="Century Gothic" panose="020B0502020202020204" pitchFamily="34" charset="0"/>
              </a:rPr>
              <a:t>How you can engage OAs in your area:</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Introduce yourself to new and renewing OA clients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Ask for their feedback on your programs and activities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Invite them to come to your events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Encourage their employees to join HIMSS if they aren’t already members</a:t>
            </a:r>
          </a:p>
          <a:p>
            <a:pPr marL="517525" lvl="1" indent="-168275" defTabSz="914318">
              <a:spcBef>
                <a:spcPts val="499"/>
              </a:spcBef>
              <a:buClr>
                <a:srgbClr val="FF5A5A"/>
              </a:buClr>
              <a:buFont typeface="Arial" panose="020B0604020202020204" pitchFamily="34" charset="0"/>
              <a:buChar char="•"/>
            </a:pPr>
            <a:r>
              <a:rPr lang="en-US" dirty="0">
                <a:solidFill>
                  <a:srgbClr val="333333"/>
                </a:solidFill>
                <a:latin typeface="Century Gothic" panose="020B0502020202020204" pitchFamily="34" charset="0"/>
              </a:rPr>
              <a:t>Encourage non-OA providers to join the program</a:t>
            </a:r>
          </a:p>
        </p:txBody>
      </p:sp>
    </p:spTree>
    <p:extLst>
      <p:ext uri="{BB962C8B-B14F-4D97-AF65-F5344CB8AC3E}">
        <p14:creationId xmlns:p14="http://schemas.microsoft.com/office/powerpoint/2010/main" val="361317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3252CB28-CF32-EA48-A5B8-585E706AB9E0}"/>
              </a:ext>
            </a:extLst>
          </p:cNvPr>
          <p:cNvSpPr txBox="1">
            <a:spLocks noGrp="1"/>
          </p:cNvSpPr>
          <p:nvPr>
            <p:ph type="title"/>
          </p:nvPr>
        </p:nvSpPr>
        <p:spPr>
          <a:xfrm>
            <a:off x="656705" y="1064029"/>
            <a:ext cx="10703812" cy="91107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smtClean="0"/>
              <a:t>Your HIMSS Organizational Affiliate Services Team</a:t>
            </a:r>
            <a:endParaRPr lang="en-US" dirty="0"/>
          </a:p>
        </p:txBody>
      </p:sp>
      <p:sp>
        <p:nvSpPr>
          <p:cNvPr id="2" name="Slide Number Placeholder 1"/>
          <p:cNvSpPr>
            <a:spLocks noGrp="1"/>
          </p:cNvSpPr>
          <p:nvPr>
            <p:ph type="sldNum" sz="quarter" idx="10"/>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2</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9" name="TextBox 18"/>
          <p:cNvSpPr txBox="1"/>
          <p:nvPr/>
        </p:nvSpPr>
        <p:spPr>
          <a:xfrm>
            <a:off x="989216" y="1975105"/>
            <a:ext cx="2263971" cy="1061829"/>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Kathy Shaw</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Director, Healthcare Organizational </a:t>
            </a:r>
            <a:r>
              <a:rPr kumimoji="0" lang="en-US" sz="1400" b="1" i="0" u="none" strike="noStrike" kern="1200" cap="none" spc="0" normalizeH="0" baseline="0" noProof="0" dirty="0" smtClean="0">
                <a:ln>
                  <a:noFill/>
                </a:ln>
                <a:solidFill>
                  <a:srgbClr val="1E22AA"/>
                </a:solidFill>
                <a:effectLst/>
                <a:uLnTx/>
                <a:uFillTx/>
                <a:latin typeface="Prometo Medium" panose="020B0704030203060203" pitchFamily="34" charset="0"/>
                <a:ea typeface="+mn-ea"/>
                <a:cs typeface="+mn-cs"/>
              </a:rPr>
              <a:t>Services</a:t>
            </a:r>
            <a:endPar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endParaRPr>
          </a:p>
        </p:txBody>
      </p:sp>
      <p:sp>
        <p:nvSpPr>
          <p:cNvPr id="5" name="TextBox 4"/>
          <p:cNvSpPr txBox="1"/>
          <p:nvPr/>
        </p:nvSpPr>
        <p:spPr>
          <a:xfrm>
            <a:off x="3387705" y="1975105"/>
            <a:ext cx="2297647" cy="738664"/>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Lindsay Parilman</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Relationship Manager</a:t>
            </a:r>
          </a:p>
        </p:txBody>
      </p:sp>
      <p:sp>
        <p:nvSpPr>
          <p:cNvPr id="22" name="TextBox 21"/>
          <p:cNvSpPr txBox="1"/>
          <p:nvPr/>
        </p:nvSpPr>
        <p:spPr>
          <a:xfrm>
            <a:off x="5744095" y="1975105"/>
            <a:ext cx="2435629" cy="738664"/>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Nancy Ramirez</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Relationship Manager</a:t>
            </a:r>
          </a:p>
        </p:txBody>
      </p:sp>
      <p:sp>
        <p:nvSpPr>
          <p:cNvPr id="24" name="TextBox 23"/>
          <p:cNvSpPr txBox="1"/>
          <p:nvPr/>
        </p:nvSpPr>
        <p:spPr>
          <a:xfrm>
            <a:off x="8370916" y="1975104"/>
            <a:ext cx="2317212" cy="738664"/>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Barb Cousineau</a:t>
            </a:r>
          </a:p>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Prometo Medium" panose="020B0704030203060203" pitchFamily="34" charset="0"/>
                <a:ea typeface="+mn-ea"/>
                <a:cs typeface="+mn-cs"/>
              </a:rPr>
              <a:t>Relationship Manager</a:t>
            </a:r>
          </a:p>
        </p:txBody>
      </p:sp>
      <p:pic>
        <p:nvPicPr>
          <p:cNvPr id="3" name="Picture 2"/>
          <p:cNvPicPr>
            <a:picLocks noChangeAspect="1"/>
          </p:cNvPicPr>
          <p:nvPr/>
        </p:nvPicPr>
        <p:blipFill>
          <a:blip r:embed="rId2"/>
          <a:stretch>
            <a:fillRect/>
          </a:stretch>
        </p:blipFill>
        <p:spPr>
          <a:xfrm>
            <a:off x="1431824" y="3036932"/>
            <a:ext cx="1194920" cy="1194920"/>
          </a:xfrm>
          <a:prstGeom prst="rect">
            <a:avLst/>
          </a:prstGeom>
        </p:spPr>
      </p:pic>
      <p:pic>
        <p:nvPicPr>
          <p:cNvPr id="4" name="Picture 3"/>
          <p:cNvPicPr>
            <a:picLocks noChangeAspect="1"/>
          </p:cNvPicPr>
          <p:nvPr/>
        </p:nvPicPr>
        <p:blipFill>
          <a:blip r:embed="rId3"/>
          <a:stretch>
            <a:fillRect/>
          </a:stretch>
        </p:blipFill>
        <p:spPr>
          <a:xfrm>
            <a:off x="3881482" y="2919206"/>
            <a:ext cx="1231499" cy="1231499"/>
          </a:xfrm>
          <a:prstGeom prst="rect">
            <a:avLst/>
          </a:prstGeom>
        </p:spPr>
      </p:pic>
      <p:pic>
        <p:nvPicPr>
          <p:cNvPr id="6" name="Picture 5"/>
          <p:cNvPicPr>
            <a:picLocks noChangeAspect="1"/>
          </p:cNvPicPr>
          <p:nvPr/>
        </p:nvPicPr>
        <p:blipFill>
          <a:blip r:embed="rId4"/>
          <a:stretch>
            <a:fillRect/>
          </a:stretch>
        </p:blipFill>
        <p:spPr>
          <a:xfrm>
            <a:off x="6279934" y="2709517"/>
            <a:ext cx="1269961" cy="1526587"/>
          </a:xfrm>
          <a:prstGeom prst="rect">
            <a:avLst/>
          </a:prstGeom>
        </p:spPr>
      </p:pic>
      <p:pic>
        <p:nvPicPr>
          <p:cNvPr id="8" name="Picture 7"/>
          <p:cNvPicPr>
            <a:picLocks noChangeAspect="1"/>
          </p:cNvPicPr>
          <p:nvPr/>
        </p:nvPicPr>
        <p:blipFill>
          <a:blip r:embed="rId5"/>
          <a:stretch>
            <a:fillRect/>
          </a:stretch>
        </p:blipFill>
        <p:spPr>
          <a:xfrm>
            <a:off x="8959496" y="2665044"/>
            <a:ext cx="1140051" cy="1566808"/>
          </a:xfrm>
          <a:prstGeom prst="rect">
            <a:avLst/>
          </a:prstGeom>
        </p:spPr>
      </p:pic>
      <p:sp>
        <p:nvSpPr>
          <p:cNvPr id="11" name="TextBox 10"/>
          <p:cNvSpPr txBox="1"/>
          <p:nvPr/>
        </p:nvSpPr>
        <p:spPr>
          <a:xfrm>
            <a:off x="989217" y="4231853"/>
            <a:ext cx="2187686" cy="5313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6"/>
              </a:rPr>
              <a:t>kathy.shaw@himss.org</a:t>
            </a:r>
            <a:endPar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       734-477-0853</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2" name="TextBox 11"/>
          <p:cNvSpPr txBox="1"/>
          <p:nvPr/>
        </p:nvSpPr>
        <p:spPr>
          <a:xfrm>
            <a:off x="3384892" y="4231852"/>
            <a:ext cx="25668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7"/>
              </a:rPr>
              <a:t>lindsay.parilman@himss.org</a:t>
            </a:r>
            <a:endPar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          312-915-9227</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5" name="Rectangle 14"/>
          <p:cNvSpPr/>
          <p:nvPr/>
        </p:nvSpPr>
        <p:spPr>
          <a:xfrm>
            <a:off x="5937068" y="4231852"/>
            <a:ext cx="249203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8"/>
              </a:rPr>
              <a:t>nancy.ramirez@himss.org</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312-915-9544</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16" name="Rectangle 15"/>
          <p:cNvSpPr/>
          <p:nvPr/>
        </p:nvSpPr>
        <p:spPr>
          <a:xfrm flipH="1">
            <a:off x="8503919" y="4231852"/>
            <a:ext cx="25935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hlinkClick r:id="rId9"/>
              </a:rPr>
              <a:t>barb.cousineau@himss.org</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14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  312-915-9273</a:t>
            </a:r>
            <a:endPar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1265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1" y="764771"/>
            <a:ext cx="5363255" cy="1141667"/>
          </a:xfrm>
        </p:spPr>
        <p:txBody>
          <a:bodyPr wrap="none"/>
          <a:lstStyle/>
          <a:p>
            <a:r>
              <a:rPr lang="en-US" dirty="0"/>
              <a:t>Organizational Affiliate </a:t>
            </a:r>
            <a:r>
              <a:rPr lang="en-US" dirty="0" smtClean="0"/>
              <a:t/>
            </a:r>
            <a:br>
              <a:rPr lang="en-US" dirty="0" smtClean="0"/>
            </a:br>
            <a:r>
              <a:rPr lang="en-US" dirty="0" smtClean="0"/>
              <a:t>Program</a:t>
            </a:r>
            <a:br>
              <a:rPr lang="en-US" dirty="0" smtClean="0"/>
            </a:br>
            <a:r>
              <a:rPr lang="en-US" dirty="0"/>
              <a:t/>
            </a:r>
            <a:br>
              <a:rPr lang="en-US" dirty="0"/>
            </a:br>
            <a:r>
              <a:rPr lang="en-US" sz="3200" i="0" dirty="0">
                <a:latin typeface="Century Gothic" panose="020B0502020202020204" pitchFamily="34" charset="0"/>
              </a:rPr>
              <a:t/>
            </a:r>
            <a:br>
              <a:rPr lang="en-US" sz="3200" i="0" dirty="0">
                <a:latin typeface="Century Gothic" panose="020B0502020202020204" pitchFamily="34" charset="0"/>
              </a:rPr>
            </a:br>
            <a:r>
              <a:rPr lang="en-US" sz="3200" i="0" dirty="0">
                <a:latin typeface="Century Gothic" panose="020B0502020202020204" pitchFamily="34" charset="0"/>
              </a:rPr>
              <a:t/>
            </a:r>
            <a:br>
              <a:rPr lang="en-US" sz="3200" i="0" dirty="0">
                <a:latin typeface="Century Gothic" panose="020B0502020202020204" pitchFamily="34" charset="0"/>
              </a:rPr>
            </a:br>
            <a:endParaRPr lang="en-US"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9" name="Picture Placeholder 8">
            <a:extLst>
              <a:ext uri="{FF2B5EF4-FFF2-40B4-BE49-F238E27FC236}">
                <a16:creationId xmlns:a16="http://schemas.microsoft.com/office/drawing/2014/main" id="{F8981238-FA47-FA44-B61C-05D77B690DD0}"/>
              </a:ext>
            </a:extLst>
          </p:cNvPr>
          <p:cNvSpPr>
            <a:spLocks noGrp="1"/>
          </p:cNvSpPr>
          <p:nvPr>
            <p:ph type="pic" sz="quarter" idx="12"/>
          </p:nvPr>
        </p:nvSpPr>
        <p:spPr/>
      </p:sp>
      <p:sp>
        <p:nvSpPr>
          <p:cNvPr id="7" name="TextBox 6"/>
          <p:cNvSpPr txBox="1"/>
          <p:nvPr/>
        </p:nvSpPr>
        <p:spPr>
          <a:xfrm>
            <a:off x="340822" y="2152997"/>
            <a:ext cx="5636029" cy="2157001"/>
          </a:xfrm>
          <a:prstGeom prst="rect">
            <a:avLst/>
          </a:prstGeom>
          <a:noFill/>
        </p:spPr>
        <p:txBody>
          <a:bodyPr wrap="square" lIns="0" rIns="0" rtlCol="0">
            <a:spAutoFit/>
          </a:bodyPr>
          <a:lstStyle/>
          <a:p>
            <a:pPr marL="517525" lvl="1" indent="-168275" defTabSz="914318">
              <a:spcBef>
                <a:spcPts val="499"/>
              </a:spcBef>
              <a:buClr>
                <a:srgbClr val="FF5A5A"/>
              </a:buClr>
              <a:buFont typeface="Arial" panose="020B0604020202020204" pitchFamily="34" charset="0"/>
              <a:buChar char="•"/>
            </a:pPr>
            <a:r>
              <a:rPr lang="en-US" dirty="0" smtClean="0"/>
              <a:t>The Organizational Affiliate program </a:t>
            </a:r>
            <a:r>
              <a:rPr lang="en-US" dirty="0" smtClean="0"/>
              <a:t>was </a:t>
            </a:r>
            <a:r>
              <a:rPr lang="en-US" dirty="0" smtClean="0"/>
              <a:t>created in 2007 to assist healthcare providers and other healthcare related agencies in expanding the limits of employee awareness and knowledge</a:t>
            </a:r>
          </a:p>
          <a:p>
            <a:pPr marL="517525" lvl="1" indent="-168275" defTabSz="914318">
              <a:spcBef>
                <a:spcPts val="499"/>
              </a:spcBef>
              <a:buClr>
                <a:srgbClr val="FF5A5A"/>
              </a:buClr>
              <a:buFont typeface="Arial" panose="020B0604020202020204" pitchFamily="34" charset="0"/>
              <a:buChar char="•"/>
            </a:pPr>
            <a:r>
              <a:rPr lang="en-US" sz="2000" dirty="0" smtClean="0">
                <a:solidFill>
                  <a:srgbClr val="333333"/>
                </a:solidFill>
                <a:latin typeface="Century Gothic" panose="020B0502020202020204" pitchFamily="34" charset="0"/>
              </a:rPr>
              <a:t>HIMSS currently provides OA services to almost 400 organizations</a:t>
            </a:r>
            <a:endParaRPr kumimoji="0" lang="en-US" b="0" i="0" u="none" strike="noStrike" kern="1200" cap="none" spc="0" normalizeH="0" baseline="0" noProof="0" dirty="0">
              <a:ln>
                <a:noFill/>
              </a:ln>
              <a:effectLst/>
              <a:uLnTx/>
              <a:uFillTx/>
              <a:latin typeface="Arial"/>
              <a:cs typeface="Arial"/>
            </a:endParaRPr>
          </a:p>
        </p:txBody>
      </p:sp>
      <p:pic>
        <p:nvPicPr>
          <p:cNvPr id="4" name="Picture 3"/>
          <p:cNvPicPr>
            <a:picLocks noChangeAspect="1"/>
          </p:cNvPicPr>
          <p:nvPr/>
        </p:nvPicPr>
        <p:blipFill>
          <a:blip r:embed="rId2"/>
          <a:stretch>
            <a:fillRect/>
          </a:stretch>
        </p:blipFill>
        <p:spPr>
          <a:xfrm>
            <a:off x="7074639" y="1725601"/>
            <a:ext cx="4871845" cy="3074853"/>
          </a:xfrm>
          <a:prstGeom prst="rect">
            <a:avLst/>
          </a:prstGeom>
        </p:spPr>
      </p:pic>
    </p:spTree>
    <p:extLst>
      <p:ext uri="{BB962C8B-B14F-4D97-AF65-F5344CB8AC3E}">
        <p14:creationId xmlns:p14="http://schemas.microsoft.com/office/powerpoint/2010/main" val="10201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814648"/>
            <a:ext cx="9928320" cy="615141"/>
          </a:xfrm>
        </p:spPr>
        <p:txBody>
          <a:bodyPr/>
          <a:lstStyle/>
          <a:p>
            <a:r>
              <a:rPr lang="en-US" dirty="0" smtClean="0"/>
              <a:t>Online OA Member Sign-Up Tool</a:t>
            </a:r>
            <a:endParaRPr lang="en-US" dirty="0"/>
          </a:p>
        </p:txBody>
      </p:sp>
      <p:sp>
        <p:nvSpPr>
          <p:cNvPr id="3" name="Content Placeholder 2"/>
          <p:cNvSpPr>
            <a:spLocks noGrp="1"/>
          </p:cNvSpPr>
          <p:nvPr>
            <p:ph idx="1"/>
          </p:nvPr>
        </p:nvSpPr>
        <p:spPr>
          <a:xfrm>
            <a:off x="854699" y="1554481"/>
            <a:ext cx="9833429" cy="3807228"/>
          </a:xfrm>
        </p:spPr>
        <p:txBody>
          <a:bodyPr>
            <a:normAutofit/>
          </a:bodyPr>
          <a:lstStyle/>
          <a:p>
            <a:pPr lvl="1"/>
            <a:r>
              <a:rPr lang="en-US" sz="2000" dirty="0" smtClean="0"/>
              <a:t>Organizational Affiliates have a specific URL that the Primary Contacts  should distribute to all of their employee so they can set up their complimentary memberships: </a:t>
            </a:r>
            <a:r>
              <a:rPr lang="en-US" sz="2000" u="sng" dirty="0" smtClean="0">
                <a:hlinkClick r:id="rId2"/>
              </a:rPr>
              <a:t>www.himss.org/oa-signup</a:t>
            </a:r>
            <a:r>
              <a:rPr lang="en-US" sz="2000" dirty="0" smtClean="0"/>
              <a:t> </a:t>
            </a:r>
            <a:endParaRPr lang="en-US" sz="2000" dirty="0"/>
          </a:p>
          <a:p>
            <a:pPr lvl="1"/>
            <a:r>
              <a:rPr lang="en-US" sz="2000" dirty="0" smtClean="0"/>
              <a:t>Anyone wishing to set-up a complimentary membership through their organization’s OA program must use their work email address. </a:t>
            </a:r>
            <a:r>
              <a:rPr lang="en-US" sz="2000" dirty="0" smtClean="0">
                <a:solidFill>
                  <a:srgbClr val="00B050"/>
                </a:solidFill>
              </a:rPr>
              <a:t> </a:t>
            </a:r>
            <a:endParaRPr lang="en-US" sz="2000" dirty="0">
              <a:solidFill>
                <a:srgbClr val="00B050"/>
              </a:solidFill>
            </a:endParaRPr>
          </a:p>
          <a:p>
            <a:pPr lvl="1"/>
            <a:r>
              <a:rPr lang="en-US" sz="2000" dirty="0" smtClean="0"/>
              <a:t>Anyone </a:t>
            </a:r>
            <a:r>
              <a:rPr lang="en-US" sz="2000" dirty="0"/>
              <a:t>with an existing individual HIMSS membership or account can use the </a:t>
            </a:r>
            <a:r>
              <a:rPr lang="en-US" sz="2000" dirty="0" smtClean="0"/>
              <a:t>sign-up </a:t>
            </a:r>
            <a:r>
              <a:rPr lang="en-US" sz="2000" dirty="0"/>
              <a:t>link. If they encounter any issues they should contact </a:t>
            </a:r>
            <a:r>
              <a:rPr lang="en-US" sz="2000" dirty="0" smtClean="0"/>
              <a:t>the Relationship Manager for their organization’s OA program to have their </a:t>
            </a:r>
            <a:r>
              <a:rPr lang="en-US" sz="2000" dirty="0"/>
              <a:t>memberships converted to the program</a:t>
            </a:r>
            <a:r>
              <a:rPr lang="en-US" sz="2000" dirty="0" smtClean="0"/>
              <a:t>.</a:t>
            </a:r>
          </a:p>
        </p:txBody>
      </p:sp>
      <p:sp>
        <p:nvSpPr>
          <p:cNvPr id="4" name="Slide Number Placeholder 3"/>
          <p:cNvSpPr>
            <a:spLocks noGrp="1"/>
          </p:cNvSpPr>
          <p:nvPr>
            <p:ph type="sldNum" sz="quarter" idx="12"/>
          </p:nvPr>
        </p:nvSpPr>
        <p:spPr/>
        <p:txBody>
          <a:bodyPr/>
          <a:lstStyle/>
          <a:p>
            <a:fld id="{2F8AF2E6-64A8-0F46-AF27-0A96D82A033B}" type="slidenum">
              <a:rPr lang="en-US" smtClean="0"/>
              <a:pPr/>
              <a:t>4</a:t>
            </a:fld>
            <a:endParaRPr lang="en-US" dirty="0"/>
          </a:p>
        </p:txBody>
      </p:sp>
    </p:spTree>
    <p:extLst>
      <p:ext uri="{BB962C8B-B14F-4D97-AF65-F5344CB8AC3E}">
        <p14:creationId xmlns:p14="http://schemas.microsoft.com/office/powerpoint/2010/main" val="33010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673331"/>
            <a:ext cx="9833429" cy="448887"/>
          </a:xfrm>
        </p:spPr>
        <p:txBody>
          <a:bodyPr/>
          <a:lstStyle/>
          <a:p>
            <a:r>
              <a:rPr lang="en-US" dirty="0" smtClean="0">
                <a:latin typeface="Prometo Medium" panose="020B0604030203060203" pitchFamily="34" charset="77"/>
              </a:rPr>
              <a:t>Individual Membership</a:t>
            </a:r>
            <a:r>
              <a:rPr lang="en-US" dirty="0">
                <a:latin typeface="Prometo Medium" panose="020B0604030203060203" pitchFamily="34" charset="77"/>
              </a:rPr>
              <a:t/>
            </a:r>
            <a:br>
              <a:rPr lang="en-US" dirty="0">
                <a:latin typeface="Prometo Medium" panose="020B0604030203060203" pitchFamily="34" charset="77"/>
              </a:rPr>
            </a:br>
            <a:endParaRPr lang="en-US" dirty="0"/>
          </a:p>
        </p:txBody>
      </p:sp>
      <p:sp>
        <p:nvSpPr>
          <p:cNvPr id="3" name="Content Placeholder 2"/>
          <p:cNvSpPr>
            <a:spLocks noGrp="1"/>
          </p:cNvSpPr>
          <p:nvPr>
            <p:ph idx="1"/>
          </p:nvPr>
        </p:nvSpPr>
        <p:spPr>
          <a:xfrm>
            <a:off x="854699" y="1255222"/>
            <a:ext cx="10126414" cy="4638502"/>
          </a:xfrm>
        </p:spPr>
        <p:txBody>
          <a:bodyPr>
            <a:noAutofit/>
          </a:bodyPr>
          <a:lstStyle/>
          <a:p>
            <a:pPr>
              <a:lnSpc>
                <a:spcPct val="100000"/>
              </a:lnSpc>
            </a:pPr>
            <a:r>
              <a:rPr lang="en-US" b="0" dirty="0" smtClean="0"/>
              <a:t>Unlimited complimentary individual memberships, including a local chapter membership</a:t>
            </a:r>
          </a:p>
          <a:p>
            <a:pPr>
              <a:lnSpc>
                <a:spcPct val="100000"/>
              </a:lnSpc>
            </a:pPr>
            <a:r>
              <a:rPr lang="en-US" b="0" dirty="0" smtClean="0"/>
              <a:t>Complimentary HIMSS Global Health Conference &amp; Exhibition </a:t>
            </a:r>
          </a:p>
          <a:p>
            <a:pPr>
              <a:lnSpc>
                <a:spcPct val="100000"/>
              </a:lnSpc>
            </a:pPr>
            <a:r>
              <a:rPr lang="en-US" b="0" dirty="0" smtClean="0"/>
              <a:t>Complimentary virtual seats in the HIMSS Learning Center</a:t>
            </a:r>
          </a:p>
          <a:p>
            <a:pPr>
              <a:lnSpc>
                <a:spcPct val="100000"/>
              </a:lnSpc>
            </a:pPr>
            <a:r>
              <a:rPr lang="en-US" b="0" dirty="0"/>
              <a:t>Access to Members-Only content on HIMSS.org, such as webinars and Regional Events</a:t>
            </a:r>
          </a:p>
          <a:p>
            <a:pPr>
              <a:lnSpc>
                <a:spcPct val="100000"/>
              </a:lnSpc>
            </a:pPr>
            <a:r>
              <a:rPr lang="en-US" b="0" dirty="0" smtClean="0"/>
              <a:t>Opportunity to participate in HIMSS: Committees, Communities and Roundtables</a:t>
            </a:r>
          </a:p>
          <a:p>
            <a:pPr lvl="0">
              <a:lnSpc>
                <a:spcPct val="100000"/>
              </a:lnSpc>
            </a:pPr>
            <a:r>
              <a:rPr lang="en-US" b="0" dirty="0">
                <a:solidFill>
                  <a:srgbClr val="333333"/>
                </a:solidFill>
              </a:rPr>
              <a:t>Discount on registration fees for HIMSS Media events for anyone in </a:t>
            </a:r>
            <a:r>
              <a:rPr lang="en-US" b="0" dirty="0" smtClean="0">
                <a:solidFill>
                  <a:srgbClr val="333333"/>
                </a:solidFill>
              </a:rPr>
              <a:t>the </a:t>
            </a:r>
            <a:r>
              <a:rPr lang="en-US" b="0" dirty="0">
                <a:solidFill>
                  <a:srgbClr val="333333"/>
                </a:solidFill>
              </a:rPr>
              <a:t>organization</a:t>
            </a:r>
          </a:p>
          <a:p>
            <a:pPr lvl="0">
              <a:lnSpc>
                <a:spcPct val="100000"/>
              </a:lnSpc>
            </a:pPr>
            <a:r>
              <a:rPr lang="en-US" b="0" dirty="0">
                <a:solidFill>
                  <a:srgbClr val="333333"/>
                </a:solidFill>
              </a:rPr>
              <a:t>One complimentary registration to the annual Connected Health Conference</a:t>
            </a:r>
          </a:p>
          <a:p>
            <a:pPr>
              <a:lnSpc>
                <a:spcPct val="100000"/>
              </a:lnSpc>
            </a:pPr>
            <a:r>
              <a:rPr lang="en-US" b="0" dirty="0" smtClean="0"/>
              <a:t>Discount of 10% on The CPHIMS exam and 20% on CAHIMS exam fees</a:t>
            </a:r>
          </a:p>
          <a:p>
            <a:pPr marL="517525" lvl="2" indent="0">
              <a:buNone/>
            </a:pPr>
            <a:endParaRPr lang="en-US" sz="2000" dirty="0" smtClean="0"/>
          </a:p>
        </p:txBody>
      </p:sp>
      <p:sp>
        <p:nvSpPr>
          <p:cNvPr id="4" name="Slide Number Placeholder 3"/>
          <p:cNvSpPr>
            <a:spLocks noGrp="1"/>
          </p:cNvSpPr>
          <p:nvPr>
            <p:ph type="sldNum" sz="quarter" idx="12"/>
          </p:nvPr>
        </p:nvSpPr>
        <p:spPr/>
        <p:txBody>
          <a:bodyPr/>
          <a:lstStyle/>
          <a:p>
            <a:fld id="{2F8AF2E6-64A8-0F46-AF27-0A96D82A033B}" type="slidenum">
              <a:rPr lang="en-US" smtClean="0"/>
              <a:pPr/>
              <a:t>5</a:t>
            </a:fld>
            <a:endParaRPr lang="en-US" dirty="0"/>
          </a:p>
        </p:txBody>
      </p:sp>
    </p:spTree>
    <p:extLst>
      <p:ext uri="{BB962C8B-B14F-4D97-AF65-F5344CB8AC3E}">
        <p14:creationId xmlns:p14="http://schemas.microsoft.com/office/powerpoint/2010/main" val="114744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D5EBE-76E7-8D41-A473-D3B91E84FA2D}"/>
              </a:ext>
            </a:extLst>
          </p:cNvPr>
          <p:cNvSpPr>
            <a:spLocks noGrp="1"/>
          </p:cNvSpPr>
          <p:nvPr>
            <p:ph type="sldNum" sz="quarter" idx="10"/>
          </p:nvPr>
        </p:nvSpPr>
        <p:spPr/>
        <p:txBody>
          <a:bodyPr/>
          <a:lstStyle/>
          <a:p>
            <a:pPr defTabSz="685800"/>
            <a:fld id="{D8D877B3-D348-4611-9BDB-C5374591D951}" type="slidenum">
              <a:rPr lang="en-US">
                <a:solidFill>
                  <a:srgbClr val="FFFFFF"/>
                </a:solidFill>
              </a:rPr>
              <a:pPr defTabSz="685800"/>
              <a:t>6</a:t>
            </a:fld>
            <a:endParaRPr lang="en-US" dirty="0">
              <a:solidFill>
                <a:srgbClr val="FFFFFF"/>
              </a:solidFill>
            </a:endParaRPr>
          </a:p>
        </p:txBody>
      </p:sp>
      <p:sp>
        <p:nvSpPr>
          <p:cNvPr id="3" name="Content Placeholder 2">
            <a:extLst>
              <a:ext uri="{FF2B5EF4-FFF2-40B4-BE49-F238E27FC236}">
                <a16:creationId xmlns:a16="http://schemas.microsoft.com/office/drawing/2014/main" id="{4E7F5A21-D8E2-9A40-AF30-595E8B356A83}"/>
              </a:ext>
            </a:extLst>
          </p:cNvPr>
          <p:cNvSpPr>
            <a:spLocks noGrp="1"/>
          </p:cNvSpPr>
          <p:nvPr>
            <p:ph idx="1"/>
          </p:nvPr>
        </p:nvSpPr>
        <p:spPr>
          <a:xfrm>
            <a:off x="279400" y="2379133"/>
            <a:ext cx="5376334" cy="2616613"/>
          </a:xfrm>
        </p:spPr>
        <p:txBody>
          <a:bodyPr>
            <a:noAutofit/>
          </a:bodyPr>
          <a:lstStyle/>
          <a:p>
            <a:pPr marL="0" indent="0">
              <a:buNone/>
            </a:pPr>
            <a:r>
              <a:rPr lang="en-US" b="0" dirty="0" smtClean="0"/>
              <a:t>The Academic Organizational Affiliate program was created in 2013 to get more students engaged in HIMSS, to provide access to education and resources related to the healthcare information and technology field and to help </a:t>
            </a:r>
            <a:r>
              <a:rPr lang="en-US" b="0" dirty="0"/>
              <a:t>cultivate future health IT </a:t>
            </a:r>
            <a:r>
              <a:rPr lang="en-US" b="0" dirty="0" smtClean="0"/>
              <a:t>leaders</a:t>
            </a:r>
          </a:p>
          <a:p>
            <a:pPr lvl="1"/>
            <a:r>
              <a:rPr lang="en-US" dirty="0" smtClean="0"/>
              <a:t>There are more than 60 academic institutions that participate in the AOA program </a:t>
            </a:r>
          </a:p>
          <a:p>
            <a:pPr marL="349250" lvl="1" indent="0">
              <a:buNone/>
            </a:pPr>
            <a:r>
              <a:rPr lang="en-US" b="0" dirty="0"/>
              <a:t> </a:t>
            </a:r>
            <a:endParaRPr lang="en-US" b="0" dirty="0" smtClean="0"/>
          </a:p>
        </p:txBody>
      </p:sp>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119" r="17119"/>
          <a:stretch>
            <a:fillRect/>
          </a:stretch>
        </p:blipFill>
        <p:spPr>
          <a:xfrm>
            <a:off x="6866466" y="873031"/>
            <a:ext cx="4265525" cy="4733577"/>
          </a:xfrm>
        </p:spPr>
      </p:pic>
      <p:sp>
        <p:nvSpPr>
          <p:cNvPr id="5" name="Title 4">
            <a:extLst>
              <a:ext uri="{FF2B5EF4-FFF2-40B4-BE49-F238E27FC236}">
                <a16:creationId xmlns:a16="http://schemas.microsoft.com/office/drawing/2014/main" id="{480BE41C-0286-C54C-8D2C-6F974AA81AF4}"/>
              </a:ext>
            </a:extLst>
          </p:cNvPr>
          <p:cNvSpPr>
            <a:spLocks noGrp="1"/>
          </p:cNvSpPr>
          <p:nvPr>
            <p:ph type="title"/>
          </p:nvPr>
        </p:nvSpPr>
        <p:spPr>
          <a:xfrm>
            <a:off x="186267" y="1103971"/>
            <a:ext cx="7010400" cy="1126273"/>
          </a:xfrm>
        </p:spPr>
        <p:txBody>
          <a:bodyPr>
            <a:noAutofit/>
          </a:bodyPr>
          <a:lstStyle/>
          <a:p>
            <a:r>
              <a:rPr lang="en-US" dirty="0" smtClean="0"/>
              <a:t>Academic Organizational </a:t>
            </a:r>
            <a:br>
              <a:rPr lang="en-US" dirty="0" smtClean="0"/>
            </a:br>
            <a:r>
              <a:rPr lang="en-US" dirty="0" smtClean="0"/>
              <a:t>Affiliate Program</a:t>
            </a:r>
            <a:endParaRPr lang="en-US" dirty="0"/>
          </a:p>
        </p:txBody>
      </p:sp>
    </p:spTree>
    <p:extLst>
      <p:ext uri="{BB962C8B-B14F-4D97-AF65-F5344CB8AC3E}">
        <p14:creationId xmlns:p14="http://schemas.microsoft.com/office/powerpoint/2010/main" val="3654703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99" y="814648"/>
            <a:ext cx="9928320" cy="615141"/>
          </a:xfrm>
        </p:spPr>
        <p:txBody>
          <a:bodyPr/>
          <a:lstStyle/>
          <a:p>
            <a:r>
              <a:rPr lang="en-US" dirty="0" smtClean="0"/>
              <a:t>Online AOA Member Sign-Up Tool</a:t>
            </a:r>
            <a:endParaRPr lang="en-US" dirty="0"/>
          </a:p>
        </p:txBody>
      </p:sp>
      <p:sp>
        <p:nvSpPr>
          <p:cNvPr id="3" name="Content Placeholder 2"/>
          <p:cNvSpPr>
            <a:spLocks noGrp="1"/>
          </p:cNvSpPr>
          <p:nvPr>
            <p:ph idx="1"/>
          </p:nvPr>
        </p:nvSpPr>
        <p:spPr>
          <a:xfrm>
            <a:off x="854699" y="1554481"/>
            <a:ext cx="9833429" cy="3807228"/>
          </a:xfrm>
        </p:spPr>
        <p:txBody>
          <a:bodyPr>
            <a:normAutofit/>
          </a:bodyPr>
          <a:lstStyle/>
          <a:p>
            <a:pPr lvl="1"/>
            <a:r>
              <a:rPr lang="en-US" sz="2000" dirty="0" smtClean="0"/>
              <a:t>Academic Organizational Affiliates have a specific URL that the Primary Contacts  should distribute to their students </a:t>
            </a:r>
            <a:r>
              <a:rPr lang="en-US" sz="2000" dirty="0" smtClean="0"/>
              <a:t>to set </a:t>
            </a:r>
            <a:r>
              <a:rPr lang="en-US" sz="2000" dirty="0" smtClean="0"/>
              <a:t>up their complimentary memberships: </a:t>
            </a:r>
            <a:r>
              <a:rPr lang="en-US" sz="2000" u="sng" dirty="0" smtClean="0">
                <a:hlinkClick r:id="rId2"/>
              </a:rPr>
              <a:t>www.himss.org/oa-signup</a:t>
            </a:r>
            <a:r>
              <a:rPr lang="en-US" sz="2000" dirty="0" smtClean="0"/>
              <a:t> </a:t>
            </a:r>
            <a:endParaRPr lang="en-US" sz="2000" dirty="0"/>
          </a:p>
          <a:p>
            <a:pPr lvl="1"/>
            <a:r>
              <a:rPr lang="en-US" sz="2000" dirty="0" smtClean="0"/>
              <a:t>Students must use an email address issued by their academic institution</a:t>
            </a:r>
            <a:endParaRPr lang="en-US" sz="2000" dirty="0">
              <a:solidFill>
                <a:srgbClr val="00B050"/>
              </a:solidFill>
            </a:endParaRPr>
          </a:p>
          <a:p>
            <a:pPr lvl="1"/>
            <a:r>
              <a:rPr lang="en-US" sz="2000" dirty="0" smtClean="0"/>
              <a:t>If a student has </a:t>
            </a:r>
            <a:r>
              <a:rPr lang="en-US" sz="2000" dirty="0" smtClean="0"/>
              <a:t>an </a:t>
            </a:r>
            <a:r>
              <a:rPr lang="en-US" sz="2000" dirty="0"/>
              <a:t>existing individual HIMSS membership or account </a:t>
            </a:r>
            <a:r>
              <a:rPr lang="en-US" sz="2000" dirty="0" smtClean="0"/>
              <a:t>they </a:t>
            </a:r>
            <a:r>
              <a:rPr lang="en-US" sz="2000" dirty="0"/>
              <a:t>should contact </a:t>
            </a:r>
            <a:r>
              <a:rPr lang="en-US" sz="2000" dirty="0" smtClean="0"/>
              <a:t>the Relationship Manager for their organization’s OA program to have their </a:t>
            </a:r>
            <a:r>
              <a:rPr lang="en-US" sz="2000" dirty="0"/>
              <a:t>memberships converted to the program</a:t>
            </a:r>
            <a:r>
              <a:rPr lang="en-US" sz="2000" dirty="0" smtClean="0"/>
              <a:t>.</a:t>
            </a:r>
          </a:p>
          <a:p>
            <a:pPr lvl="1"/>
            <a:r>
              <a:rPr lang="en-US" sz="2000" dirty="0" smtClean="0"/>
              <a:t>Up to 5 faculty or staff must have their memberships set-up by the school’s AOA Program Relationship Manager</a:t>
            </a:r>
          </a:p>
        </p:txBody>
      </p:sp>
      <p:sp>
        <p:nvSpPr>
          <p:cNvPr id="4" name="Slide Number Placeholder 3"/>
          <p:cNvSpPr>
            <a:spLocks noGrp="1"/>
          </p:cNvSpPr>
          <p:nvPr>
            <p:ph type="sldNum" sz="quarter" idx="12"/>
          </p:nvPr>
        </p:nvSpPr>
        <p:spPr/>
        <p:txBody>
          <a:bodyPr/>
          <a:lstStyle/>
          <a:p>
            <a:fld id="{2F8AF2E6-64A8-0F46-AF27-0A96D82A033B}" type="slidenum">
              <a:rPr lang="en-US" smtClean="0"/>
              <a:pPr/>
              <a:t>7</a:t>
            </a:fld>
            <a:endParaRPr lang="en-US" dirty="0"/>
          </a:p>
        </p:txBody>
      </p:sp>
    </p:spTree>
    <p:extLst>
      <p:ext uri="{BB962C8B-B14F-4D97-AF65-F5344CB8AC3E}">
        <p14:creationId xmlns:p14="http://schemas.microsoft.com/office/powerpoint/2010/main" val="3963379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714895"/>
            <a:ext cx="9833429" cy="673330"/>
          </a:xfrm>
        </p:spPr>
        <p:txBody>
          <a:bodyPr/>
          <a:lstStyle/>
          <a:p>
            <a:r>
              <a:rPr lang="en-US" dirty="0" smtClean="0"/>
              <a:t>Individual AOA Membership Benefits</a:t>
            </a:r>
            <a:endParaRPr lang="en-US" dirty="0"/>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947854" y="1388225"/>
            <a:ext cx="9916881" cy="4779663"/>
          </a:xfrm>
        </p:spPr>
        <p:txBody>
          <a:bodyPr>
            <a:noAutofit/>
          </a:bodyPr>
          <a:lstStyle/>
          <a:p>
            <a:r>
              <a:rPr lang="en-US" b="0" dirty="0"/>
              <a:t>Unlimited complimentary student memberships, including a local chapter membership</a:t>
            </a:r>
          </a:p>
          <a:p>
            <a:r>
              <a:rPr lang="en-US" b="0" dirty="0"/>
              <a:t>5 complimentary faculty </a:t>
            </a:r>
            <a:r>
              <a:rPr lang="en-US" b="0" dirty="0" smtClean="0"/>
              <a:t>memberships, with a local chapter membership</a:t>
            </a:r>
          </a:p>
          <a:p>
            <a:r>
              <a:rPr lang="en-US" b="0" dirty="0" smtClean="0"/>
              <a:t>Career Expo at HIMSS Global </a:t>
            </a:r>
            <a:r>
              <a:rPr lang="en-US" b="0" dirty="0" smtClean="0"/>
              <a:t>Health Conference</a:t>
            </a:r>
            <a:endParaRPr lang="en-US" b="0" dirty="0"/>
          </a:p>
          <a:p>
            <a:r>
              <a:rPr lang="en-US" b="0" dirty="0"/>
              <a:t>Early Careerists </a:t>
            </a:r>
            <a:r>
              <a:rPr lang="en-US" b="0" dirty="0" smtClean="0"/>
              <a:t>Community</a:t>
            </a:r>
          </a:p>
          <a:p>
            <a:r>
              <a:rPr lang="en-US" b="0" dirty="0" smtClean="0"/>
              <a:t>HIMSS Institute for e-Health Policy</a:t>
            </a:r>
          </a:p>
          <a:p>
            <a:r>
              <a:rPr lang="en-US" b="0" dirty="0" smtClean="0"/>
              <a:t>The </a:t>
            </a:r>
            <a:r>
              <a:rPr lang="en-US" b="0" dirty="0"/>
              <a:t>Career </a:t>
            </a:r>
            <a:r>
              <a:rPr lang="en-US" b="0" dirty="0" smtClean="0"/>
              <a:t>Institute</a:t>
            </a:r>
          </a:p>
          <a:p>
            <a:r>
              <a:rPr lang="en-US" b="0" dirty="0"/>
              <a:t>20 virtual seats in the HIMSS Learning </a:t>
            </a:r>
            <a:r>
              <a:rPr lang="en-US" b="0" dirty="0" smtClean="0"/>
              <a:t>Center</a:t>
            </a:r>
          </a:p>
          <a:p>
            <a:endParaRPr lang="en-US" sz="1800" b="0" dirty="0">
              <a:cs typeface="Arial" charset="0"/>
            </a:endParaRPr>
          </a:p>
          <a:p>
            <a:endParaRPr lang="en-US" sz="1800" b="0" dirty="0" smtClean="0"/>
          </a:p>
          <a:p>
            <a:endParaRPr lang="en-US" sz="1800" b="0" dirty="0"/>
          </a:p>
          <a:p>
            <a:endParaRPr lang="en-US" b="0" dirty="0"/>
          </a:p>
          <a:p>
            <a:pPr marL="0" indent="0">
              <a:lnSpc>
                <a:spcPct val="100000"/>
              </a:lnSpc>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8</a:t>
            </a:fld>
            <a:endParaRPr lang="en-US" dirty="0"/>
          </a:p>
        </p:txBody>
      </p:sp>
    </p:spTree>
    <p:extLst>
      <p:ext uri="{BB962C8B-B14F-4D97-AF65-F5344CB8AC3E}">
        <p14:creationId xmlns:p14="http://schemas.microsoft.com/office/powerpoint/2010/main" val="3249903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1162796"/>
            <a:ext cx="9833429" cy="777516"/>
          </a:xfrm>
        </p:spPr>
        <p:txBody>
          <a:bodyPr/>
          <a:lstStyle/>
          <a:p>
            <a:r>
              <a:rPr lang="en-US" dirty="0" smtClean="0"/>
              <a:t>Additional AOA Individual </a:t>
            </a:r>
            <a:r>
              <a:rPr lang="en-US" dirty="0"/>
              <a:t>Membership Benefits</a:t>
            </a:r>
            <a:r>
              <a:rPr lang="en-US" i="0" dirty="0">
                <a:latin typeface="Century Gothic" panose="020B0502020202020204" pitchFamily="34" charset="0"/>
              </a:rPr>
              <a:t/>
            </a:r>
            <a:br>
              <a:rPr lang="en-US" i="0" dirty="0">
                <a:latin typeface="Century Gothic" panose="020B0502020202020204" pitchFamily="34" charset="0"/>
              </a:rPr>
            </a:br>
            <a:r>
              <a:rPr lang="en-US" i="0" dirty="0">
                <a:solidFill>
                  <a:schemeClr val="accent3"/>
                </a:solidFill>
                <a:latin typeface="Century Gothic" panose="020B0502020202020204" pitchFamily="34" charset="0"/>
              </a:rPr>
              <a:t/>
            </a:r>
            <a:br>
              <a:rPr lang="en-US" i="0" dirty="0">
                <a:solidFill>
                  <a:schemeClr val="accent3"/>
                </a:solidFill>
                <a:latin typeface="Century Gothic" panose="020B0502020202020204" pitchFamily="34" charset="0"/>
              </a:rPr>
            </a:br>
            <a:endParaRPr lang="en-US"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1940312"/>
            <a:ext cx="9833429" cy="3544297"/>
          </a:xfrm>
        </p:spPr>
        <p:txBody>
          <a:bodyPr>
            <a:normAutofit/>
          </a:bodyPr>
          <a:lstStyle/>
          <a:p>
            <a:r>
              <a:rPr lang="en-US" b="0" dirty="0">
                <a:cs typeface="Arial" charset="0"/>
              </a:rPr>
              <a:t>A complimentary seat in the </a:t>
            </a:r>
            <a:r>
              <a:rPr lang="en-US" b="0" dirty="0">
                <a:cs typeface="Arial" charset="0"/>
                <a:hlinkClick r:id="rId2"/>
              </a:rPr>
              <a:t>TIGER Initiative </a:t>
            </a:r>
            <a:r>
              <a:rPr lang="en-US" b="0" dirty="0">
                <a:cs typeface="Arial" charset="0"/>
              </a:rPr>
              <a:t>for one student or faculty member </a:t>
            </a:r>
          </a:p>
          <a:p>
            <a:r>
              <a:rPr lang="en-US" b="0" dirty="0">
                <a:cs typeface="Arial" charset="0"/>
              </a:rPr>
              <a:t>Priority consideration for up to 5 students who apply to be Program Assistants at the HIMSS </a:t>
            </a:r>
            <a:r>
              <a:rPr lang="en-US" b="0" dirty="0" smtClean="0">
                <a:cs typeface="Arial" charset="0"/>
              </a:rPr>
              <a:t>Global Health </a:t>
            </a:r>
            <a:r>
              <a:rPr lang="en-US" b="0" dirty="0">
                <a:cs typeface="Arial" charset="0"/>
              </a:rPr>
              <a:t>Conference &amp; </a:t>
            </a:r>
            <a:r>
              <a:rPr lang="en-US" b="0" dirty="0" smtClean="0">
                <a:cs typeface="Arial" charset="0"/>
              </a:rPr>
              <a:t>Exhibition</a:t>
            </a:r>
          </a:p>
          <a:p>
            <a:pPr>
              <a:lnSpc>
                <a:spcPct val="100000"/>
              </a:lnSpc>
            </a:pPr>
            <a:r>
              <a:rPr lang="en-US" b="0" dirty="0">
                <a:cs typeface="Arial" charset="0"/>
              </a:rPr>
              <a:t>Discount on Certification exam </a:t>
            </a:r>
            <a:r>
              <a:rPr lang="en-US" b="0" dirty="0" smtClean="0">
                <a:cs typeface="Arial" charset="0"/>
              </a:rPr>
              <a:t>fees</a:t>
            </a:r>
          </a:p>
          <a:p>
            <a:pPr lvl="1"/>
            <a:r>
              <a:rPr lang="en-US" b="0" dirty="0" smtClean="0">
                <a:cs typeface="Arial" charset="0"/>
              </a:rPr>
              <a:t>20</a:t>
            </a:r>
            <a:r>
              <a:rPr lang="en-US" b="0" dirty="0">
                <a:cs typeface="Arial" charset="0"/>
              </a:rPr>
              <a:t>% discount </a:t>
            </a:r>
            <a:r>
              <a:rPr lang="en-US" b="0" dirty="0" smtClean="0">
                <a:cs typeface="Arial" charset="0"/>
              </a:rPr>
              <a:t>on CAHIMS</a:t>
            </a:r>
          </a:p>
          <a:p>
            <a:pPr lvl="1"/>
            <a:r>
              <a:rPr lang="en-US" dirty="0" smtClean="0">
                <a:cs typeface="Arial" charset="0"/>
              </a:rPr>
              <a:t>10</a:t>
            </a:r>
            <a:r>
              <a:rPr lang="en-US" dirty="0">
                <a:cs typeface="Arial" charset="0"/>
              </a:rPr>
              <a:t>% </a:t>
            </a:r>
            <a:r>
              <a:rPr lang="en-US" dirty="0" smtClean="0">
                <a:cs typeface="Arial" charset="0"/>
              </a:rPr>
              <a:t>discount on CPHIMS</a:t>
            </a:r>
            <a:endParaRPr lang="en-US" b="0" dirty="0">
              <a:cs typeface="Arial"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91593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mailto:lparilman@himss.org" TargetMode="External"/></Relationships>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i="1"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1_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3.xml><?xml version="1.0" encoding="utf-8"?>
<a:theme xmlns:a="http://schemas.openxmlformats.org/drawingml/2006/main" name="2_Ravi Powerpoint Template">
  <a:themeElements>
    <a:clrScheme name="Custom 1">
      <a:dk1>
        <a:srgbClr val="000000"/>
      </a:dk1>
      <a:lt1>
        <a:srgbClr val="FFFFFF"/>
      </a:lt1>
      <a:dk2>
        <a:srgbClr val="777777"/>
      </a:dk2>
      <a:lt2>
        <a:srgbClr val="FEFCFF"/>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4.xml><?xml version="1.0" encoding="utf-8"?>
<a:theme xmlns:a="http://schemas.openxmlformats.org/drawingml/2006/main" name="3_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3786</TotalTime>
  <Words>645</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Prometo Medium</vt:lpstr>
      <vt:lpstr>Arial</vt:lpstr>
      <vt:lpstr>Verlag Light</vt:lpstr>
      <vt:lpstr>Century Gothic</vt:lpstr>
      <vt:lpstr>Ravi Powerpoint Template</vt:lpstr>
      <vt:lpstr>1_Ravi Powerpoint Template</vt:lpstr>
      <vt:lpstr>2_Ravi Powerpoint Template</vt:lpstr>
      <vt:lpstr>3_Ravi Powerpoint Template</vt:lpstr>
      <vt:lpstr>Name of Chapter  OA/AOA Membership Program Benefits </vt:lpstr>
      <vt:lpstr>Your HIMSS Organizational Affiliate Services Team</vt:lpstr>
      <vt:lpstr>Organizational Affiliate  Program    </vt:lpstr>
      <vt:lpstr>Online OA Member Sign-Up Tool</vt:lpstr>
      <vt:lpstr>Individual Membership </vt:lpstr>
      <vt:lpstr>Academic Organizational  Affiliate Program</vt:lpstr>
      <vt:lpstr>Online AOA Member Sign-Up Tool</vt:lpstr>
      <vt:lpstr>Individual AOA Membership Benefits</vt:lpstr>
      <vt:lpstr>Additional AOA Individual Membership Benefits  </vt:lpstr>
      <vt:lpstr>Outreach to Organizational Affiliate Clients by Chapters</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Simon, Carrie</cp:lastModifiedBy>
  <cp:revision>160</cp:revision>
  <dcterms:created xsi:type="dcterms:W3CDTF">2019-10-16T19:16:43Z</dcterms:created>
  <dcterms:modified xsi:type="dcterms:W3CDTF">2020-05-20T21:04:21Z</dcterms:modified>
</cp:coreProperties>
</file>