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2" r:id="rId1"/>
    <p:sldMasterId id="2147483693" r:id="rId2"/>
    <p:sldMasterId id="2147483694" r:id="rId3"/>
  </p:sldMasterIdLst>
  <p:notesMasterIdLst>
    <p:notesMasterId r:id="rId4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Oswald" panose="020B0604020202020204" charset="0"/>
      <p:regular r:id="rId53"/>
      <p:bold r:id="rId54"/>
    </p:embeddedFont>
    <p:embeddedFont>
      <p:font typeface="Raleway" panose="020B0604020202020204" charset="0"/>
      <p:regular r:id="rId55"/>
      <p:bold r:id="rId56"/>
      <p:italic r:id="rId57"/>
      <p:boldItalic r:id="rId58"/>
    </p:embeddedFont>
    <p:embeddedFont>
      <p:font typeface="Source Sans Pro" panose="020B050303040302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2739ED-4A0F-433E-84BE-29A168627615}">
  <a:tblStyle styleId="{3C2739ED-4A0F-433E-84BE-29A1686276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presProps" Target="presProps.xml"/><Relationship Id="rId68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13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5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1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Allison - Innovatis" userId="24532f98-2ff0-484d-a856-51b835b653f3" providerId="ADAL" clId="{C579E353-CFDC-43F2-9456-BDB6C3761EAA}"/>
    <pc:docChg chg="delSld">
      <pc:chgData name="Caitlin Allison - Innovatis" userId="24532f98-2ff0-484d-a856-51b835b653f3" providerId="ADAL" clId="{C579E353-CFDC-43F2-9456-BDB6C3761EAA}" dt="2019-11-07T18:26:23.804" v="0" actId="2696"/>
      <pc:docMkLst>
        <pc:docMk/>
      </pc:docMkLst>
      <pc:sldChg chg="del">
        <pc:chgData name="Caitlin Allison - Innovatis" userId="24532f98-2ff0-484d-a856-51b835b653f3" providerId="ADAL" clId="{C579E353-CFDC-43F2-9456-BDB6C3761EAA}" dt="2019-11-07T18:26:23.804" v="0" actId="2696"/>
        <pc:sldMkLst>
          <pc:docMk/>
          <pc:sldMk cId="0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9c91a5b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9c91a5b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55c989eb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55c989eb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34a21fa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34a21fa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3e6346f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3e6346f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5a1467c5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65a1467c5f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f6fcc976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f6fcc976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fbb8584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fbb8584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fbb8584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fbb8584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4951466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4951466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5a1467c5f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5a1467c5f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c0869b1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cc0869b1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65a1467c5f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65a1467c5f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f6fcc976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f6fcc976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180b107c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5180b107c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65a1467c5f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65a1467c5f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4da2a70cc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4da2a70cc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64da2a70cc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64da2a70cc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4da2a70cc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4da2a70cc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180b107c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180b107c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33ae501a7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33ae501a7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6fbb8584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6fbb85840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f6fcc97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f6fcc97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6fbb85840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6fbb85840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6fbb85840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6fbb85840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6fbb85840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6fbb85840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6fbb85840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6fbb85840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6fbb85840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6fbb85840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6fbb85840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6fbb85840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fbb85840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fbb85840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73e6346f94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73e6346f94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6fbb85840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6fbb85840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6fbb85840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6fbb85840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4da2a70cc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4da2a70cc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73d229c13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73d229c13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555c989eb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555c989eb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55c989eb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55c989eb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55c989eb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55c989eb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5793f16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5793f16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46885352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46885352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f744585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f744585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3e6346f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3e6346f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3e6346f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3e6346f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a04e7ae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a04e7ae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8000" y="4440775"/>
            <a:ext cx="2121800" cy="6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46" name="Google Shape;4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000" y="4378575"/>
            <a:ext cx="2368225" cy="6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112" y="4646225"/>
            <a:ext cx="1558311" cy="4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13"/>
          <p:cNvGrpSpPr/>
          <p:nvPr/>
        </p:nvGrpSpPr>
        <p:grpSpPr>
          <a:xfrm>
            <a:off x="595613" y="2538080"/>
            <a:ext cx="7952774" cy="64502"/>
            <a:chOff x="595675" y="2820050"/>
            <a:chExt cx="7952774" cy="64502"/>
          </a:xfrm>
        </p:grpSpPr>
        <p:sp>
          <p:nvSpPr>
            <p:cNvPr id="52" name="Google Shape;52;p13"/>
            <p:cNvSpPr/>
            <p:nvPr/>
          </p:nvSpPr>
          <p:spPr>
            <a:xfrm>
              <a:off x="2186208" y="2820050"/>
              <a:ext cx="1620000" cy="64500"/>
            </a:xfrm>
            <a:prstGeom prst="rect">
              <a:avLst/>
            </a:prstGeom>
            <a:solidFill>
              <a:srgbClr val="D6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3776784" y="2820050"/>
              <a:ext cx="1620000" cy="64500"/>
            </a:xfrm>
            <a:prstGeom prst="rect">
              <a:avLst/>
            </a:prstGeom>
            <a:solidFill>
              <a:srgbClr val="F7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5373056" y="2820052"/>
              <a:ext cx="1596300" cy="64500"/>
            </a:xfrm>
            <a:prstGeom prst="rect">
              <a:avLst/>
            </a:prstGeom>
            <a:solidFill>
              <a:srgbClr val="FCB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595675" y="2820050"/>
              <a:ext cx="1590600" cy="64500"/>
            </a:xfrm>
            <a:prstGeom prst="rect">
              <a:avLst/>
            </a:prstGeom>
            <a:solidFill>
              <a:srgbClr val="003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6957849" y="2820050"/>
              <a:ext cx="1590600" cy="64500"/>
            </a:xfrm>
            <a:prstGeom prst="rect">
              <a:avLst/>
            </a:prstGeom>
            <a:solidFill>
              <a:srgbClr val="EAE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505475" y="1375100"/>
            <a:ext cx="8043000" cy="108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505475" y="2759992"/>
            <a:ext cx="4862400" cy="36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None/>
              <a:defRPr sz="1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1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4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0" y="0"/>
            <a:ext cx="3585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4108825" y="636500"/>
            <a:ext cx="1944900" cy="579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388425" y="636500"/>
            <a:ext cx="2789700" cy="5790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8000" y="4440775"/>
            <a:ext cx="2121800" cy="60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  <a:defRPr sz="1400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  <a:defRPr sz="1400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10" name="Google Shape;11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3650" y="4421325"/>
            <a:ext cx="2126200" cy="6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00" y="4498997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Oswald"/>
              <a:buNone/>
              <a:defRPr sz="12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000" y="4378575"/>
            <a:ext cx="2368225" cy="6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112" y="4646225"/>
            <a:ext cx="1558311" cy="4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"/>
              <a:buFont typeface="Calibri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075" y="4574608"/>
            <a:ext cx="548700" cy="44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" name="Google Shape;172;p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42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  <a:defRPr sz="1400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  <a:defRPr sz="1400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1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5"/>
          <p:cNvSpPr/>
          <p:nvPr/>
        </p:nvSpPr>
        <p:spPr>
          <a:xfrm>
            <a:off x="1860600" y="0"/>
            <a:ext cx="7283400" cy="5143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45"/>
          <p:cNvCxnSpPr/>
          <p:nvPr/>
        </p:nvCxnSpPr>
        <p:spPr>
          <a:xfrm>
            <a:off x="2586875" y="1615600"/>
            <a:ext cx="305700" cy="0"/>
          </a:xfrm>
          <a:prstGeom prst="straightConnector1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45"/>
          <p:cNvSpPr txBox="1">
            <a:spLocks noGrp="1"/>
          </p:cNvSpPr>
          <p:nvPr>
            <p:ph type="title"/>
          </p:nvPr>
        </p:nvSpPr>
        <p:spPr>
          <a:xfrm>
            <a:off x="2469775" y="426200"/>
            <a:ext cx="5867400" cy="99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1"/>
          </p:nvPr>
        </p:nvSpPr>
        <p:spPr>
          <a:xfrm>
            <a:off x="2469775" y="1874225"/>
            <a:ext cx="5867400" cy="255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 sz="1400">
                <a:solidFill>
                  <a:srgbClr val="434343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3"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46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202" name="Google Shape;202;p46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4">
    <p:bg>
      <p:bgPr>
        <a:solidFill>
          <a:srgbClr val="FFFFF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47"/>
          <p:cNvCxnSpPr/>
          <p:nvPr/>
        </p:nvCxnSpPr>
        <p:spPr>
          <a:xfrm>
            <a:off x="1206950" y="382100"/>
            <a:ext cx="0" cy="43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47"/>
          <p:cNvSpPr txBox="1">
            <a:spLocks noGrp="1"/>
          </p:cNvSpPr>
          <p:nvPr>
            <p:ph type="ctrTitle"/>
          </p:nvPr>
        </p:nvSpPr>
        <p:spPr>
          <a:xfrm>
            <a:off x="1381000" y="188725"/>
            <a:ext cx="4819500" cy="349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subTitle" idx="1"/>
          </p:nvPr>
        </p:nvSpPr>
        <p:spPr>
          <a:xfrm rot="5400000">
            <a:off x="-787875" y="1809150"/>
            <a:ext cx="33792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●"/>
              <a:defRPr sz="1200"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swald"/>
              <a:buChar char="○"/>
              <a:defRPr sz="1200"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swald"/>
              <a:buChar char="■"/>
              <a:defRPr sz="1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3650" y="4421325"/>
            <a:ext cx="2126200" cy="6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Oswald"/>
              <a:buNone/>
              <a:defRPr sz="42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●"/>
              <a:defRPr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Oswald"/>
              <a:buChar char="○"/>
              <a:defRPr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Oswald"/>
              <a:buChar char="■"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00" y="4498997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pic>
        <p:nvPicPr>
          <p:cNvPr id="42" name="Google Shape;4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8800" y="4534822"/>
            <a:ext cx="1963263" cy="5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8"/>
          <p:cNvSpPr txBox="1">
            <a:spLocks noGrp="1"/>
          </p:cNvSpPr>
          <p:nvPr>
            <p:ph type="title"/>
          </p:nvPr>
        </p:nvSpPr>
        <p:spPr>
          <a:xfrm>
            <a:off x="505475" y="1375100"/>
            <a:ext cx="8043000" cy="10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at the Point-of-Care: Reclaiming Lost Opportunities for Value</a:t>
            </a:r>
            <a:endParaRPr/>
          </a:p>
        </p:txBody>
      </p:sp>
      <p:sp>
        <p:nvSpPr>
          <p:cNvPr id="217" name="Google Shape;217;p48"/>
          <p:cNvSpPr txBox="1">
            <a:spLocks noGrp="1"/>
          </p:cNvSpPr>
          <p:nvPr>
            <p:ph type="subTitle" idx="1"/>
          </p:nvPr>
        </p:nvSpPr>
        <p:spPr>
          <a:xfrm>
            <a:off x="505475" y="2759992"/>
            <a:ext cx="4862400" cy="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W. Cromwell, MD, FACS, FASCRS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Associate Chief Medical Officer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 of Surgical Quality &amp; Safety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 of Gastrointestinal, Minimally Invasive, and Bariatric Surgery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Faculty, Interdisciplinary Program in Informatics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 of Surgery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Iowa Carver College of Medicine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864" y="301600"/>
            <a:ext cx="6630275" cy="248545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7"/>
          <p:cNvSpPr txBox="1"/>
          <p:nvPr/>
        </p:nvSpPr>
        <p:spPr>
          <a:xfrm>
            <a:off x="940950" y="4239650"/>
            <a:ext cx="7262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Carmichael, Joseph C., et al. "Diseases of the Colon &amp; Rectum 60.8 (2017): 761-784.</a:t>
            </a:r>
            <a:endParaRPr/>
          </a:p>
        </p:txBody>
      </p:sp>
      <p:sp>
        <p:nvSpPr>
          <p:cNvPr id="312" name="Google Shape;312;p57"/>
          <p:cNvSpPr txBox="1"/>
          <p:nvPr/>
        </p:nvSpPr>
        <p:spPr>
          <a:xfrm>
            <a:off x="1127113" y="2884100"/>
            <a:ext cx="68898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Thoracic epidural analgesia is recommended for open colorectal surgery. 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(Level of Evidence: 1B)</a:t>
            </a:r>
            <a:endParaRPr sz="2400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888" y="452225"/>
            <a:ext cx="7510226" cy="378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8"/>
          <p:cNvSpPr txBox="1"/>
          <p:nvPr/>
        </p:nvSpPr>
        <p:spPr>
          <a:xfrm>
            <a:off x="1752950" y="4479125"/>
            <a:ext cx="66426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Marret, E., C. Remy, and F. Bonnet. "Meta‐analysis of epidural analgesia versus parenteral opioid analgesia after colorectal surgery." </a:t>
            </a:r>
            <a:r>
              <a:rPr lang="en" sz="1000" i="1">
                <a:solidFill>
                  <a:srgbClr val="222222"/>
                </a:solidFill>
              </a:rPr>
              <a:t>British Journal of Surgery: Incorporating European Journal of Surgery and Swiss Surgery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94.6 (2007): 665-673.</a:t>
            </a:r>
            <a:endParaRPr/>
          </a:p>
        </p:txBody>
      </p:sp>
      <p:sp>
        <p:nvSpPr>
          <p:cNvPr id="319" name="Google Shape;319;p58"/>
          <p:cNvSpPr/>
          <p:nvPr/>
        </p:nvSpPr>
        <p:spPr>
          <a:xfrm>
            <a:off x="4899225" y="489826"/>
            <a:ext cx="1384200" cy="388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9"/>
          <p:cNvSpPr txBox="1">
            <a:spLocks noGrp="1"/>
          </p:cNvSpPr>
          <p:nvPr>
            <p:ph type="body" idx="1"/>
          </p:nvPr>
        </p:nvSpPr>
        <p:spPr>
          <a:xfrm>
            <a:off x="1090275" y="1200300"/>
            <a:ext cx="7463100" cy="29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Knowledge and Training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Cognitive bias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Resources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Teamwork &amp; Communication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" sz="2600"/>
              <a:t>Financial Incentives</a:t>
            </a:r>
            <a:endParaRPr sz="2600"/>
          </a:p>
        </p:txBody>
      </p:sp>
      <p:sp>
        <p:nvSpPr>
          <p:cNvPr id="325" name="Google Shape;325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Gap in effectively using decision support</a:t>
            </a:r>
            <a:endParaRPr/>
          </a:p>
        </p:txBody>
      </p:sp>
      <p:grpSp>
        <p:nvGrpSpPr>
          <p:cNvPr id="326" name="Google Shape;326;p59"/>
          <p:cNvGrpSpPr/>
          <p:nvPr/>
        </p:nvGrpSpPr>
        <p:grpSpPr>
          <a:xfrm>
            <a:off x="5578775" y="1200300"/>
            <a:ext cx="2711250" cy="949500"/>
            <a:chOff x="4821825" y="1200300"/>
            <a:chExt cx="2711250" cy="949500"/>
          </a:xfrm>
        </p:grpSpPr>
        <p:cxnSp>
          <p:nvCxnSpPr>
            <p:cNvPr id="327" name="Google Shape;327;p59"/>
            <p:cNvCxnSpPr/>
            <p:nvPr/>
          </p:nvCxnSpPr>
          <p:spPr>
            <a:xfrm>
              <a:off x="4821825" y="1200300"/>
              <a:ext cx="0" cy="94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59"/>
            <p:cNvCxnSpPr/>
            <p:nvPr/>
          </p:nvCxnSpPr>
          <p:spPr>
            <a:xfrm>
              <a:off x="4826975" y="1675050"/>
              <a:ext cx="751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9" name="Google Shape;329;p59"/>
            <p:cNvSpPr txBox="1"/>
            <p:nvPr/>
          </p:nvSpPr>
          <p:spPr>
            <a:xfrm>
              <a:off x="5831775" y="1483800"/>
              <a:ext cx="17013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CC4125"/>
                  </a:solidFill>
                </a:rPr>
                <a:t>Clinician Factors</a:t>
              </a:r>
              <a:endParaRPr>
                <a:solidFill>
                  <a:srgbClr val="CC4125"/>
                </a:solidFill>
              </a:endParaRPr>
            </a:p>
          </p:txBody>
        </p:sp>
      </p:grpSp>
      <p:cxnSp>
        <p:nvCxnSpPr>
          <p:cNvPr id="330" name="Google Shape;330;p59"/>
          <p:cNvCxnSpPr/>
          <p:nvPr/>
        </p:nvCxnSpPr>
        <p:spPr>
          <a:xfrm>
            <a:off x="5578775" y="2545375"/>
            <a:ext cx="0" cy="146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59"/>
          <p:cNvCxnSpPr/>
          <p:nvPr/>
        </p:nvCxnSpPr>
        <p:spPr>
          <a:xfrm>
            <a:off x="5583925" y="3247175"/>
            <a:ext cx="75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59"/>
          <p:cNvSpPr txBox="1"/>
          <p:nvPr/>
        </p:nvSpPr>
        <p:spPr>
          <a:xfrm>
            <a:off x="6562000" y="3016475"/>
            <a:ext cx="170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4125"/>
                </a:solidFill>
              </a:rPr>
              <a:t>Environment Factors</a:t>
            </a:r>
            <a:endParaRPr>
              <a:solidFill>
                <a:srgbClr val="CC412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Economics (Nudge Theory) - Mitigating Bias</a:t>
            </a:r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8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Study of maladaptive behaviors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Proposes methods of reframing critical decisions to make the best decisions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These nudges are generally small and “inexpensive” changes in the environment</a:t>
            </a:r>
            <a:endParaRPr sz="2000"/>
          </a:p>
        </p:txBody>
      </p:sp>
      <p:pic>
        <p:nvPicPr>
          <p:cNvPr id="339" name="Google Shape;33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050" y="1152475"/>
            <a:ext cx="3383525" cy="25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0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1100" y="1856850"/>
            <a:ext cx="3154575" cy="27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>
            <a:spLocks noGrp="1"/>
          </p:cNvSpPr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Risk-Based Standardization Goals</a:t>
            </a:r>
            <a:endParaRPr/>
          </a:p>
        </p:txBody>
      </p:sp>
      <p:sp>
        <p:nvSpPr>
          <p:cNvPr id="346" name="Google Shape;346;p61"/>
          <p:cNvSpPr txBox="1">
            <a:spLocks noGrp="1"/>
          </p:cNvSpPr>
          <p:nvPr>
            <p:ph type="body" idx="1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Standardization should be based upon: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Risk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Demonstrated local effectiveness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Standardization should mitigate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Deficits in knowledge and training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Cognitive Bias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Deficits in communication and teamwork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>
            <a:spLocks noGrp="1"/>
          </p:cNvSpPr>
          <p:nvPr>
            <p:ph type="title"/>
          </p:nvPr>
        </p:nvSpPr>
        <p:spPr>
          <a:xfrm>
            <a:off x="462100" y="84275"/>
            <a:ext cx="64704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Hypothesis</a:t>
            </a:r>
            <a:endParaRPr sz="3400"/>
          </a:p>
        </p:txBody>
      </p:sp>
      <p:sp>
        <p:nvSpPr>
          <p:cNvPr id="352" name="Google Shape;352;p62"/>
          <p:cNvSpPr txBox="1"/>
          <p:nvPr/>
        </p:nvSpPr>
        <p:spPr>
          <a:xfrm>
            <a:off x="1007400" y="363425"/>
            <a:ext cx="8030100" cy="4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Systematic application of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/>
              <a:t>Real-time machine learning:</a:t>
            </a:r>
            <a:r>
              <a:rPr lang="en" sz="2200"/>
              <a:t> What adverse event is THIS patient at risk of?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/>
              <a:t>Decision intelligence:</a:t>
            </a:r>
            <a:r>
              <a:rPr lang="en" sz="2200"/>
              <a:t> What can I do to prevent this risk </a:t>
            </a:r>
            <a:r>
              <a:rPr lang="en" sz="2200" i="1"/>
              <a:t>that works in my environment of care</a:t>
            </a:r>
            <a:r>
              <a:rPr lang="en" sz="2200"/>
              <a:t>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/>
              <a:t>Behavioral economics (nudge theory)</a:t>
            </a:r>
            <a:r>
              <a:rPr lang="en" sz="2200"/>
              <a:t>: Convince front-line provider not to opt out (</a:t>
            </a:r>
            <a:r>
              <a:rPr lang="en" sz="2200" i="1"/>
              <a:t>make the right thing easy to do</a:t>
            </a:r>
            <a:r>
              <a:rPr lang="en" sz="2200"/>
              <a:t>)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/>
              <a:t>will allow us to improve patient outcomes and costs of care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Three Examples in Practice</a:t>
            </a:r>
            <a:endParaRPr sz="3600"/>
          </a:p>
        </p:txBody>
      </p:sp>
      <p:sp>
        <p:nvSpPr>
          <p:cNvPr id="358" name="Google Shape;358;p63"/>
          <p:cNvSpPr txBox="1">
            <a:spLocks noGrp="1"/>
          </p:cNvSpPr>
          <p:nvPr>
            <p:ph type="body" idx="1"/>
          </p:nvPr>
        </p:nvSpPr>
        <p:spPr>
          <a:xfrm>
            <a:off x="994550" y="1549000"/>
            <a:ext cx="4721700" cy="22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Surgical site infections</a:t>
            </a: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Delirium</a:t>
            </a: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SzPts val="3000"/>
              <a:buChar char="●"/>
            </a:pPr>
            <a:r>
              <a:rPr lang="en" sz="3000"/>
              <a:t>Sepsis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Surgical Site Infection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65"/>
          <p:cNvGrpSpPr/>
          <p:nvPr/>
        </p:nvGrpSpPr>
        <p:grpSpPr>
          <a:xfrm>
            <a:off x="186475" y="1659900"/>
            <a:ext cx="8856650" cy="2340700"/>
            <a:chOff x="186475" y="1050300"/>
            <a:chExt cx="8856650" cy="2340700"/>
          </a:xfrm>
        </p:grpSpPr>
        <p:cxnSp>
          <p:nvCxnSpPr>
            <p:cNvPr id="369" name="Google Shape;369;p65"/>
            <p:cNvCxnSpPr/>
            <p:nvPr/>
          </p:nvCxnSpPr>
          <p:spPr>
            <a:xfrm>
              <a:off x="385575" y="2915300"/>
              <a:ext cx="8392500" cy="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65"/>
            <p:cNvCxnSpPr/>
            <p:nvPr/>
          </p:nvCxnSpPr>
          <p:spPr>
            <a:xfrm>
              <a:off x="38557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65"/>
            <p:cNvCxnSpPr/>
            <p:nvPr/>
          </p:nvCxnSpPr>
          <p:spPr>
            <a:xfrm>
              <a:off x="877807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2" name="Google Shape;372;p65"/>
            <p:cNvSpPr txBox="1"/>
            <p:nvPr/>
          </p:nvSpPr>
          <p:spPr>
            <a:xfrm>
              <a:off x="480950" y="2237975"/>
              <a:ext cx="530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Age</a:t>
              </a:r>
              <a:endParaRPr/>
            </a:p>
          </p:txBody>
        </p:sp>
        <p:sp>
          <p:nvSpPr>
            <p:cNvPr id="373" name="Google Shape;373;p65"/>
            <p:cNvSpPr txBox="1"/>
            <p:nvPr/>
          </p:nvSpPr>
          <p:spPr>
            <a:xfrm>
              <a:off x="1683625" y="1119238"/>
              <a:ext cx="18945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Medication effects</a:t>
              </a:r>
              <a:endParaRPr/>
            </a:p>
          </p:txBody>
        </p:sp>
        <p:sp>
          <p:nvSpPr>
            <p:cNvPr id="374" name="Google Shape;374;p65"/>
            <p:cNvSpPr txBox="1"/>
            <p:nvPr/>
          </p:nvSpPr>
          <p:spPr>
            <a:xfrm>
              <a:off x="4996300" y="1678475"/>
              <a:ext cx="1707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Break in technique</a:t>
              </a:r>
              <a:endParaRPr/>
            </a:p>
          </p:txBody>
        </p:sp>
        <p:sp>
          <p:nvSpPr>
            <p:cNvPr id="375" name="Google Shape;375;p65"/>
            <p:cNvSpPr txBox="1"/>
            <p:nvPr/>
          </p:nvSpPr>
          <p:spPr>
            <a:xfrm>
              <a:off x="4503525" y="2306650"/>
              <a:ext cx="12270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Blood loss</a:t>
              </a:r>
              <a:endParaRPr/>
            </a:p>
          </p:txBody>
        </p:sp>
        <p:sp>
          <p:nvSpPr>
            <p:cNvPr id="376" name="Google Shape;376;p65"/>
            <p:cNvSpPr txBox="1"/>
            <p:nvPr/>
          </p:nvSpPr>
          <p:spPr>
            <a:xfrm>
              <a:off x="2694325" y="1904200"/>
              <a:ext cx="1609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Surgeon identity</a:t>
              </a:r>
              <a:endParaRPr/>
            </a:p>
          </p:txBody>
        </p:sp>
        <p:sp>
          <p:nvSpPr>
            <p:cNvPr id="377" name="Google Shape;377;p65"/>
            <p:cNvSpPr txBox="1"/>
            <p:nvPr/>
          </p:nvSpPr>
          <p:spPr>
            <a:xfrm>
              <a:off x="1580425" y="2257650"/>
              <a:ext cx="8343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Anemia</a:t>
              </a:r>
              <a:endParaRPr/>
            </a:p>
          </p:txBody>
        </p:sp>
        <p:sp>
          <p:nvSpPr>
            <p:cNvPr id="378" name="Google Shape;378;p65"/>
            <p:cNvSpPr txBox="1"/>
            <p:nvPr/>
          </p:nvSpPr>
          <p:spPr>
            <a:xfrm>
              <a:off x="520250" y="1600000"/>
              <a:ext cx="20514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Prior history of MRSA</a:t>
              </a:r>
              <a:endParaRPr/>
            </a:p>
          </p:txBody>
        </p:sp>
        <p:cxnSp>
          <p:nvCxnSpPr>
            <p:cNvPr id="379" name="Google Shape;379;p65"/>
            <p:cNvCxnSpPr/>
            <p:nvPr/>
          </p:nvCxnSpPr>
          <p:spPr>
            <a:xfrm>
              <a:off x="450352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0" name="Google Shape;380;p65"/>
            <p:cNvSpPr txBox="1"/>
            <p:nvPr/>
          </p:nvSpPr>
          <p:spPr>
            <a:xfrm>
              <a:off x="6085825" y="1050300"/>
              <a:ext cx="2139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Low core temperature</a:t>
              </a:r>
              <a:endParaRPr/>
            </a:p>
          </p:txBody>
        </p:sp>
        <p:sp>
          <p:nvSpPr>
            <p:cNvPr id="381" name="Google Shape;381;p65"/>
            <p:cNvSpPr txBox="1"/>
            <p:nvPr/>
          </p:nvSpPr>
          <p:spPr>
            <a:xfrm>
              <a:off x="6566850" y="2237975"/>
              <a:ext cx="1707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Antibiotic re-dosing</a:t>
              </a:r>
              <a:endParaRPr/>
            </a:p>
          </p:txBody>
        </p:sp>
        <p:sp>
          <p:nvSpPr>
            <p:cNvPr id="382" name="Google Shape;382;p65"/>
            <p:cNvSpPr txBox="1"/>
            <p:nvPr/>
          </p:nvSpPr>
          <p:spPr>
            <a:xfrm>
              <a:off x="7070175" y="1644150"/>
              <a:ext cx="18945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+22 more variables</a:t>
              </a:r>
              <a:endParaRPr b="1"/>
            </a:p>
          </p:txBody>
        </p:sp>
        <p:sp>
          <p:nvSpPr>
            <p:cNvPr id="383" name="Google Shape;383;p65"/>
            <p:cNvSpPr txBox="1"/>
            <p:nvPr/>
          </p:nvSpPr>
          <p:spPr>
            <a:xfrm>
              <a:off x="186475" y="3086800"/>
              <a:ext cx="1325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Preop Visit</a:t>
              </a:r>
              <a:endParaRPr/>
            </a:p>
          </p:txBody>
        </p:sp>
        <p:sp>
          <p:nvSpPr>
            <p:cNvPr id="384" name="Google Shape;384;p65"/>
            <p:cNvSpPr txBox="1"/>
            <p:nvPr/>
          </p:nvSpPr>
          <p:spPr>
            <a:xfrm>
              <a:off x="4176925" y="3077250"/>
              <a:ext cx="1325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Surgery</a:t>
              </a:r>
              <a:endParaRPr/>
            </a:p>
          </p:txBody>
        </p:sp>
        <p:sp>
          <p:nvSpPr>
            <p:cNvPr id="385" name="Google Shape;385;p65"/>
            <p:cNvSpPr txBox="1"/>
            <p:nvPr/>
          </p:nvSpPr>
          <p:spPr>
            <a:xfrm>
              <a:off x="8513025" y="3086800"/>
              <a:ext cx="530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SSI</a:t>
              </a:r>
              <a:endParaRPr/>
            </a:p>
          </p:txBody>
        </p:sp>
      </p:grpSp>
      <p:cxnSp>
        <p:nvCxnSpPr>
          <p:cNvPr id="386" name="Google Shape;386;p65"/>
          <p:cNvCxnSpPr>
            <a:stCxn id="372" idx="2"/>
          </p:cNvCxnSpPr>
          <p:nvPr/>
        </p:nvCxnSpPr>
        <p:spPr>
          <a:xfrm>
            <a:off x="746000" y="3151775"/>
            <a:ext cx="300" cy="35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5"/>
          <p:cNvCxnSpPr>
            <a:stCxn id="378" idx="2"/>
          </p:cNvCxnSpPr>
          <p:nvPr/>
        </p:nvCxnSpPr>
        <p:spPr>
          <a:xfrm flipH="1">
            <a:off x="1467050" y="2513800"/>
            <a:ext cx="78900" cy="100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5"/>
          <p:cNvCxnSpPr>
            <a:stCxn id="377" idx="2"/>
          </p:cNvCxnSpPr>
          <p:nvPr/>
        </p:nvCxnSpPr>
        <p:spPr>
          <a:xfrm flipH="1">
            <a:off x="1972975" y="3171450"/>
            <a:ext cx="24600" cy="3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65"/>
          <p:cNvCxnSpPr/>
          <p:nvPr/>
        </p:nvCxnSpPr>
        <p:spPr>
          <a:xfrm flipH="1">
            <a:off x="2567425" y="2033038"/>
            <a:ext cx="126900" cy="147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65"/>
          <p:cNvCxnSpPr>
            <a:stCxn id="376" idx="2"/>
          </p:cNvCxnSpPr>
          <p:nvPr/>
        </p:nvCxnSpPr>
        <p:spPr>
          <a:xfrm flipH="1">
            <a:off x="3273025" y="2818000"/>
            <a:ext cx="226200" cy="71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65"/>
          <p:cNvCxnSpPr>
            <a:stCxn id="375" idx="2"/>
          </p:cNvCxnSpPr>
          <p:nvPr/>
        </p:nvCxnSpPr>
        <p:spPr>
          <a:xfrm flipH="1">
            <a:off x="5072325" y="3220450"/>
            <a:ext cx="44700" cy="3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65"/>
          <p:cNvCxnSpPr>
            <a:stCxn id="374" idx="2"/>
          </p:cNvCxnSpPr>
          <p:nvPr/>
        </p:nvCxnSpPr>
        <p:spPr>
          <a:xfrm flipH="1">
            <a:off x="5804350" y="2592275"/>
            <a:ext cx="45900" cy="9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65"/>
          <p:cNvCxnSpPr>
            <a:stCxn id="380" idx="2"/>
          </p:cNvCxnSpPr>
          <p:nvPr/>
        </p:nvCxnSpPr>
        <p:spPr>
          <a:xfrm flipH="1">
            <a:off x="6302275" y="1964100"/>
            <a:ext cx="853500" cy="156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65"/>
          <p:cNvCxnSpPr>
            <a:stCxn id="381" idx="2"/>
          </p:cNvCxnSpPr>
          <p:nvPr/>
        </p:nvCxnSpPr>
        <p:spPr>
          <a:xfrm>
            <a:off x="7420800" y="3151775"/>
            <a:ext cx="9900" cy="38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5" name="Google Shape;395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risk in surgical site infections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66"/>
          <p:cNvGrpSpPr/>
          <p:nvPr/>
        </p:nvGrpSpPr>
        <p:grpSpPr>
          <a:xfrm>
            <a:off x="186475" y="1659900"/>
            <a:ext cx="8856650" cy="2340700"/>
            <a:chOff x="186475" y="1050300"/>
            <a:chExt cx="8856650" cy="2340700"/>
          </a:xfrm>
        </p:grpSpPr>
        <p:cxnSp>
          <p:nvCxnSpPr>
            <p:cNvPr id="401" name="Google Shape;401;p66"/>
            <p:cNvCxnSpPr/>
            <p:nvPr/>
          </p:nvCxnSpPr>
          <p:spPr>
            <a:xfrm>
              <a:off x="385575" y="2915300"/>
              <a:ext cx="8392500" cy="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66"/>
            <p:cNvCxnSpPr/>
            <p:nvPr/>
          </p:nvCxnSpPr>
          <p:spPr>
            <a:xfrm>
              <a:off x="38557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66"/>
            <p:cNvCxnSpPr/>
            <p:nvPr/>
          </p:nvCxnSpPr>
          <p:spPr>
            <a:xfrm>
              <a:off x="877807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4" name="Google Shape;404;p66"/>
            <p:cNvSpPr txBox="1"/>
            <p:nvPr/>
          </p:nvSpPr>
          <p:spPr>
            <a:xfrm>
              <a:off x="480950" y="2237975"/>
              <a:ext cx="530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Age</a:t>
              </a:r>
              <a:endParaRPr b="1"/>
            </a:p>
          </p:txBody>
        </p:sp>
        <p:sp>
          <p:nvSpPr>
            <p:cNvPr id="405" name="Google Shape;405;p66"/>
            <p:cNvSpPr txBox="1"/>
            <p:nvPr/>
          </p:nvSpPr>
          <p:spPr>
            <a:xfrm>
              <a:off x="1683625" y="1119238"/>
              <a:ext cx="18945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Medication effects</a:t>
              </a:r>
              <a:endParaRPr b="1"/>
            </a:p>
          </p:txBody>
        </p:sp>
        <p:sp>
          <p:nvSpPr>
            <p:cNvPr id="406" name="Google Shape;406;p66"/>
            <p:cNvSpPr txBox="1"/>
            <p:nvPr/>
          </p:nvSpPr>
          <p:spPr>
            <a:xfrm>
              <a:off x="4996300" y="1678475"/>
              <a:ext cx="1707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Break in technique</a:t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07" name="Google Shape;407;p66"/>
            <p:cNvSpPr txBox="1"/>
            <p:nvPr/>
          </p:nvSpPr>
          <p:spPr>
            <a:xfrm>
              <a:off x="4503525" y="2306650"/>
              <a:ext cx="12270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Blood loss</a:t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08" name="Google Shape;408;p66"/>
            <p:cNvSpPr txBox="1"/>
            <p:nvPr/>
          </p:nvSpPr>
          <p:spPr>
            <a:xfrm>
              <a:off x="2694325" y="1904200"/>
              <a:ext cx="1609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Surgeon identity</a:t>
              </a:r>
              <a:endParaRPr b="1"/>
            </a:p>
          </p:txBody>
        </p:sp>
        <p:sp>
          <p:nvSpPr>
            <p:cNvPr id="409" name="Google Shape;409;p66"/>
            <p:cNvSpPr txBox="1"/>
            <p:nvPr/>
          </p:nvSpPr>
          <p:spPr>
            <a:xfrm>
              <a:off x="1580425" y="2257650"/>
              <a:ext cx="8343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Anemia</a:t>
              </a:r>
              <a:endParaRPr b="1"/>
            </a:p>
          </p:txBody>
        </p:sp>
        <p:sp>
          <p:nvSpPr>
            <p:cNvPr id="410" name="Google Shape;410;p66"/>
            <p:cNvSpPr txBox="1"/>
            <p:nvPr/>
          </p:nvSpPr>
          <p:spPr>
            <a:xfrm>
              <a:off x="520250" y="1600000"/>
              <a:ext cx="20514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Prior history of MRSA</a:t>
              </a:r>
              <a:endParaRPr b="1"/>
            </a:p>
          </p:txBody>
        </p:sp>
        <p:cxnSp>
          <p:nvCxnSpPr>
            <p:cNvPr id="411" name="Google Shape;411;p66"/>
            <p:cNvCxnSpPr/>
            <p:nvPr/>
          </p:nvCxnSpPr>
          <p:spPr>
            <a:xfrm>
              <a:off x="450352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2" name="Google Shape;412;p66"/>
            <p:cNvSpPr txBox="1"/>
            <p:nvPr/>
          </p:nvSpPr>
          <p:spPr>
            <a:xfrm>
              <a:off x="6085825" y="1050300"/>
              <a:ext cx="2139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Low core temperature</a:t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13" name="Google Shape;413;p66"/>
            <p:cNvSpPr txBox="1"/>
            <p:nvPr/>
          </p:nvSpPr>
          <p:spPr>
            <a:xfrm>
              <a:off x="6566850" y="2237975"/>
              <a:ext cx="1707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Antibiotic re-dosing</a:t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14" name="Google Shape;414;p66"/>
            <p:cNvSpPr txBox="1"/>
            <p:nvPr/>
          </p:nvSpPr>
          <p:spPr>
            <a:xfrm>
              <a:off x="7070175" y="1644150"/>
              <a:ext cx="18945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D9D9D9"/>
                  </a:solidFill>
                </a:rPr>
                <a:t>+22 more variables</a:t>
              </a:r>
              <a:endParaRPr b="1">
                <a:solidFill>
                  <a:srgbClr val="D9D9D9"/>
                </a:solidFill>
              </a:endParaRPr>
            </a:p>
          </p:txBody>
        </p:sp>
        <p:sp>
          <p:nvSpPr>
            <p:cNvPr id="415" name="Google Shape;415;p66"/>
            <p:cNvSpPr txBox="1"/>
            <p:nvPr/>
          </p:nvSpPr>
          <p:spPr>
            <a:xfrm>
              <a:off x="186475" y="3086800"/>
              <a:ext cx="1325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Preop Visit</a:t>
              </a:r>
              <a:endParaRPr/>
            </a:p>
          </p:txBody>
        </p:sp>
        <p:sp>
          <p:nvSpPr>
            <p:cNvPr id="416" name="Google Shape;416;p66"/>
            <p:cNvSpPr txBox="1"/>
            <p:nvPr/>
          </p:nvSpPr>
          <p:spPr>
            <a:xfrm>
              <a:off x="4176925" y="3077250"/>
              <a:ext cx="1325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Surgery</a:t>
              </a:r>
              <a:endParaRPr/>
            </a:p>
          </p:txBody>
        </p:sp>
        <p:sp>
          <p:nvSpPr>
            <p:cNvPr id="417" name="Google Shape;417;p66"/>
            <p:cNvSpPr txBox="1"/>
            <p:nvPr/>
          </p:nvSpPr>
          <p:spPr>
            <a:xfrm>
              <a:off x="8513025" y="3086800"/>
              <a:ext cx="530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SSI</a:t>
              </a:r>
              <a:endParaRPr/>
            </a:p>
          </p:txBody>
        </p:sp>
      </p:grpSp>
      <p:cxnSp>
        <p:nvCxnSpPr>
          <p:cNvPr id="418" name="Google Shape;418;p66"/>
          <p:cNvCxnSpPr>
            <a:stCxn id="404" idx="2"/>
          </p:cNvCxnSpPr>
          <p:nvPr/>
        </p:nvCxnSpPr>
        <p:spPr>
          <a:xfrm>
            <a:off x="746000" y="3151775"/>
            <a:ext cx="300" cy="35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66"/>
          <p:cNvCxnSpPr>
            <a:stCxn id="410" idx="2"/>
          </p:cNvCxnSpPr>
          <p:nvPr/>
        </p:nvCxnSpPr>
        <p:spPr>
          <a:xfrm flipH="1">
            <a:off x="1467050" y="2513800"/>
            <a:ext cx="78900" cy="100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" name="Google Shape;420;p66"/>
          <p:cNvCxnSpPr>
            <a:stCxn id="409" idx="2"/>
          </p:cNvCxnSpPr>
          <p:nvPr/>
        </p:nvCxnSpPr>
        <p:spPr>
          <a:xfrm flipH="1">
            <a:off x="1972975" y="3171450"/>
            <a:ext cx="24600" cy="3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" name="Google Shape;421;p66"/>
          <p:cNvCxnSpPr/>
          <p:nvPr/>
        </p:nvCxnSpPr>
        <p:spPr>
          <a:xfrm flipH="1">
            <a:off x="2567425" y="2033038"/>
            <a:ext cx="126900" cy="147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66"/>
          <p:cNvCxnSpPr>
            <a:stCxn id="408" idx="2"/>
          </p:cNvCxnSpPr>
          <p:nvPr/>
        </p:nvCxnSpPr>
        <p:spPr>
          <a:xfrm flipH="1">
            <a:off x="3273025" y="2818000"/>
            <a:ext cx="226200" cy="71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66"/>
          <p:cNvCxnSpPr>
            <a:stCxn id="407" idx="2"/>
          </p:cNvCxnSpPr>
          <p:nvPr/>
        </p:nvCxnSpPr>
        <p:spPr>
          <a:xfrm flipH="1">
            <a:off x="5072325" y="3220450"/>
            <a:ext cx="44700" cy="3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66"/>
          <p:cNvCxnSpPr>
            <a:stCxn id="406" idx="2"/>
          </p:cNvCxnSpPr>
          <p:nvPr/>
        </p:nvCxnSpPr>
        <p:spPr>
          <a:xfrm flipH="1">
            <a:off x="5804350" y="2592275"/>
            <a:ext cx="45900" cy="9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66"/>
          <p:cNvCxnSpPr>
            <a:stCxn id="412" idx="2"/>
          </p:cNvCxnSpPr>
          <p:nvPr/>
        </p:nvCxnSpPr>
        <p:spPr>
          <a:xfrm flipH="1">
            <a:off x="6302275" y="1964100"/>
            <a:ext cx="853500" cy="156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66"/>
          <p:cNvCxnSpPr>
            <a:stCxn id="413" idx="2"/>
          </p:cNvCxnSpPr>
          <p:nvPr/>
        </p:nvCxnSpPr>
        <p:spPr>
          <a:xfrm>
            <a:off x="7420800" y="3151775"/>
            <a:ext cx="9900" cy="38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7" name="Google Shape;427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risk in surgical site infections</a:t>
            </a:r>
            <a:endParaRPr/>
          </a:p>
        </p:txBody>
      </p:sp>
      <p:sp>
        <p:nvSpPr>
          <p:cNvPr id="428" name="Google Shape;428;p66"/>
          <p:cNvSpPr txBox="1"/>
          <p:nvPr/>
        </p:nvSpPr>
        <p:spPr>
          <a:xfrm>
            <a:off x="682975" y="1064013"/>
            <a:ext cx="38958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Preoperative Risk Factors</a:t>
            </a:r>
            <a:endParaRPr sz="2400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Disclosures</a:t>
            </a:r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body" idx="1"/>
          </p:nvPr>
        </p:nvSpPr>
        <p:spPr>
          <a:xfrm>
            <a:off x="311700" y="1637550"/>
            <a:ext cx="85206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DASH Analytics LLC:		Co-Founder &amp; Chief Technology Officer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Entac Medical Inc.:		Co-Founder &amp; Chief Medical Officer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67"/>
          <p:cNvGrpSpPr/>
          <p:nvPr/>
        </p:nvGrpSpPr>
        <p:grpSpPr>
          <a:xfrm>
            <a:off x="186475" y="1659900"/>
            <a:ext cx="8856650" cy="2340700"/>
            <a:chOff x="186475" y="1050300"/>
            <a:chExt cx="8856650" cy="2340700"/>
          </a:xfrm>
        </p:grpSpPr>
        <p:cxnSp>
          <p:nvCxnSpPr>
            <p:cNvPr id="434" name="Google Shape;434;p67"/>
            <p:cNvCxnSpPr/>
            <p:nvPr/>
          </p:nvCxnSpPr>
          <p:spPr>
            <a:xfrm>
              <a:off x="385575" y="2915300"/>
              <a:ext cx="8392500" cy="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67"/>
            <p:cNvCxnSpPr/>
            <p:nvPr/>
          </p:nvCxnSpPr>
          <p:spPr>
            <a:xfrm>
              <a:off x="38557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67"/>
            <p:cNvCxnSpPr/>
            <p:nvPr/>
          </p:nvCxnSpPr>
          <p:spPr>
            <a:xfrm>
              <a:off x="877807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7" name="Google Shape;437;p67"/>
            <p:cNvSpPr txBox="1"/>
            <p:nvPr/>
          </p:nvSpPr>
          <p:spPr>
            <a:xfrm>
              <a:off x="480950" y="2237975"/>
              <a:ext cx="530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Age</a:t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38" name="Google Shape;438;p67"/>
            <p:cNvSpPr txBox="1"/>
            <p:nvPr/>
          </p:nvSpPr>
          <p:spPr>
            <a:xfrm>
              <a:off x="1683625" y="1119238"/>
              <a:ext cx="18945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Medication effects</a:t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39" name="Google Shape;439;p67"/>
            <p:cNvSpPr txBox="1"/>
            <p:nvPr/>
          </p:nvSpPr>
          <p:spPr>
            <a:xfrm>
              <a:off x="4996300" y="1678475"/>
              <a:ext cx="1707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Break in technique</a:t>
              </a:r>
              <a:endParaRPr b="1"/>
            </a:p>
          </p:txBody>
        </p:sp>
        <p:sp>
          <p:nvSpPr>
            <p:cNvPr id="440" name="Google Shape;440;p67"/>
            <p:cNvSpPr txBox="1"/>
            <p:nvPr/>
          </p:nvSpPr>
          <p:spPr>
            <a:xfrm>
              <a:off x="4503525" y="2306650"/>
              <a:ext cx="12270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Blood loss</a:t>
              </a:r>
              <a:endParaRPr b="1"/>
            </a:p>
          </p:txBody>
        </p:sp>
        <p:sp>
          <p:nvSpPr>
            <p:cNvPr id="441" name="Google Shape;441;p67"/>
            <p:cNvSpPr txBox="1"/>
            <p:nvPr/>
          </p:nvSpPr>
          <p:spPr>
            <a:xfrm>
              <a:off x="2694325" y="1904200"/>
              <a:ext cx="16098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Surgeon identity</a:t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42" name="Google Shape;442;p67"/>
            <p:cNvSpPr txBox="1"/>
            <p:nvPr/>
          </p:nvSpPr>
          <p:spPr>
            <a:xfrm>
              <a:off x="1580425" y="2257650"/>
              <a:ext cx="8343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Anemia</a:t>
              </a: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443" name="Google Shape;443;p67"/>
            <p:cNvSpPr txBox="1"/>
            <p:nvPr/>
          </p:nvSpPr>
          <p:spPr>
            <a:xfrm>
              <a:off x="520250" y="1600000"/>
              <a:ext cx="20514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D9D9"/>
                  </a:solidFill>
                </a:rPr>
                <a:t>Prior history of MRSA</a:t>
              </a:r>
              <a:endParaRPr>
                <a:solidFill>
                  <a:srgbClr val="D9D9D9"/>
                </a:solidFill>
              </a:endParaRPr>
            </a:p>
          </p:txBody>
        </p:sp>
        <p:cxnSp>
          <p:nvCxnSpPr>
            <p:cNvPr id="444" name="Google Shape;444;p67"/>
            <p:cNvCxnSpPr/>
            <p:nvPr/>
          </p:nvCxnSpPr>
          <p:spPr>
            <a:xfrm>
              <a:off x="4503525" y="2807300"/>
              <a:ext cx="0" cy="22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5" name="Google Shape;445;p67"/>
            <p:cNvSpPr txBox="1"/>
            <p:nvPr/>
          </p:nvSpPr>
          <p:spPr>
            <a:xfrm>
              <a:off x="6085825" y="1050300"/>
              <a:ext cx="2139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Low core temperature</a:t>
              </a:r>
              <a:endParaRPr b="1"/>
            </a:p>
          </p:txBody>
        </p:sp>
        <p:sp>
          <p:nvSpPr>
            <p:cNvPr id="446" name="Google Shape;446;p67"/>
            <p:cNvSpPr txBox="1"/>
            <p:nvPr/>
          </p:nvSpPr>
          <p:spPr>
            <a:xfrm>
              <a:off x="6566850" y="2237975"/>
              <a:ext cx="17079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/>
                <a:t>Antibiotic re-dosing</a:t>
              </a:r>
              <a:endParaRPr b="1"/>
            </a:p>
          </p:txBody>
        </p:sp>
        <p:sp>
          <p:nvSpPr>
            <p:cNvPr id="447" name="Google Shape;447;p67"/>
            <p:cNvSpPr txBox="1"/>
            <p:nvPr/>
          </p:nvSpPr>
          <p:spPr>
            <a:xfrm>
              <a:off x="7070175" y="1644150"/>
              <a:ext cx="18945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D9D9D9"/>
                  </a:solidFill>
                </a:rPr>
                <a:t>+22 more variables</a:t>
              </a:r>
              <a:endParaRPr b="1">
                <a:solidFill>
                  <a:srgbClr val="D9D9D9"/>
                </a:solidFill>
              </a:endParaRPr>
            </a:p>
          </p:txBody>
        </p:sp>
        <p:sp>
          <p:nvSpPr>
            <p:cNvPr id="448" name="Google Shape;448;p67"/>
            <p:cNvSpPr txBox="1"/>
            <p:nvPr/>
          </p:nvSpPr>
          <p:spPr>
            <a:xfrm>
              <a:off x="186475" y="3086800"/>
              <a:ext cx="1325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Preop Visit</a:t>
              </a:r>
              <a:endParaRPr/>
            </a:p>
          </p:txBody>
        </p:sp>
        <p:sp>
          <p:nvSpPr>
            <p:cNvPr id="449" name="Google Shape;449;p67"/>
            <p:cNvSpPr txBox="1"/>
            <p:nvPr/>
          </p:nvSpPr>
          <p:spPr>
            <a:xfrm>
              <a:off x="4176925" y="3077250"/>
              <a:ext cx="1325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Surgery</a:t>
              </a:r>
              <a:endParaRPr/>
            </a:p>
          </p:txBody>
        </p:sp>
        <p:sp>
          <p:nvSpPr>
            <p:cNvPr id="450" name="Google Shape;450;p67"/>
            <p:cNvSpPr txBox="1"/>
            <p:nvPr/>
          </p:nvSpPr>
          <p:spPr>
            <a:xfrm>
              <a:off x="8513025" y="3086800"/>
              <a:ext cx="5301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SSI</a:t>
              </a:r>
              <a:endParaRPr/>
            </a:p>
          </p:txBody>
        </p:sp>
      </p:grpSp>
      <p:cxnSp>
        <p:nvCxnSpPr>
          <p:cNvPr id="451" name="Google Shape;451;p67"/>
          <p:cNvCxnSpPr>
            <a:stCxn id="437" idx="2"/>
          </p:cNvCxnSpPr>
          <p:nvPr/>
        </p:nvCxnSpPr>
        <p:spPr>
          <a:xfrm>
            <a:off x="746000" y="3151775"/>
            <a:ext cx="300" cy="35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67"/>
          <p:cNvCxnSpPr>
            <a:stCxn id="443" idx="2"/>
          </p:cNvCxnSpPr>
          <p:nvPr/>
        </p:nvCxnSpPr>
        <p:spPr>
          <a:xfrm flipH="1">
            <a:off x="1467050" y="2513800"/>
            <a:ext cx="78900" cy="100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67"/>
          <p:cNvCxnSpPr>
            <a:stCxn id="442" idx="2"/>
          </p:cNvCxnSpPr>
          <p:nvPr/>
        </p:nvCxnSpPr>
        <p:spPr>
          <a:xfrm flipH="1">
            <a:off x="1972975" y="3171450"/>
            <a:ext cx="24600" cy="3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67"/>
          <p:cNvCxnSpPr/>
          <p:nvPr/>
        </p:nvCxnSpPr>
        <p:spPr>
          <a:xfrm flipH="1">
            <a:off x="2567425" y="2033038"/>
            <a:ext cx="126900" cy="147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67"/>
          <p:cNvCxnSpPr>
            <a:stCxn id="441" idx="2"/>
          </p:cNvCxnSpPr>
          <p:nvPr/>
        </p:nvCxnSpPr>
        <p:spPr>
          <a:xfrm flipH="1">
            <a:off x="3273025" y="2818000"/>
            <a:ext cx="226200" cy="71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67"/>
          <p:cNvCxnSpPr>
            <a:stCxn id="440" idx="2"/>
          </p:cNvCxnSpPr>
          <p:nvPr/>
        </p:nvCxnSpPr>
        <p:spPr>
          <a:xfrm flipH="1">
            <a:off x="5072325" y="3220450"/>
            <a:ext cx="44700" cy="31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67"/>
          <p:cNvCxnSpPr>
            <a:stCxn id="439" idx="2"/>
          </p:cNvCxnSpPr>
          <p:nvPr/>
        </p:nvCxnSpPr>
        <p:spPr>
          <a:xfrm flipH="1">
            <a:off x="5804350" y="2592275"/>
            <a:ext cx="45900" cy="9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8" name="Google Shape;458;p67"/>
          <p:cNvCxnSpPr>
            <a:stCxn id="445" idx="2"/>
          </p:cNvCxnSpPr>
          <p:nvPr/>
        </p:nvCxnSpPr>
        <p:spPr>
          <a:xfrm flipH="1">
            <a:off x="6302275" y="1964100"/>
            <a:ext cx="853500" cy="156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67"/>
          <p:cNvCxnSpPr>
            <a:stCxn id="446" idx="2"/>
          </p:cNvCxnSpPr>
          <p:nvPr/>
        </p:nvCxnSpPr>
        <p:spPr>
          <a:xfrm>
            <a:off x="7420800" y="3151775"/>
            <a:ext cx="9900" cy="38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risk in surgical site infections</a:t>
            </a:r>
            <a:endParaRPr/>
          </a:p>
        </p:txBody>
      </p:sp>
      <p:sp>
        <p:nvSpPr>
          <p:cNvPr id="461" name="Google Shape;461;p67"/>
          <p:cNvSpPr txBox="1"/>
          <p:nvPr/>
        </p:nvSpPr>
        <p:spPr>
          <a:xfrm>
            <a:off x="4950175" y="1064013"/>
            <a:ext cx="38958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Intraoperative Risk Factors</a:t>
            </a:r>
            <a:endParaRPr sz="2400"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8"/>
          <p:cNvSpPr txBox="1"/>
          <p:nvPr/>
        </p:nvSpPr>
        <p:spPr>
          <a:xfrm>
            <a:off x="1753113" y="3466150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Epidural Catheter?</a:t>
            </a:r>
            <a:endParaRPr/>
          </a:p>
        </p:txBody>
      </p:sp>
      <p:sp>
        <p:nvSpPr>
          <p:cNvPr id="467" name="Google Shape;467;p68"/>
          <p:cNvSpPr/>
          <p:nvPr/>
        </p:nvSpPr>
        <p:spPr>
          <a:xfrm>
            <a:off x="4140900" y="3951350"/>
            <a:ext cx="890700" cy="691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 for risk-based standardization</a:t>
            </a:r>
            <a:endParaRPr/>
          </a:p>
        </p:txBody>
      </p:sp>
      <p:cxnSp>
        <p:nvCxnSpPr>
          <p:cNvPr id="469" name="Google Shape;469;p68"/>
          <p:cNvCxnSpPr/>
          <p:nvPr/>
        </p:nvCxnSpPr>
        <p:spPr>
          <a:xfrm>
            <a:off x="496188" y="2193725"/>
            <a:ext cx="818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68"/>
          <p:cNvCxnSpPr/>
          <p:nvPr/>
        </p:nvCxnSpPr>
        <p:spPr>
          <a:xfrm>
            <a:off x="496188" y="2014025"/>
            <a:ext cx="0" cy="3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68"/>
          <p:cNvCxnSpPr/>
          <p:nvPr/>
        </p:nvCxnSpPr>
        <p:spPr>
          <a:xfrm>
            <a:off x="8676288" y="2014025"/>
            <a:ext cx="0" cy="35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2" name="Google Shape;472;p68"/>
          <p:cNvSpPr txBox="1"/>
          <p:nvPr/>
        </p:nvSpPr>
        <p:spPr>
          <a:xfrm>
            <a:off x="90288" y="3076300"/>
            <a:ext cx="125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Preoperative Education?</a:t>
            </a:r>
            <a:endParaRPr/>
          </a:p>
        </p:txBody>
      </p:sp>
      <p:cxnSp>
        <p:nvCxnSpPr>
          <p:cNvPr id="473" name="Google Shape;473;p68"/>
          <p:cNvCxnSpPr/>
          <p:nvPr/>
        </p:nvCxnSpPr>
        <p:spPr>
          <a:xfrm>
            <a:off x="2184863" y="2014025"/>
            <a:ext cx="0" cy="3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68"/>
          <p:cNvSpPr txBox="1"/>
          <p:nvPr/>
        </p:nvSpPr>
        <p:spPr>
          <a:xfrm>
            <a:off x="716113" y="3648988"/>
            <a:ext cx="125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Bowel Preparation?</a:t>
            </a:r>
            <a:endParaRPr/>
          </a:p>
        </p:txBody>
      </p:sp>
      <p:sp>
        <p:nvSpPr>
          <p:cNvPr id="475" name="Google Shape;475;p68"/>
          <p:cNvSpPr txBox="1"/>
          <p:nvPr/>
        </p:nvSpPr>
        <p:spPr>
          <a:xfrm>
            <a:off x="1042863" y="2555750"/>
            <a:ext cx="1251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NPO?</a:t>
            </a:r>
            <a:endParaRPr/>
          </a:p>
        </p:txBody>
      </p:sp>
      <p:cxnSp>
        <p:nvCxnSpPr>
          <p:cNvPr id="476" name="Google Shape;476;p68"/>
          <p:cNvCxnSpPr>
            <a:endCxn id="472" idx="0"/>
          </p:cNvCxnSpPr>
          <p:nvPr/>
        </p:nvCxnSpPr>
        <p:spPr>
          <a:xfrm>
            <a:off x="708438" y="2193700"/>
            <a:ext cx="7800" cy="88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7" name="Google Shape;477;p68"/>
          <p:cNvCxnSpPr>
            <a:endCxn id="475" idx="0"/>
          </p:cNvCxnSpPr>
          <p:nvPr/>
        </p:nvCxnSpPr>
        <p:spPr>
          <a:xfrm>
            <a:off x="1662513" y="2193650"/>
            <a:ext cx="63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8" name="Google Shape;478;p68"/>
          <p:cNvSpPr txBox="1"/>
          <p:nvPr/>
        </p:nvSpPr>
        <p:spPr>
          <a:xfrm>
            <a:off x="90288" y="1329750"/>
            <a:ext cx="81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Pre-op Visit</a:t>
            </a:r>
            <a:endParaRPr b="1"/>
          </a:p>
        </p:txBody>
      </p:sp>
      <p:sp>
        <p:nvSpPr>
          <p:cNvPr id="479" name="Google Shape;479;p68"/>
          <p:cNvSpPr txBox="1"/>
          <p:nvPr/>
        </p:nvSpPr>
        <p:spPr>
          <a:xfrm>
            <a:off x="1739513" y="1329750"/>
            <a:ext cx="890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Day of Surgery</a:t>
            </a:r>
            <a:endParaRPr b="1"/>
          </a:p>
        </p:txBody>
      </p:sp>
      <p:cxnSp>
        <p:nvCxnSpPr>
          <p:cNvPr id="480" name="Google Shape;480;p68"/>
          <p:cNvCxnSpPr>
            <a:endCxn id="474" idx="0"/>
          </p:cNvCxnSpPr>
          <p:nvPr/>
        </p:nvCxnSpPr>
        <p:spPr>
          <a:xfrm>
            <a:off x="1315663" y="2205988"/>
            <a:ext cx="26400" cy="144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1" name="Google Shape;481;p68"/>
          <p:cNvSpPr txBox="1"/>
          <p:nvPr/>
        </p:nvSpPr>
        <p:spPr>
          <a:xfrm>
            <a:off x="2996925" y="2760075"/>
            <a:ext cx="1130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 Antibiotics?</a:t>
            </a:r>
            <a:endParaRPr/>
          </a:p>
        </p:txBody>
      </p:sp>
      <p:cxnSp>
        <p:nvCxnSpPr>
          <p:cNvPr id="482" name="Google Shape;482;p68"/>
          <p:cNvCxnSpPr>
            <a:endCxn id="481" idx="0"/>
          </p:cNvCxnSpPr>
          <p:nvPr/>
        </p:nvCxnSpPr>
        <p:spPr>
          <a:xfrm>
            <a:off x="3558975" y="2193675"/>
            <a:ext cx="3000" cy="5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3" name="Google Shape;483;p68"/>
          <p:cNvSpPr txBox="1"/>
          <p:nvPr/>
        </p:nvSpPr>
        <p:spPr>
          <a:xfrm>
            <a:off x="3501188" y="3195225"/>
            <a:ext cx="125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Wound protector?</a:t>
            </a:r>
            <a:endParaRPr/>
          </a:p>
        </p:txBody>
      </p:sp>
      <p:cxnSp>
        <p:nvCxnSpPr>
          <p:cNvPr id="484" name="Google Shape;484;p68"/>
          <p:cNvCxnSpPr>
            <a:endCxn id="483" idx="0"/>
          </p:cNvCxnSpPr>
          <p:nvPr/>
        </p:nvCxnSpPr>
        <p:spPr>
          <a:xfrm flipH="1">
            <a:off x="4127138" y="2206125"/>
            <a:ext cx="2400" cy="98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5" name="Google Shape;485;p68"/>
          <p:cNvSpPr txBox="1"/>
          <p:nvPr/>
        </p:nvSpPr>
        <p:spPr>
          <a:xfrm>
            <a:off x="4527763" y="2865298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Antimicrobial Sutures?</a:t>
            </a:r>
            <a:endParaRPr/>
          </a:p>
        </p:txBody>
      </p:sp>
      <p:cxnSp>
        <p:nvCxnSpPr>
          <p:cNvPr id="486" name="Google Shape;486;p68"/>
          <p:cNvCxnSpPr>
            <a:endCxn id="485" idx="0"/>
          </p:cNvCxnSpPr>
          <p:nvPr/>
        </p:nvCxnSpPr>
        <p:spPr>
          <a:xfrm flipH="1">
            <a:off x="5153713" y="2206198"/>
            <a:ext cx="2400" cy="65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7" name="Google Shape;487;p68"/>
          <p:cNvSpPr txBox="1"/>
          <p:nvPr/>
        </p:nvSpPr>
        <p:spPr>
          <a:xfrm>
            <a:off x="5420113" y="3509773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Drain Placement?</a:t>
            </a:r>
            <a:endParaRPr/>
          </a:p>
        </p:txBody>
      </p:sp>
      <p:cxnSp>
        <p:nvCxnSpPr>
          <p:cNvPr id="488" name="Google Shape;488;p68"/>
          <p:cNvCxnSpPr>
            <a:endCxn id="487" idx="0"/>
          </p:cNvCxnSpPr>
          <p:nvPr/>
        </p:nvCxnSpPr>
        <p:spPr>
          <a:xfrm flipH="1">
            <a:off x="6046063" y="2218273"/>
            <a:ext cx="4800" cy="12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9" name="Google Shape;489;p68"/>
          <p:cNvCxnSpPr>
            <a:endCxn id="466" idx="0"/>
          </p:cNvCxnSpPr>
          <p:nvPr/>
        </p:nvCxnSpPr>
        <p:spPr>
          <a:xfrm>
            <a:off x="2356263" y="2193850"/>
            <a:ext cx="22800" cy="12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0" name="Google Shape;490;p68"/>
          <p:cNvCxnSpPr/>
          <p:nvPr/>
        </p:nvCxnSpPr>
        <p:spPr>
          <a:xfrm>
            <a:off x="6460788" y="2014025"/>
            <a:ext cx="0" cy="3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1" name="Google Shape;491;p68"/>
          <p:cNvSpPr txBox="1"/>
          <p:nvPr/>
        </p:nvSpPr>
        <p:spPr>
          <a:xfrm>
            <a:off x="6015438" y="1495050"/>
            <a:ext cx="890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Post-Op</a:t>
            </a:r>
            <a:endParaRPr b="1"/>
          </a:p>
        </p:txBody>
      </p:sp>
      <p:sp>
        <p:nvSpPr>
          <p:cNvPr id="492" name="Google Shape;492;p68"/>
          <p:cNvSpPr txBox="1"/>
          <p:nvPr/>
        </p:nvSpPr>
        <p:spPr>
          <a:xfrm>
            <a:off x="6337538" y="2658398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ICU Placement?</a:t>
            </a:r>
            <a:endParaRPr/>
          </a:p>
        </p:txBody>
      </p:sp>
      <p:cxnSp>
        <p:nvCxnSpPr>
          <p:cNvPr id="493" name="Google Shape;493;p68"/>
          <p:cNvCxnSpPr>
            <a:endCxn id="492" idx="0"/>
          </p:cNvCxnSpPr>
          <p:nvPr/>
        </p:nvCxnSpPr>
        <p:spPr>
          <a:xfrm>
            <a:off x="6958088" y="2205998"/>
            <a:ext cx="54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4" name="Google Shape;494;p68"/>
          <p:cNvCxnSpPr>
            <a:endCxn id="495" idx="0"/>
          </p:cNvCxnSpPr>
          <p:nvPr/>
        </p:nvCxnSpPr>
        <p:spPr>
          <a:xfrm>
            <a:off x="8316238" y="2206273"/>
            <a:ext cx="45900" cy="9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5" name="Google Shape;495;p68"/>
          <p:cNvSpPr txBox="1"/>
          <p:nvPr/>
        </p:nvSpPr>
        <p:spPr>
          <a:xfrm>
            <a:off x="7736188" y="3198373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post-op visit?</a:t>
            </a:r>
            <a:endParaRPr/>
          </a:p>
        </p:txBody>
      </p:sp>
      <p:sp>
        <p:nvSpPr>
          <p:cNvPr id="496" name="Google Shape;496;p68"/>
          <p:cNvSpPr txBox="1"/>
          <p:nvPr/>
        </p:nvSpPr>
        <p:spPr>
          <a:xfrm>
            <a:off x="2370963" y="4076175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Warming?</a:t>
            </a:r>
            <a:endParaRPr/>
          </a:p>
        </p:txBody>
      </p:sp>
      <p:cxnSp>
        <p:nvCxnSpPr>
          <p:cNvPr id="497" name="Google Shape;497;p68"/>
          <p:cNvCxnSpPr>
            <a:endCxn id="496" idx="0"/>
          </p:cNvCxnSpPr>
          <p:nvPr/>
        </p:nvCxnSpPr>
        <p:spPr>
          <a:xfrm>
            <a:off x="2954913" y="2206275"/>
            <a:ext cx="42000" cy="18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8" name="Google Shape;498;p68"/>
          <p:cNvSpPr txBox="1"/>
          <p:nvPr/>
        </p:nvSpPr>
        <p:spPr>
          <a:xfrm>
            <a:off x="6958088" y="3834273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Bladder catheter?</a:t>
            </a:r>
            <a:endParaRPr/>
          </a:p>
        </p:txBody>
      </p:sp>
      <p:cxnSp>
        <p:nvCxnSpPr>
          <p:cNvPr id="499" name="Google Shape;499;p68"/>
          <p:cNvCxnSpPr>
            <a:endCxn id="498" idx="0"/>
          </p:cNvCxnSpPr>
          <p:nvPr/>
        </p:nvCxnSpPr>
        <p:spPr>
          <a:xfrm>
            <a:off x="7528238" y="2193873"/>
            <a:ext cx="55800" cy="16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0" name="Google Shape;500;p68"/>
          <p:cNvSpPr txBox="1"/>
          <p:nvPr/>
        </p:nvSpPr>
        <p:spPr>
          <a:xfrm>
            <a:off x="8118013" y="1495050"/>
            <a:ext cx="10881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Discharge</a:t>
            </a:r>
            <a:endParaRPr b="1"/>
          </a:p>
        </p:txBody>
      </p:sp>
      <p:sp>
        <p:nvSpPr>
          <p:cNvPr id="501" name="Google Shape;501;p68"/>
          <p:cNvSpPr txBox="1"/>
          <p:nvPr/>
        </p:nvSpPr>
        <p:spPr>
          <a:xfrm>
            <a:off x="3949625" y="3892825"/>
            <a:ext cx="12519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of wound closure?</a:t>
            </a:r>
            <a:endParaRPr/>
          </a:p>
        </p:txBody>
      </p:sp>
      <p:cxnSp>
        <p:nvCxnSpPr>
          <p:cNvPr id="502" name="Google Shape;502;p68"/>
          <p:cNvCxnSpPr>
            <a:endCxn id="501" idx="0"/>
          </p:cNvCxnSpPr>
          <p:nvPr/>
        </p:nvCxnSpPr>
        <p:spPr>
          <a:xfrm>
            <a:off x="4523675" y="2169025"/>
            <a:ext cx="51900" cy="172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9"/>
          <p:cNvSpPr txBox="1">
            <a:spLocks noGrp="1"/>
          </p:cNvSpPr>
          <p:nvPr>
            <p:ph type="title"/>
          </p:nvPr>
        </p:nvSpPr>
        <p:spPr>
          <a:xfrm>
            <a:off x="311700" y="313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Wound Closure &amp; Management</a:t>
            </a:r>
            <a:endParaRPr/>
          </a:p>
        </p:txBody>
      </p:sp>
      <p:pic>
        <p:nvPicPr>
          <p:cNvPr id="508" name="Google Shape;50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0312"/>
            <a:ext cx="4281124" cy="2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050" y="686528"/>
            <a:ext cx="3357201" cy="377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50150"/>
            <a:ext cx="8867575" cy="107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0"/>
          <p:cNvSpPr txBox="1">
            <a:spLocks noGrp="1"/>
          </p:cNvSpPr>
          <p:nvPr>
            <p:ph type="title"/>
          </p:nvPr>
        </p:nvSpPr>
        <p:spPr>
          <a:xfrm>
            <a:off x="462100" y="84275"/>
            <a:ext cx="64704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Method</a:t>
            </a:r>
            <a:endParaRPr sz="3400"/>
          </a:p>
        </p:txBody>
      </p:sp>
      <p:sp>
        <p:nvSpPr>
          <p:cNvPr id="516" name="Google Shape;516;p70"/>
          <p:cNvSpPr txBox="1"/>
          <p:nvPr/>
        </p:nvSpPr>
        <p:spPr>
          <a:xfrm>
            <a:off x="1007400" y="1389600"/>
            <a:ext cx="8030100" cy="27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/>
              <a:t>Real-time machine learning risk assessment:</a:t>
            </a:r>
            <a:r>
              <a:rPr lang="en" sz="2200"/>
              <a:t> Can we stratify risk of SSI in real time?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/>
              <a:t>Decision intelligence:</a:t>
            </a:r>
            <a:r>
              <a:rPr lang="en" sz="2200"/>
              <a:t> Can we determine a risk threshold to recommend NPWT?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en" sz="2200" b="1"/>
              <a:t>Behavioral economics (nudge theory)</a:t>
            </a:r>
            <a:r>
              <a:rPr lang="en" sz="2200"/>
              <a:t>: Can we convince surgeons to use the intervention without a mandate?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47024" cy="274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8000" y="2615474"/>
            <a:ext cx="4950297" cy="205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6650"/>
            <a:ext cx="8839200" cy="3870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2816325"/>
            <a:ext cx="32004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9775"/>
            <a:ext cx="8839200" cy="245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Behavioral Economics </a:t>
            </a:r>
            <a:r>
              <a:rPr lang="en" i="1"/>
              <a:t>Nudge</a:t>
            </a:r>
            <a:endParaRPr i="1"/>
          </a:p>
        </p:txBody>
      </p:sp>
      <p:pic>
        <p:nvPicPr>
          <p:cNvPr id="539" name="Google Shape;53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038" y="1017725"/>
            <a:ext cx="6069928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6"/>
          <p:cNvSpPr txBox="1">
            <a:spLocks noGrp="1"/>
          </p:cNvSpPr>
          <p:nvPr>
            <p:ph type="ctrTitle"/>
          </p:nvPr>
        </p:nvSpPr>
        <p:spPr>
          <a:xfrm>
            <a:off x="1361175" y="1179900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Outcomes</a:t>
            </a:r>
            <a:endParaRPr sz="3000"/>
          </a:p>
        </p:txBody>
      </p:sp>
      <p:sp>
        <p:nvSpPr>
          <p:cNvPr id="550" name="Google Shape;550;p76"/>
          <p:cNvSpPr txBox="1">
            <a:spLocks noGrp="1"/>
          </p:cNvSpPr>
          <p:nvPr>
            <p:ph type="body" idx="1"/>
          </p:nvPr>
        </p:nvSpPr>
        <p:spPr>
          <a:xfrm>
            <a:off x="1878300" y="2262300"/>
            <a:ext cx="62442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74% Reduction in SSI using platform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en" sz="2400"/>
              <a:t>Estimated direct cost reduction of $1.2 million for every 300 patients undergoing surgery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Delirium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0"/>
          <p:cNvSpPr txBox="1">
            <a:spLocks noGrp="1"/>
          </p:cNvSpPr>
          <p:nvPr>
            <p:ph type="title"/>
          </p:nvPr>
        </p:nvSpPr>
        <p:spPr>
          <a:xfrm>
            <a:off x="311700" y="160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of Healthcare Delivery</a:t>
            </a:r>
            <a:endParaRPr/>
          </a:p>
        </p:txBody>
      </p:sp>
      <p:pic>
        <p:nvPicPr>
          <p:cNvPr id="229" name="Google Shape;229;p50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525" y="996150"/>
            <a:ext cx="3808542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0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889550"/>
            <a:ext cx="428625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Delirium</a:t>
            </a:r>
            <a:endParaRPr/>
          </a:p>
        </p:txBody>
      </p:sp>
      <p:sp>
        <p:nvSpPr>
          <p:cNvPr id="561" name="Google Shape;561;p7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28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Delirium is a dangerous state of confusion affecting 20-50% of the 18 million hospitalized patients in the US every year. 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Delirium leads to longer length of stay (7.8 days), inpatient falls, high discharge rate to extended care and high mortality (22-76%).  Systematically applied delirium treatment bundles decrease LOS by mean of 4 days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It is massively undetected with only 2% of patients being coded for reimbursement. </a:t>
            </a:r>
            <a:endParaRPr sz="2200"/>
          </a:p>
        </p:txBody>
      </p:sp>
      <p:sp>
        <p:nvSpPr>
          <p:cNvPr id="562" name="Google Shape;562;p78"/>
          <p:cNvSpPr txBox="1"/>
          <p:nvPr/>
        </p:nvSpPr>
        <p:spPr>
          <a:xfrm>
            <a:off x="826025" y="3996175"/>
            <a:ext cx="64983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Inouye, S.K., Delirium in older persons. N Engl J Med, 2006. 354(11): p. 1157-65.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McCusker, J., et al., Does delirium increase hospital stay? J Am Geriatr Soc, 2003. 51(11): p. 1539-46.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Advisory Board, Better delirium screening offers significant LOS and cost opportunity. January 2016.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9"/>
          <p:cNvSpPr txBox="1">
            <a:spLocks noGrp="1"/>
          </p:cNvSpPr>
          <p:nvPr>
            <p:ph type="title"/>
          </p:nvPr>
        </p:nvSpPr>
        <p:spPr>
          <a:xfrm>
            <a:off x="311700" y="246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delirium care</a:t>
            </a:r>
            <a:endParaRPr/>
          </a:p>
        </p:txBody>
      </p:sp>
      <p:sp>
        <p:nvSpPr>
          <p:cNvPr id="568" name="Google Shape;568;p79"/>
          <p:cNvSpPr txBox="1">
            <a:spLocks noGrp="1"/>
          </p:cNvSpPr>
          <p:nvPr>
            <p:ph type="body" idx="1"/>
          </p:nvPr>
        </p:nvSpPr>
        <p:spPr>
          <a:xfrm>
            <a:off x="77100" y="923875"/>
            <a:ext cx="3733800" cy="3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manual delirium screening methods are costly, time-consuming, and have very poor sensitivity (as low at 0.13).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lack of systematic application of highly effective delirium prevention/treatment bundles when risk is recognized.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There is inconsistent documentation of delirium, when present, resulting in staggering amounts of lost reimbursement.</a:t>
            </a:r>
            <a:endParaRPr/>
          </a:p>
        </p:txBody>
      </p:sp>
      <p:pic>
        <p:nvPicPr>
          <p:cNvPr id="569" name="Google Shape;56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100" y="429776"/>
            <a:ext cx="3733800" cy="400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0"/>
          <p:cNvSpPr txBox="1">
            <a:spLocks noGrp="1"/>
          </p:cNvSpPr>
          <p:nvPr>
            <p:ph type="title"/>
          </p:nvPr>
        </p:nvSpPr>
        <p:spPr>
          <a:xfrm>
            <a:off x="462100" y="84275"/>
            <a:ext cx="64704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Method</a:t>
            </a:r>
            <a:endParaRPr sz="3400"/>
          </a:p>
        </p:txBody>
      </p:sp>
      <p:sp>
        <p:nvSpPr>
          <p:cNvPr id="575" name="Google Shape;575;p80"/>
          <p:cNvSpPr txBox="1"/>
          <p:nvPr/>
        </p:nvSpPr>
        <p:spPr>
          <a:xfrm>
            <a:off x="1007400" y="1389600"/>
            <a:ext cx="8030100" cy="30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/>
              <a:t>Real-time machine learning risk assessment:</a:t>
            </a:r>
            <a:r>
              <a:rPr lang="en" sz="2200"/>
              <a:t> Can we stratify risk of delirium in real time?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b="1"/>
              <a:t>Decision intelligence:</a:t>
            </a:r>
            <a:r>
              <a:rPr lang="en" sz="2200"/>
              <a:t> Can we develop a threshold for which patients nursing should focus on and launch a delirium protocol?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en" sz="2200" b="1"/>
              <a:t>Behavioral economics (nudge theory)</a:t>
            </a:r>
            <a:r>
              <a:rPr lang="en" sz="2200"/>
              <a:t>: Can we drive clinicians to document the presence of delirium?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81"/>
          <p:cNvPicPr preferRelativeResize="0"/>
          <p:nvPr/>
        </p:nvPicPr>
        <p:blipFill rotWithShape="1">
          <a:blip r:embed="rId3">
            <a:alphaModFix/>
          </a:blip>
          <a:srcRect r="11182"/>
          <a:stretch/>
        </p:blipFill>
        <p:spPr>
          <a:xfrm>
            <a:off x="415225" y="368975"/>
            <a:ext cx="3262550" cy="440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4000" y="695001"/>
            <a:ext cx="5050674" cy="37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00" y="1559025"/>
            <a:ext cx="6277000" cy="34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750" y="828750"/>
            <a:ext cx="6991650" cy="6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2"/>
          <p:cNvSpPr/>
          <p:nvPr/>
        </p:nvSpPr>
        <p:spPr>
          <a:xfrm>
            <a:off x="3623575" y="3017825"/>
            <a:ext cx="1013400" cy="2091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82"/>
          <p:cNvSpPr/>
          <p:nvPr/>
        </p:nvSpPr>
        <p:spPr>
          <a:xfrm>
            <a:off x="5121475" y="3865900"/>
            <a:ext cx="1013400" cy="2091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82"/>
          <p:cNvSpPr txBox="1">
            <a:spLocks noGrp="1"/>
          </p:cNvSpPr>
          <p:nvPr>
            <p:ph type="title"/>
          </p:nvPr>
        </p:nvSpPr>
        <p:spPr>
          <a:xfrm>
            <a:off x="311700" y="10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Delirium Model Validation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575" y="152400"/>
            <a:ext cx="406423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3"/>
          <p:cNvSpPr txBox="1"/>
          <p:nvPr/>
        </p:nvSpPr>
        <p:spPr>
          <a:xfrm>
            <a:off x="165200" y="319400"/>
            <a:ext cx="23130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HDC Delirium Workflow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Results</a:t>
            </a:r>
            <a:endParaRPr/>
          </a:p>
        </p:txBody>
      </p:sp>
      <p:sp>
        <p:nvSpPr>
          <p:cNvPr id="602" name="Google Shape;602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Increase delirium detection from 21% of actual delirium cases to 38% of actual delirium cases through automation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Systematically apply protocolized delirium treatment bundles in all positive-screened patients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Systematic documentation of delirium presence and treatment method to allow appropriate capture of diagnosis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5"/>
          <p:cNvSpPr/>
          <p:nvPr/>
        </p:nvSpPr>
        <p:spPr>
          <a:xfrm>
            <a:off x="1097800" y="2257425"/>
            <a:ext cx="418500" cy="12573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24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5"/>
          <p:cNvSpPr txBox="1"/>
          <p:nvPr/>
        </p:nvSpPr>
        <p:spPr>
          <a:xfrm>
            <a:off x="75225" y="2382525"/>
            <a:ext cx="931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Most likely true delirium rate*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9" name="Google Shape;609;p85"/>
          <p:cNvSpPr txBox="1"/>
          <p:nvPr/>
        </p:nvSpPr>
        <p:spPr>
          <a:xfrm>
            <a:off x="7244700" y="1259475"/>
            <a:ext cx="1899300" cy="28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* In a systematic review of 42 studies on delirium, no hospital had a delirium occurrence rate under 11%. Typical rates were 20-30%. 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Siddiqi et al.. "Occurrence and outcome of delirium in medical in-patients: a systematic literature review." Age and ageing 35.4 (2006): 350-364.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10" name="Google Shape;610;p85"/>
          <p:cNvGraphicFramePr/>
          <p:nvPr/>
        </p:nvGraphicFramePr>
        <p:xfrm>
          <a:off x="1607363" y="1000125"/>
          <a:ext cx="5520475" cy="3028950"/>
        </p:xfrm>
        <a:graphic>
          <a:graphicData uri="http://schemas.openxmlformats.org/drawingml/2006/table">
            <a:tbl>
              <a:tblPr>
                <a:noFill/>
                <a:tableStyleId>{3C2739ED-4A0F-433E-84BE-29A168627615}</a:tableStyleId>
              </a:tblPr>
              <a:tblGrid>
                <a:gridCol w="9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True Delirium Rate Assumption</a:t>
                      </a:r>
                      <a:endParaRPr sz="9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Per Encounter Mean Additional Reimbursement ($)</a:t>
                      </a:r>
                      <a:endParaRPr sz="9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Total Additional Reimbursement ($)</a:t>
                      </a:r>
                      <a:endParaRPr sz="9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Total Cost Savings</a:t>
                      </a:r>
                      <a:endParaRPr sz="9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Total Increased Cash Flow</a:t>
                      </a:r>
                      <a:endParaRPr sz="9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10%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$436,301.63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$2,626,535.81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$3,062,837.44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$7,500.00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$654,452.44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$2,626,535.81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$3,280,988.26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$872,603.26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$2,626,535.81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$3,499,139.07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20%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$1,555,023.76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$9,361,243.02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$10,916,266.78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$7,500.00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$2,332,535.64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$9,361,243.02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$11,693,778.66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$3,110,047.52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$9,361,243.02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$12,471,290.54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30%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$2,673,745.89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$16,095,950.23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$18,769,696.12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$7,500.00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$4,010,618.83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$16,095,950.23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$20,106,569.06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$5,347,491.77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$16,095,950.23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$21,443,442.01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40%</a:t>
                      </a: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$3,792,468.01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$22,830,657.44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$26,623,125.46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$7,500.00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$5,688,702.02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$22,830,657.44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$28,519,359.46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$10,000.00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$7,584,936.03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$22,830,657.44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$30,415,593.47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Sepsis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sepsis care</a:t>
            </a:r>
            <a:endParaRPr/>
          </a:p>
        </p:txBody>
      </p:sp>
      <p:sp>
        <p:nvSpPr>
          <p:cNvPr id="621" name="Google Shape;621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 mortality (17% of in-hospital deaths)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Most patients developing sepsis in rural or community hospitals will require transfer to tertiary referral center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Delayed recognition increases mortality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Any delay in care of transfer increases mortality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Transferred patients are less likely to have appropriate sepsis bundles</a:t>
            </a:r>
            <a:endParaRPr sz="2400"/>
          </a:p>
        </p:txBody>
      </p:sp>
      <p:sp>
        <p:nvSpPr>
          <p:cNvPr id="622" name="Google Shape;622;p87"/>
          <p:cNvSpPr txBox="1"/>
          <p:nvPr/>
        </p:nvSpPr>
        <p:spPr>
          <a:xfrm>
            <a:off x="859100" y="4306450"/>
            <a:ext cx="63441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Mohr, N. M., Harland, K. K., Shane, D. M., Ahmed, A., Fuller, B. M., &amp; Torner, J. C. (2016). Inter-hospital transfer is associated with increased mortality and costs in severe sepsis and septic shock: An instrumental variables approach. </a:t>
            </a:r>
            <a:r>
              <a:rPr lang="en" sz="1100" i="1">
                <a:solidFill>
                  <a:schemeClr val="dk1"/>
                </a:solidFill>
              </a:rPr>
              <a:t>Journal of Critical Care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i="1">
                <a:solidFill>
                  <a:schemeClr val="dk1"/>
                </a:solidFill>
              </a:rPr>
              <a:t>36</a:t>
            </a:r>
            <a:r>
              <a:rPr lang="en" sz="1100">
                <a:solidFill>
                  <a:schemeClr val="dk1"/>
                </a:solidFill>
              </a:rPr>
              <a:t>, 187–194.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1"/>
          <p:cNvSpPr txBox="1">
            <a:spLocks noGrp="1"/>
          </p:cNvSpPr>
          <p:nvPr>
            <p:ph type="title"/>
          </p:nvPr>
        </p:nvSpPr>
        <p:spPr>
          <a:xfrm>
            <a:off x="462100" y="262250"/>
            <a:ext cx="64704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 Care is the most expensive to provide</a:t>
            </a:r>
            <a:endParaRPr/>
          </a:p>
        </p:txBody>
      </p:sp>
      <p:sp>
        <p:nvSpPr>
          <p:cNvPr id="236" name="Google Shape;236;p51"/>
          <p:cNvSpPr txBox="1">
            <a:spLocks noGrp="1"/>
          </p:cNvSpPr>
          <p:nvPr>
            <p:ph type="body" idx="1"/>
          </p:nvPr>
        </p:nvSpPr>
        <p:spPr>
          <a:xfrm>
            <a:off x="282338" y="1293050"/>
            <a:ext cx="4200000" cy="3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Delivery</a:t>
            </a:r>
            <a:endParaRPr sz="2400" b="1"/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Blood transfusions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Intensive care utilization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Surgical treatment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Technology</a:t>
            </a:r>
            <a:endParaRPr sz="2400"/>
          </a:p>
        </p:txBody>
      </p:sp>
      <p:sp>
        <p:nvSpPr>
          <p:cNvPr id="237" name="Google Shape;237;p51"/>
          <p:cNvSpPr txBox="1">
            <a:spLocks noGrp="1"/>
          </p:cNvSpPr>
          <p:nvPr>
            <p:ph type="body" idx="1"/>
          </p:nvPr>
        </p:nvSpPr>
        <p:spPr>
          <a:xfrm>
            <a:off x="4661663" y="1293050"/>
            <a:ext cx="4200000" cy="3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Adverse Events</a:t>
            </a:r>
            <a:endParaRPr sz="2400" b="1"/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Hospital acquired infections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Delirium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Sepsis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Falls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8"/>
          <p:cNvSpPr/>
          <p:nvPr/>
        </p:nvSpPr>
        <p:spPr>
          <a:xfrm>
            <a:off x="2881613" y="1621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8"/>
          <p:cNvSpPr/>
          <p:nvPr/>
        </p:nvSpPr>
        <p:spPr>
          <a:xfrm>
            <a:off x="3018113" y="1621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8"/>
          <p:cNvSpPr/>
          <p:nvPr/>
        </p:nvSpPr>
        <p:spPr>
          <a:xfrm>
            <a:off x="3154613" y="1621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8"/>
          <p:cNvSpPr/>
          <p:nvPr/>
        </p:nvSpPr>
        <p:spPr>
          <a:xfrm>
            <a:off x="3291113" y="1621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8"/>
          <p:cNvSpPr/>
          <p:nvPr/>
        </p:nvSpPr>
        <p:spPr>
          <a:xfrm>
            <a:off x="3427613" y="1621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8"/>
          <p:cNvSpPr/>
          <p:nvPr/>
        </p:nvSpPr>
        <p:spPr>
          <a:xfrm>
            <a:off x="3564113" y="1621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8"/>
          <p:cNvSpPr/>
          <p:nvPr/>
        </p:nvSpPr>
        <p:spPr>
          <a:xfrm>
            <a:off x="3700613" y="1621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8"/>
          <p:cNvSpPr/>
          <p:nvPr/>
        </p:nvSpPr>
        <p:spPr>
          <a:xfrm>
            <a:off x="3837113" y="1621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8"/>
          <p:cNvSpPr/>
          <p:nvPr/>
        </p:nvSpPr>
        <p:spPr>
          <a:xfrm>
            <a:off x="2881613" y="1758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8"/>
          <p:cNvSpPr/>
          <p:nvPr/>
        </p:nvSpPr>
        <p:spPr>
          <a:xfrm>
            <a:off x="3018113" y="1758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8"/>
          <p:cNvSpPr/>
          <p:nvPr/>
        </p:nvSpPr>
        <p:spPr>
          <a:xfrm>
            <a:off x="3154613" y="1758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8"/>
          <p:cNvSpPr/>
          <p:nvPr/>
        </p:nvSpPr>
        <p:spPr>
          <a:xfrm>
            <a:off x="3291113" y="1758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8"/>
          <p:cNvSpPr/>
          <p:nvPr/>
        </p:nvSpPr>
        <p:spPr>
          <a:xfrm>
            <a:off x="3427613" y="1758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8"/>
          <p:cNvSpPr/>
          <p:nvPr/>
        </p:nvSpPr>
        <p:spPr>
          <a:xfrm>
            <a:off x="3564113" y="1758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8"/>
          <p:cNvSpPr/>
          <p:nvPr/>
        </p:nvSpPr>
        <p:spPr>
          <a:xfrm>
            <a:off x="3700613" y="1758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8"/>
          <p:cNvSpPr/>
          <p:nvPr/>
        </p:nvSpPr>
        <p:spPr>
          <a:xfrm>
            <a:off x="3837113" y="1758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8"/>
          <p:cNvSpPr/>
          <p:nvPr/>
        </p:nvSpPr>
        <p:spPr>
          <a:xfrm>
            <a:off x="2881613" y="1894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8"/>
          <p:cNvSpPr/>
          <p:nvPr/>
        </p:nvSpPr>
        <p:spPr>
          <a:xfrm>
            <a:off x="3018113" y="1894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8"/>
          <p:cNvSpPr/>
          <p:nvPr/>
        </p:nvSpPr>
        <p:spPr>
          <a:xfrm>
            <a:off x="3154613" y="1894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8"/>
          <p:cNvSpPr/>
          <p:nvPr/>
        </p:nvSpPr>
        <p:spPr>
          <a:xfrm>
            <a:off x="3291113" y="1894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8"/>
          <p:cNvSpPr/>
          <p:nvPr/>
        </p:nvSpPr>
        <p:spPr>
          <a:xfrm>
            <a:off x="3427613" y="1894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8"/>
          <p:cNvSpPr/>
          <p:nvPr/>
        </p:nvSpPr>
        <p:spPr>
          <a:xfrm>
            <a:off x="3564113" y="1894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8"/>
          <p:cNvSpPr/>
          <p:nvPr/>
        </p:nvSpPr>
        <p:spPr>
          <a:xfrm>
            <a:off x="3700613" y="1894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88"/>
          <p:cNvSpPr/>
          <p:nvPr/>
        </p:nvSpPr>
        <p:spPr>
          <a:xfrm>
            <a:off x="3837113" y="18947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88"/>
          <p:cNvSpPr/>
          <p:nvPr/>
        </p:nvSpPr>
        <p:spPr>
          <a:xfrm>
            <a:off x="2881613" y="2031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88"/>
          <p:cNvSpPr/>
          <p:nvPr/>
        </p:nvSpPr>
        <p:spPr>
          <a:xfrm>
            <a:off x="3018113" y="2031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88"/>
          <p:cNvSpPr/>
          <p:nvPr/>
        </p:nvSpPr>
        <p:spPr>
          <a:xfrm>
            <a:off x="3154613" y="2031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8"/>
          <p:cNvSpPr/>
          <p:nvPr/>
        </p:nvSpPr>
        <p:spPr>
          <a:xfrm>
            <a:off x="3291113" y="2031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88"/>
          <p:cNvSpPr/>
          <p:nvPr/>
        </p:nvSpPr>
        <p:spPr>
          <a:xfrm>
            <a:off x="3427613" y="2031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88"/>
          <p:cNvSpPr/>
          <p:nvPr/>
        </p:nvSpPr>
        <p:spPr>
          <a:xfrm>
            <a:off x="3564113" y="2031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88"/>
          <p:cNvSpPr/>
          <p:nvPr/>
        </p:nvSpPr>
        <p:spPr>
          <a:xfrm>
            <a:off x="3700613" y="2031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88"/>
          <p:cNvSpPr/>
          <p:nvPr/>
        </p:nvSpPr>
        <p:spPr>
          <a:xfrm>
            <a:off x="3837113" y="2031213"/>
            <a:ext cx="136500" cy="13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88"/>
          <p:cNvSpPr txBox="1"/>
          <p:nvPr/>
        </p:nvSpPr>
        <p:spPr>
          <a:xfrm>
            <a:off x="1181938" y="741088"/>
            <a:ext cx="15261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Rural or Critical Access Hospital</a:t>
            </a:r>
            <a:endParaRPr b="1"/>
          </a:p>
        </p:txBody>
      </p:sp>
      <p:sp>
        <p:nvSpPr>
          <p:cNvPr id="660" name="Google Shape;660;p88"/>
          <p:cNvSpPr/>
          <p:nvPr/>
        </p:nvSpPr>
        <p:spPr>
          <a:xfrm>
            <a:off x="3191813" y="3599513"/>
            <a:ext cx="608100" cy="7443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1" name="Google Shape;661;p88"/>
          <p:cNvCxnSpPr>
            <a:stCxn id="660" idx="1"/>
            <a:endCxn id="651" idx="2"/>
          </p:cNvCxnSpPr>
          <p:nvPr/>
        </p:nvCxnSpPr>
        <p:spPr>
          <a:xfrm rot="10800000">
            <a:off x="2949863" y="2167613"/>
            <a:ext cx="546000" cy="1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88"/>
          <p:cNvCxnSpPr>
            <a:stCxn id="660" idx="1"/>
            <a:endCxn id="652" idx="2"/>
          </p:cNvCxnSpPr>
          <p:nvPr/>
        </p:nvCxnSpPr>
        <p:spPr>
          <a:xfrm rot="10800000">
            <a:off x="3086363" y="2167613"/>
            <a:ext cx="409500" cy="1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88"/>
          <p:cNvCxnSpPr>
            <a:stCxn id="660" idx="1"/>
            <a:endCxn id="653" idx="2"/>
          </p:cNvCxnSpPr>
          <p:nvPr/>
        </p:nvCxnSpPr>
        <p:spPr>
          <a:xfrm rot="10800000">
            <a:off x="3222863" y="2167613"/>
            <a:ext cx="273000" cy="1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88"/>
          <p:cNvCxnSpPr>
            <a:stCxn id="660" idx="1"/>
            <a:endCxn id="654" idx="2"/>
          </p:cNvCxnSpPr>
          <p:nvPr/>
        </p:nvCxnSpPr>
        <p:spPr>
          <a:xfrm rot="10800000">
            <a:off x="3359363" y="2167613"/>
            <a:ext cx="136500" cy="1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88"/>
          <p:cNvCxnSpPr>
            <a:stCxn id="660" idx="1"/>
            <a:endCxn id="655" idx="2"/>
          </p:cNvCxnSpPr>
          <p:nvPr/>
        </p:nvCxnSpPr>
        <p:spPr>
          <a:xfrm rot="10800000">
            <a:off x="3495863" y="2167613"/>
            <a:ext cx="0" cy="1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88"/>
          <p:cNvCxnSpPr>
            <a:stCxn id="660" idx="1"/>
            <a:endCxn id="656" idx="2"/>
          </p:cNvCxnSpPr>
          <p:nvPr/>
        </p:nvCxnSpPr>
        <p:spPr>
          <a:xfrm rot="10800000" flipH="1">
            <a:off x="3495863" y="2167613"/>
            <a:ext cx="136500" cy="1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88"/>
          <p:cNvCxnSpPr>
            <a:stCxn id="660" idx="1"/>
            <a:endCxn id="658" idx="2"/>
          </p:cNvCxnSpPr>
          <p:nvPr/>
        </p:nvCxnSpPr>
        <p:spPr>
          <a:xfrm rot="10800000" flipH="1">
            <a:off x="3495863" y="2167613"/>
            <a:ext cx="409500" cy="1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8" name="Google Shape;668;p88"/>
          <p:cNvSpPr txBox="1"/>
          <p:nvPr/>
        </p:nvSpPr>
        <p:spPr>
          <a:xfrm>
            <a:off x="1628363" y="3691738"/>
            <a:ext cx="15261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High Definition Care Platform</a:t>
            </a:r>
            <a:endParaRPr b="1"/>
          </a:p>
        </p:txBody>
      </p:sp>
      <p:sp>
        <p:nvSpPr>
          <p:cNvPr id="669" name="Google Shape;669;p88"/>
          <p:cNvSpPr txBox="1"/>
          <p:nvPr/>
        </p:nvSpPr>
        <p:spPr>
          <a:xfrm>
            <a:off x="6305953" y="2548725"/>
            <a:ext cx="1898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Tertiary Referral Hospital</a:t>
            </a:r>
            <a:endParaRPr b="1"/>
          </a:p>
        </p:txBody>
      </p:sp>
      <p:cxnSp>
        <p:nvCxnSpPr>
          <p:cNvPr id="670" name="Google Shape;670;p88"/>
          <p:cNvCxnSpPr>
            <a:stCxn id="660" idx="4"/>
            <a:endCxn id="671" idx="1"/>
          </p:cNvCxnSpPr>
          <p:nvPr/>
        </p:nvCxnSpPr>
        <p:spPr>
          <a:xfrm>
            <a:off x="3799913" y="3971663"/>
            <a:ext cx="2627400" cy="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2" name="Google Shape;672;p88"/>
          <p:cNvSpPr/>
          <p:nvPr/>
        </p:nvSpPr>
        <p:spPr>
          <a:xfrm>
            <a:off x="3700613" y="2031213"/>
            <a:ext cx="136500" cy="1365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88"/>
          <p:cNvSpPr/>
          <p:nvPr/>
        </p:nvSpPr>
        <p:spPr>
          <a:xfrm>
            <a:off x="3191800" y="3599513"/>
            <a:ext cx="608100" cy="744300"/>
          </a:xfrm>
          <a:prstGeom prst="can">
            <a:avLst>
              <a:gd name="adj" fmla="val 25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4" name="Google Shape;674;p88"/>
          <p:cNvCxnSpPr>
            <a:stCxn id="673" idx="1"/>
            <a:endCxn id="672" idx="2"/>
          </p:cNvCxnSpPr>
          <p:nvPr/>
        </p:nvCxnSpPr>
        <p:spPr>
          <a:xfrm rot="10800000" flipH="1">
            <a:off x="3495850" y="2167613"/>
            <a:ext cx="273000" cy="1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1" name="Google Shape;67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275" y="3143800"/>
            <a:ext cx="1655725" cy="16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3725" y="326425"/>
            <a:ext cx="1431900" cy="14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88"/>
          <p:cNvSpPr txBox="1"/>
          <p:nvPr/>
        </p:nvSpPr>
        <p:spPr>
          <a:xfrm>
            <a:off x="5154500" y="599325"/>
            <a:ext cx="3546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Early sepsis identification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Early use of sepsis bundles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Enforcement of time-sensitive cares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Early escalation of care</a:t>
            </a:r>
            <a:endParaRPr/>
          </a:p>
        </p:txBody>
      </p:sp>
      <p:cxnSp>
        <p:nvCxnSpPr>
          <p:cNvPr id="677" name="Google Shape;677;p88"/>
          <p:cNvCxnSpPr>
            <a:stCxn id="673" idx="4"/>
            <a:endCxn id="672" idx="3"/>
          </p:cNvCxnSpPr>
          <p:nvPr/>
        </p:nvCxnSpPr>
        <p:spPr>
          <a:xfrm rot="10800000" flipH="1">
            <a:off x="3799900" y="2099363"/>
            <a:ext cx="37200" cy="1872300"/>
          </a:xfrm>
          <a:prstGeom prst="bentConnector3">
            <a:avLst>
              <a:gd name="adj1" fmla="val 150967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9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HDC Platform Architecture</a:t>
            </a:r>
            <a:endParaRPr/>
          </a:p>
        </p:txBody>
      </p:sp>
      <p:pic>
        <p:nvPicPr>
          <p:cNvPr id="683" name="Google Shape;68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7" cy="301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0"/>
          <p:cNvSpPr txBox="1">
            <a:spLocks noGrp="1"/>
          </p:cNvSpPr>
          <p:nvPr>
            <p:ph type="title" idx="4294967295"/>
          </p:nvPr>
        </p:nvSpPr>
        <p:spPr>
          <a:xfrm>
            <a:off x="311700" y="22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Multi-tenant Cloud Platform</a:t>
            </a:r>
            <a:endParaRPr/>
          </a:p>
        </p:txBody>
      </p:sp>
      <p:pic>
        <p:nvPicPr>
          <p:cNvPr id="689" name="Google Shape;68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70333"/>
            <a:ext cx="2721934" cy="92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90"/>
          <p:cNvPicPr preferRelativeResize="0"/>
          <p:nvPr/>
        </p:nvPicPr>
        <p:blipFill rotWithShape="1">
          <a:blip r:embed="rId3">
            <a:alphaModFix/>
          </a:blip>
          <a:srcRect r="56681"/>
          <a:stretch/>
        </p:blipFill>
        <p:spPr>
          <a:xfrm rot="5400000">
            <a:off x="1240221" y="1417264"/>
            <a:ext cx="1179126" cy="92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90"/>
          <p:cNvPicPr preferRelativeResize="0"/>
          <p:nvPr/>
        </p:nvPicPr>
        <p:blipFill rotWithShape="1">
          <a:blip r:embed="rId3">
            <a:alphaModFix/>
          </a:blip>
          <a:srcRect r="56681"/>
          <a:stretch/>
        </p:blipFill>
        <p:spPr>
          <a:xfrm rot="5400000">
            <a:off x="2167214" y="1417264"/>
            <a:ext cx="1179126" cy="92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90"/>
          <p:cNvPicPr preferRelativeResize="0"/>
          <p:nvPr/>
        </p:nvPicPr>
        <p:blipFill rotWithShape="1">
          <a:blip r:embed="rId3">
            <a:alphaModFix/>
          </a:blip>
          <a:srcRect r="56681"/>
          <a:stretch/>
        </p:blipFill>
        <p:spPr>
          <a:xfrm rot="-5400000">
            <a:off x="1240214" y="3523389"/>
            <a:ext cx="1179126" cy="92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90"/>
          <p:cNvPicPr preferRelativeResize="0"/>
          <p:nvPr/>
        </p:nvPicPr>
        <p:blipFill rotWithShape="1">
          <a:blip r:embed="rId3">
            <a:alphaModFix/>
          </a:blip>
          <a:srcRect r="56681"/>
          <a:stretch/>
        </p:blipFill>
        <p:spPr>
          <a:xfrm rot="-5400000">
            <a:off x="2167214" y="3523389"/>
            <a:ext cx="1179126" cy="926996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90"/>
          <p:cNvSpPr txBox="1"/>
          <p:nvPr/>
        </p:nvSpPr>
        <p:spPr>
          <a:xfrm>
            <a:off x="3638800" y="1833725"/>
            <a:ext cx="52830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Accelerated and shared learning: value of achieved in one system may be easily shared with others, reducing the 17-year timeline for best-practice adoption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Infrastructure for competencies necessary for ACO and other collaboratives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700" name="Google Shape;700;p91"/>
          <p:cNvSpPr txBox="1">
            <a:spLocks noGrp="1"/>
          </p:cNvSpPr>
          <p:nvPr>
            <p:ph type="body" idx="1"/>
          </p:nvPr>
        </p:nvSpPr>
        <p:spPr>
          <a:xfrm>
            <a:off x="311700" y="1398725"/>
            <a:ext cx="85206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have demonstrated that machine learning coupled with decision intelligence and nudges improves outcomes</a:t>
            </a:r>
            <a:endParaRPr sz="18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There is potential to markedly change the dynamics and quality of hospital care delivery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Centrally managed platform can accelerate high-value care adoption and provide infrastructure for necessary competencies of ACOs</a:t>
            </a: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2"/>
          <p:cNvSpPr txBox="1">
            <a:spLocks noGrp="1"/>
          </p:cNvSpPr>
          <p:nvPr>
            <p:ph type="title"/>
          </p:nvPr>
        </p:nvSpPr>
        <p:spPr>
          <a:xfrm>
            <a:off x="451775" y="2091300"/>
            <a:ext cx="8520600" cy="9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2"/>
          <p:cNvSpPr txBox="1">
            <a:spLocks noGrp="1"/>
          </p:cNvSpPr>
          <p:nvPr>
            <p:ph type="title"/>
          </p:nvPr>
        </p:nvSpPr>
        <p:spPr>
          <a:xfrm>
            <a:off x="311700" y="221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to achieve high value care?</a:t>
            </a:r>
            <a:endParaRPr/>
          </a:p>
        </p:txBody>
      </p:sp>
      <p:pic>
        <p:nvPicPr>
          <p:cNvPr id="243" name="Google Shape;24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75" y="1075825"/>
            <a:ext cx="8681851" cy="29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2"/>
          <p:cNvSpPr txBox="1"/>
          <p:nvPr/>
        </p:nvSpPr>
        <p:spPr>
          <a:xfrm>
            <a:off x="1051500" y="4577425"/>
            <a:ext cx="7310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“Reducing unwarranted variation in healthcare: Does identifying and putting in place processes to reduce variation lead to better quality of care?” </a:t>
            </a:r>
            <a:r>
              <a:rPr lang="en" sz="1000" i="1"/>
              <a:t>The Economist  </a:t>
            </a:r>
            <a:r>
              <a:rPr lang="en" sz="1000"/>
              <a:t>2018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Standardization of Care Example</a:t>
            </a:r>
            <a:endParaRPr/>
          </a:p>
        </p:txBody>
      </p:sp>
      <p:sp>
        <p:nvSpPr>
          <p:cNvPr id="250" name="Google Shape;250;p53"/>
          <p:cNvSpPr txBox="1">
            <a:spLocks noGrp="1"/>
          </p:cNvSpPr>
          <p:nvPr>
            <p:ph type="body" idx="1"/>
          </p:nvPr>
        </p:nvSpPr>
        <p:spPr>
          <a:xfrm>
            <a:off x="539675" y="1152475"/>
            <a:ext cx="829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Virtually all patients get IV antibiotics to prevent surgical site infection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Even in the highest risk procedures, SSI rarely exceed 15%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80% of patients get antibiotics that they don’t benefit from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Downsides?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Antibiotic resistance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 Difficile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Allergic reactions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do we do this?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 </a:t>
            </a:r>
            <a:r>
              <a:rPr lang="en" sz="1800" u="sng"/>
              <a:t>practical</a:t>
            </a:r>
            <a:r>
              <a:rPr lang="en" sz="1800"/>
              <a:t> and </a:t>
            </a:r>
            <a:r>
              <a:rPr lang="en" sz="1800" u="sng"/>
              <a:t>systematic</a:t>
            </a:r>
            <a:r>
              <a:rPr lang="en" sz="1800"/>
              <a:t> way to predict which patients will benefit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Would every clinician use the information in the same way?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Gaps for Risk-Based Standardization</a:t>
            </a:r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3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Clinicians are historically poor at risk assessment, especially using high-dimensional data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Heuristic risk assessment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Antibiotic example: Procedure, immunocompromise, implantation</a:t>
            </a:r>
            <a:endParaRPr sz="18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When risk is identified, there is rarely clinician agreement on the best way to mitigate risk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Bias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Environment-of-care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Execution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Knowledge of local outcomes</a:t>
            </a:r>
            <a:endParaRPr sz="18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risk and mitigation strategy are identified, will the clinician execute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Gap in Clinician Risk Assessment</a:t>
            </a:r>
            <a:endParaRPr/>
          </a:p>
        </p:txBody>
      </p:sp>
      <p:pic>
        <p:nvPicPr>
          <p:cNvPr id="262" name="Google Shape;26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87775"/>
            <a:ext cx="8839198" cy="161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5"/>
          <p:cNvSpPr txBox="1"/>
          <p:nvPr/>
        </p:nvSpPr>
        <p:spPr>
          <a:xfrm>
            <a:off x="1079350" y="4413875"/>
            <a:ext cx="71811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Allaudeen, N., Schnipper, J. L., Orav, E. J., Wachter, R. M., &amp; Vidyarthi, A. R. (2011). Inability of providers to predict unplanned readmissions. </a:t>
            </a:r>
            <a:r>
              <a:rPr lang="en" sz="1100" i="1">
                <a:solidFill>
                  <a:schemeClr val="dk1"/>
                </a:solidFill>
              </a:rPr>
              <a:t>Journal of General Internal Medicine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i="1">
                <a:solidFill>
                  <a:schemeClr val="dk1"/>
                </a:solidFill>
              </a:rPr>
              <a:t>26</a:t>
            </a:r>
            <a:r>
              <a:rPr lang="en" sz="1100">
                <a:solidFill>
                  <a:schemeClr val="dk1"/>
                </a:solidFill>
              </a:rPr>
              <a:t>(7), 771–776.</a:t>
            </a:r>
            <a:endParaRPr/>
          </a:p>
        </p:txBody>
      </p:sp>
      <p:sp>
        <p:nvSpPr>
          <p:cNvPr id="264" name="Google Shape;264;p55"/>
          <p:cNvSpPr txBox="1"/>
          <p:nvPr/>
        </p:nvSpPr>
        <p:spPr>
          <a:xfrm>
            <a:off x="1497850" y="3487875"/>
            <a:ext cx="63441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machine learning models of patient readmission (AUC near 0.70) use up to 4000 dimensions of data.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6"/>
          <p:cNvSpPr/>
          <p:nvPr/>
        </p:nvSpPr>
        <p:spPr>
          <a:xfrm>
            <a:off x="1922325" y="3463425"/>
            <a:ext cx="890700" cy="57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Gap in Ability to Execute</a:t>
            </a:r>
            <a:endParaRPr/>
          </a:p>
        </p:txBody>
      </p:sp>
      <p:cxnSp>
        <p:nvCxnSpPr>
          <p:cNvPr id="271" name="Google Shape;271;p56"/>
          <p:cNvCxnSpPr/>
          <p:nvPr/>
        </p:nvCxnSpPr>
        <p:spPr>
          <a:xfrm>
            <a:off x="496188" y="2193725"/>
            <a:ext cx="818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56"/>
          <p:cNvCxnSpPr/>
          <p:nvPr/>
        </p:nvCxnSpPr>
        <p:spPr>
          <a:xfrm>
            <a:off x="496188" y="2014025"/>
            <a:ext cx="0" cy="3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56"/>
          <p:cNvCxnSpPr/>
          <p:nvPr/>
        </p:nvCxnSpPr>
        <p:spPr>
          <a:xfrm>
            <a:off x="8676288" y="2014025"/>
            <a:ext cx="0" cy="35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56"/>
          <p:cNvSpPr txBox="1"/>
          <p:nvPr/>
        </p:nvSpPr>
        <p:spPr>
          <a:xfrm>
            <a:off x="90288" y="3076300"/>
            <a:ext cx="125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Preoperative Education?</a:t>
            </a:r>
            <a:endParaRPr/>
          </a:p>
        </p:txBody>
      </p:sp>
      <p:cxnSp>
        <p:nvCxnSpPr>
          <p:cNvPr id="275" name="Google Shape;275;p56"/>
          <p:cNvCxnSpPr/>
          <p:nvPr/>
        </p:nvCxnSpPr>
        <p:spPr>
          <a:xfrm>
            <a:off x="2184863" y="2014025"/>
            <a:ext cx="0" cy="3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56"/>
          <p:cNvSpPr txBox="1"/>
          <p:nvPr/>
        </p:nvSpPr>
        <p:spPr>
          <a:xfrm>
            <a:off x="716113" y="3648988"/>
            <a:ext cx="125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Bowel Preparation?</a:t>
            </a:r>
            <a:endParaRPr/>
          </a:p>
        </p:txBody>
      </p:sp>
      <p:sp>
        <p:nvSpPr>
          <p:cNvPr id="277" name="Google Shape;277;p56"/>
          <p:cNvSpPr txBox="1"/>
          <p:nvPr/>
        </p:nvSpPr>
        <p:spPr>
          <a:xfrm>
            <a:off x="1042863" y="2555750"/>
            <a:ext cx="12519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NPO?</a:t>
            </a:r>
            <a:endParaRPr/>
          </a:p>
        </p:txBody>
      </p:sp>
      <p:cxnSp>
        <p:nvCxnSpPr>
          <p:cNvPr id="278" name="Google Shape;278;p56"/>
          <p:cNvCxnSpPr>
            <a:endCxn id="274" idx="0"/>
          </p:cNvCxnSpPr>
          <p:nvPr/>
        </p:nvCxnSpPr>
        <p:spPr>
          <a:xfrm>
            <a:off x="708438" y="2193700"/>
            <a:ext cx="7800" cy="88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56"/>
          <p:cNvCxnSpPr>
            <a:endCxn id="277" idx="0"/>
          </p:cNvCxnSpPr>
          <p:nvPr/>
        </p:nvCxnSpPr>
        <p:spPr>
          <a:xfrm>
            <a:off x="1662513" y="2193650"/>
            <a:ext cx="6300" cy="36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p56"/>
          <p:cNvSpPr txBox="1"/>
          <p:nvPr/>
        </p:nvSpPr>
        <p:spPr>
          <a:xfrm>
            <a:off x="90288" y="1329750"/>
            <a:ext cx="81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Pre-op Visit</a:t>
            </a:r>
            <a:endParaRPr b="1"/>
          </a:p>
        </p:txBody>
      </p:sp>
      <p:sp>
        <p:nvSpPr>
          <p:cNvPr id="281" name="Google Shape;281;p56"/>
          <p:cNvSpPr txBox="1"/>
          <p:nvPr/>
        </p:nvSpPr>
        <p:spPr>
          <a:xfrm>
            <a:off x="1739513" y="1329750"/>
            <a:ext cx="890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Day of Surgery</a:t>
            </a:r>
            <a:endParaRPr b="1"/>
          </a:p>
        </p:txBody>
      </p:sp>
      <p:cxnSp>
        <p:nvCxnSpPr>
          <p:cNvPr id="282" name="Google Shape;282;p56"/>
          <p:cNvCxnSpPr>
            <a:endCxn id="276" idx="0"/>
          </p:cNvCxnSpPr>
          <p:nvPr/>
        </p:nvCxnSpPr>
        <p:spPr>
          <a:xfrm>
            <a:off x="1315663" y="2205988"/>
            <a:ext cx="26400" cy="144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3" name="Google Shape;283;p56"/>
          <p:cNvSpPr txBox="1"/>
          <p:nvPr/>
        </p:nvSpPr>
        <p:spPr>
          <a:xfrm>
            <a:off x="2996925" y="2760075"/>
            <a:ext cx="1130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 Antibiotics?</a:t>
            </a:r>
            <a:endParaRPr/>
          </a:p>
        </p:txBody>
      </p:sp>
      <p:cxnSp>
        <p:nvCxnSpPr>
          <p:cNvPr id="284" name="Google Shape;284;p56"/>
          <p:cNvCxnSpPr>
            <a:endCxn id="283" idx="0"/>
          </p:cNvCxnSpPr>
          <p:nvPr/>
        </p:nvCxnSpPr>
        <p:spPr>
          <a:xfrm>
            <a:off x="3558975" y="2193675"/>
            <a:ext cx="3000" cy="5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5" name="Google Shape;285;p56"/>
          <p:cNvSpPr txBox="1"/>
          <p:nvPr/>
        </p:nvSpPr>
        <p:spPr>
          <a:xfrm>
            <a:off x="3501188" y="3195225"/>
            <a:ext cx="125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Wound protector?</a:t>
            </a:r>
            <a:endParaRPr/>
          </a:p>
        </p:txBody>
      </p:sp>
      <p:cxnSp>
        <p:nvCxnSpPr>
          <p:cNvPr id="286" name="Google Shape;286;p56"/>
          <p:cNvCxnSpPr>
            <a:endCxn id="285" idx="0"/>
          </p:cNvCxnSpPr>
          <p:nvPr/>
        </p:nvCxnSpPr>
        <p:spPr>
          <a:xfrm flipH="1">
            <a:off x="4127138" y="2206125"/>
            <a:ext cx="2400" cy="98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56"/>
          <p:cNvSpPr txBox="1"/>
          <p:nvPr/>
        </p:nvSpPr>
        <p:spPr>
          <a:xfrm>
            <a:off x="4527763" y="2865298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Antimicrobial Sutures?</a:t>
            </a:r>
            <a:endParaRPr/>
          </a:p>
        </p:txBody>
      </p:sp>
      <p:cxnSp>
        <p:nvCxnSpPr>
          <p:cNvPr id="288" name="Google Shape;288;p56"/>
          <p:cNvCxnSpPr>
            <a:endCxn id="287" idx="0"/>
          </p:cNvCxnSpPr>
          <p:nvPr/>
        </p:nvCxnSpPr>
        <p:spPr>
          <a:xfrm flipH="1">
            <a:off x="5153713" y="2206198"/>
            <a:ext cx="2400" cy="65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56"/>
          <p:cNvSpPr txBox="1"/>
          <p:nvPr/>
        </p:nvSpPr>
        <p:spPr>
          <a:xfrm>
            <a:off x="5420113" y="3509773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Drain Placement?</a:t>
            </a:r>
            <a:endParaRPr/>
          </a:p>
        </p:txBody>
      </p:sp>
      <p:cxnSp>
        <p:nvCxnSpPr>
          <p:cNvPr id="290" name="Google Shape;290;p56"/>
          <p:cNvCxnSpPr>
            <a:endCxn id="289" idx="0"/>
          </p:cNvCxnSpPr>
          <p:nvPr/>
        </p:nvCxnSpPr>
        <p:spPr>
          <a:xfrm flipH="1">
            <a:off x="6046063" y="2218273"/>
            <a:ext cx="4800" cy="12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56"/>
          <p:cNvSpPr txBox="1"/>
          <p:nvPr/>
        </p:nvSpPr>
        <p:spPr>
          <a:xfrm>
            <a:off x="1753113" y="3466150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Epidural Catheter?</a:t>
            </a:r>
            <a:endParaRPr/>
          </a:p>
        </p:txBody>
      </p:sp>
      <p:cxnSp>
        <p:nvCxnSpPr>
          <p:cNvPr id="292" name="Google Shape;292;p56"/>
          <p:cNvCxnSpPr>
            <a:endCxn id="291" idx="0"/>
          </p:cNvCxnSpPr>
          <p:nvPr/>
        </p:nvCxnSpPr>
        <p:spPr>
          <a:xfrm>
            <a:off x="2356263" y="2193850"/>
            <a:ext cx="22800" cy="12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56"/>
          <p:cNvCxnSpPr/>
          <p:nvPr/>
        </p:nvCxnSpPr>
        <p:spPr>
          <a:xfrm>
            <a:off x="6460788" y="2014025"/>
            <a:ext cx="0" cy="3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56"/>
          <p:cNvSpPr txBox="1"/>
          <p:nvPr/>
        </p:nvSpPr>
        <p:spPr>
          <a:xfrm>
            <a:off x="6015438" y="1495050"/>
            <a:ext cx="890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Post-Op</a:t>
            </a:r>
            <a:endParaRPr b="1"/>
          </a:p>
        </p:txBody>
      </p:sp>
      <p:sp>
        <p:nvSpPr>
          <p:cNvPr id="295" name="Google Shape;295;p56"/>
          <p:cNvSpPr txBox="1"/>
          <p:nvPr/>
        </p:nvSpPr>
        <p:spPr>
          <a:xfrm>
            <a:off x="6337538" y="2658398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ICU Placement?</a:t>
            </a:r>
            <a:endParaRPr/>
          </a:p>
        </p:txBody>
      </p:sp>
      <p:cxnSp>
        <p:nvCxnSpPr>
          <p:cNvPr id="296" name="Google Shape;296;p56"/>
          <p:cNvCxnSpPr>
            <a:endCxn id="295" idx="0"/>
          </p:cNvCxnSpPr>
          <p:nvPr/>
        </p:nvCxnSpPr>
        <p:spPr>
          <a:xfrm>
            <a:off x="6958088" y="2205998"/>
            <a:ext cx="54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p56"/>
          <p:cNvCxnSpPr>
            <a:endCxn id="298" idx="0"/>
          </p:cNvCxnSpPr>
          <p:nvPr/>
        </p:nvCxnSpPr>
        <p:spPr>
          <a:xfrm>
            <a:off x="8316238" y="2206273"/>
            <a:ext cx="45900" cy="9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8" name="Google Shape;298;p56"/>
          <p:cNvSpPr txBox="1"/>
          <p:nvPr/>
        </p:nvSpPr>
        <p:spPr>
          <a:xfrm>
            <a:off x="7736188" y="3198373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post-op visit?</a:t>
            </a:r>
            <a:endParaRPr/>
          </a:p>
        </p:txBody>
      </p:sp>
      <p:sp>
        <p:nvSpPr>
          <p:cNvPr id="299" name="Google Shape;299;p56"/>
          <p:cNvSpPr txBox="1"/>
          <p:nvPr/>
        </p:nvSpPr>
        <p:spPr>
          <a:xfrm>
            <a:off x="2370963" y="4076175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Warming?</a:t>
            </a:r>
            <a:endParaRPr/>
          </a:p>
        </p:txBody>
      </p:sp>
      <p:cxnSp>
        <p:nvCxnSpPr>
          <p:cNvPr id="300" name="Google Shape;300;p56"/>
          <p:cNvCxnSpPr>
            <a:endCxn id="299" idx="0"/>
          </p:cNvCxnSpPr>
          <p:nvPr/>
        </p:nvCxnSpPr>
        <p:spPr>
          <a:xfrm>
            <a:off x="2954913" y="2206275"/>
            <a:ext cx="42000" cy="18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56"/>
          <p:cNvSpPr txBox="1"/>
          <p:nvPr/>
        </p:nvSpPr>
        <p:spPr>
          <a:xfrm>
            <a:off x="6958088" y="3834273"/>
            <a:ext cx="12519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Bladder catheter?</a:t>
            </a:r>
            <a:endParaRPr/>
          </a:p>
        </p:txBody>
      </p:sp>
      <p:cxnSp>
        <p:nvCxnSpPr>
          <p:cNvPr id="302" name="Google Shape;302;p56"/>
          <p:cNvCxnSpPr>
            <a:endCxn id="301" idx="0"/>
          </p:cNvCxnSpPr>
          <p:nvPr/>
        </p:nvCxnSpPr>
        <p:spPr>
          <a:xfrm>
            <a:off x="7528238" y="2193873"/>
            <a:ext cx="55800" cy="16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56"/>
          <p:cNvSpPr txBox="1"/>
          <p:nvPr/>
        </p:nvSpPr>
        <p:spPr>
          <a:xfrm>
            <a:off x="8118013" y="1495050"/>
            <a:ext cx="10881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Discharge</a:t>
            </a:r>
            <a:endParaRPr b="1"/>
          </a:p>
        </p:txBody>
      </p:sp>
      <p:sp>
        <p:nvSpPr>
          <p:cNvPr id="304" name="Google Shape;304;p56"/>
          <p:cNvSpPr txBox="1"/>
          <p:nvPr/>
        </p:nvSpPr>
        <p:spPr>
          <a:xfrm>
            <a:off x="3949625" y="3892825"/>
            <a:ext cx="12519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of wound closure?</a:t>
            </a:r>
            <a:endParaRPr/>
          </a:p>
        </p:txBody>
      </p:sp>
      <p:cxnSp>
        <p:nvCxnSpPr>
          <p:cNvPr id="305" name="Google Shape;305;p56"/>
          <p:cNvCxnSpPr>
            <a:endCxn id="304" idx="0"/>
          </p:cNvCxnSpPr>
          <p:nvPr/>
        </p:nvCxnSpPr>
        <p:spPr>
          <a:xfrm>
            <a:off x="4523675" y="2169025"/>
            <a:ext cx="51900" cy="172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789192BF4824BBEDA3AC9FCF428B3" ma:contentTypeVersion="12" ma:contentTypeDescription="Create a new document." ma:contentTypeScope="" ma:versionID="a4fcec999c2d1ef06026420d8df9895d">
  <xsd:schema xmlns:xsd="http://www.w3.org/2001/XMLSchema" xmlns:xs="http://www.w3.org/2001/XMLSchema" xmlns:p="http://schemas.microsoft.com/office/2006/metadata/properties" xmlns:ns2="a98d785b-a573-4648-a687-d73070f116ca" xmlns:ns3="e7d83ab9-40ce-4f6a-9d5b-bb8228ec9b2e" targetNamespace="http://schemas.microsoft.com/office/2006/metadata/properties" ma:root="true" ma:fieldsID="080072b6005667e8ec27bc13c5959cfa" ns2:_="" ns3:_="">
    <xsd:import namespace="a98d785b-a573-4648-a687-d73070f116ca"/>
    <xsd:import namespace="e7d83ab9-40ce-4f6a-9d5b-bb8228ec9b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d785b-a573-4648-a687-d73070f11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83ab9-40ce-4f6a-9d5b-bb8228ec9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18F6E5-AB69-464E-8D9F-58721E3CEB4E}"/>
</file>

<file path=customXml/itemProps2.xml><?xml version="1.0" encoding="utf-8"?>
<ds:datastoreItem xmlns:ds="http://schemas.openxmlformats.org/officeDocument/2006/customXml" ds:itemID="{AC3CB4EA-9E1C-43D4-96DC-720F58A06624}"/>
</file>

<file path=customXml/itemProps3.xml><?xml version="1.0" encoding="utf-8"?>
<ds:datastoreItem xmlns:ds="http://schemas.openxmlformats.org/officeDocument/2006/customXml" ds:itemID="{D9B0037A-020A-4D86-A761-95EA379ADBF4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1619</Words>
  <Application>Microsoft Office PowerPoint</Application>
  <PresentationFormat>On-screen Show (16:9)</PresentationFormat>
  <Paragraphs>282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Source Sans Pro</vt:lpstr>
      <vt:lpstr>Raleway</vt:lpstr>
      <vt:lpstr>Oswald</vt:lpstr>
      <vt:lpstr>Simple Light</vt:lpstr>
      <vt:lpstr>Simple Light</vt:lpstr>
      <vt:lpstr>Plum</vt:lpstr>
      <vt:lpstr>Machine Learning at the Point-of-Care: Reclaiming Lost Opportunities for Value</vt:lpstr>
      <vt:lpstr>Disclosures</vt:lpstr>
      <vt:lpstr>Cost of Healthcare Delivery</vt:lpstr>
      <vt:lpstr>Hospital Care is the most expensive to provide</vt:lpstr>
      <vt:lpstr>Methods to achieve high value care?</vt:lpstr>
      <vt:lpstr>Standardization of Care Example</vt:lpstr>
      <vt:lpstr>Gaps for Risk-Based Standardization</vt:lpstr>
      <vt:lpstr>Gap in Clinician Risk Assessment</vt:lpstr>
      <vt:lpstr>Gap in Ability to Execute</vt:lpstr>
      <vt:lpstr>PowerPoint Presentation</vt:lpstr>
      <vt:lpstr>PowerPoint Presentation</vt:lpstr>
      <vt:lpstr>Gap in effectively using decision support</vt:lpstr>
      <vt:lpstr>Behavioral Economics (Nudge Theory) - Mitigating Bias</vt:lpstr>
      <vt:lpstr>Risk-Based Standardization Goals</vt:lpstr>
      <vt:lpstr>Hypothesis</vt:lpstr>
      <vt:lpstr>Three Examples in Practice</vt:lpstr>
      <vt:lpstr>Surgical Site Infection</vt:lpstr>
      <vt:lpstr>Assessing risk in surgical site infections</vt:lpstr>
      <vt:lpstr>Assessing risk in surgical site infections</vt:lpstr>
      <vt:lpstr>Assessing risk in surgical site infections</vt:lpstr>
      <vt:lpstr>Opportunities for risk-based standardization</vt:lpstr>
      <vt:lpstr>Wound Closure &amp; Management</vt:lpstr>
      <vt:lpstr>Method</vt:lpstr>
      <vt:lpstr>PowerPoint Presentation</vt:lpstr>
      <vt:lpstr>PowerPoint Presentation</vt:lpstr>
      <vt:lpstr>PowerPoint Presentation</vt:lpstr>
      <vt:lpstr>The Behavioral Economics Nudge</vt:lpstr>
      <vt:lpstr>Outcomes</vt:lpstr>
      <vt:lpstr>Delirium</vt:lpstr>
      <vt:lpstr>Delirium</vt:lpstr>
      <vt:lpstr>Problems with delirium care</vt:lpstr>
      <vt:lpstr>Method</vt:lpstr>
      <vt:lpstr>PowerPoint Presentation</vt:lpstr>
      <vt:lpstr>Delirium Model Validation</vt:lpstr>
      <vt:lpstr>PowerPoint Presentation</vt:lpstr>
      <vt:lpstr>Potential Results</vt:lpstr>
      <vt:lpstr>PowerPoint Presentation</vt:lpstr>
      <vt:lpstr>Sepsis</vt:lpstr>
      <vt:lpstr>Problems with sepsis care</vt:lpstr>
      <vt:lpstr>PowerPoint Presentation</vt:lpstr>
      <vt:lpstr>HDC Platform Architecture</vt:lpstr>
      <vt:lpstr>Advantages of Multi-tenant Cloud Platform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at the Point-of-Care: Reclaiming Lost Opportunities for Value</dc:title>
  <cp:lastModifiedBy>Caitlin Allison - Innovatis</cp:lastModifiedBy>
  <cp:revision>3</cp:revision>
  <dcterms:modified xsi:type="dcterms:W3CDTF">2019-11-07T18:26:37Z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0x010100002789192BF4824BBEDA3AC9FCF428B3</vt:lpwstr>
  </property>
</Properties>
</file>