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8" r:id="rId4"/>
    <p:sldId id="275" r:id="rId5"/>
    <p:sldId id="279" r:id="rId6"/>
    <p:sldId id="272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2551-6233-4C9B-9164-528AC4DBD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A8B22-49BC-48BF-8208-CCDD9FD4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6064-FA11-4E4A-92B8-B20FA919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5540A-BC0D-4121-95BD-D37DDBA6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FE2AB-E09A-4521-B104-EC71B66D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B1B8-2BCF-4CBC-87CC-BB3FDE11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30888-34B5-4E18-A25A-9C938A470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AD984-89BF-4982-B479-B2538441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59E7A-8579-411B-96C9-1FDE40F4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168C3-B6B1-48F4-875F-60D48FF3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4D45E-6767-4BBB-9542-CBAD219B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44F20-6B2D-4F0D-A158-B8DF1ADA5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636FE-3204-4E01-A0BB-9BBF4D1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FBA9-BE65-4468-8D80-BB5B080E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10D1-8B63-469F-9C5C-D1B25764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ACC9-42E4-457C-8AE7-AA236554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A0623-31F0-499D-B42B-656E018F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E96E-0197-437F-9C8E-0A70FBDF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8B6D-4177-4B75-9AFE-0F3F2F86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1F1A-51A1-4EDD-AF37-140BEF2E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55ED-7E05-4E76-ABD4-0F14E6AC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573E2-5100-40EA-89C1-E49D614AD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9D78A-2393-4FA8-94B9-E088F25B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00F76-3F74-481F-9E94-2CD4288C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76B8-C687-4C52-AA44-9D4A6A45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B5C0-8352-46DF-9C80-8BFEAF97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BDF03-38B9-4C2B-8681-711154A55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D261-8F4A-43B3-BC7F-AC8142D73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E2D56-72A3-4DD1-BD05-0F43D723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24C24-F213-4BA5-B449-93D823BD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1A7B-6E61-4FDA-B429-B6944B74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1E0E-C8AA-44D5-8E79-E4D9A4E6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E7C43-6861-451A-8AE8-38E3F3071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03DA6-0DDB-4F62-B961-9C36F14A6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C4AD9-FD21-4FC9-B320-14917DB9D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20565-390C-470F-B98E-D82814BA2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C0676-362F-40E8-A53C-D88E8189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1BDDB-14CE-400C-83BE-835A20B6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9A0E3-1DA2-4E77-AD4A-C46441D4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3EEC-8E76-452A-BF93-51C7766F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1EB57-38F8-4E70-925E-21346AE2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66220-4C92-46C6-B683-F7252231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55664-5559-472C-9746-818E1D39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4B32D-C465-408C-BA1F-8B7754B6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8620E-EB82-42E9-A82C-B15EAC81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E5727-23F5-4880-8D5B-8DF062FD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FC1F-EF7F-4671-87B9-F8830087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D47B-06C0-4FD9-8314-A4DEAE5A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42669-DF2F-4411-98E1-27C47FAD4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D206-C00E-4A9B-BEAE-8C4CF9E0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88A1B-FC13-49B6-B87B-2E963B49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8A90A-25D8-4E5D-95A2-F97F3103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D0B7-7ECD-4773-BBE0-503F16F3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9EA84-FCAC-4D31-BBD3-231AA54BD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56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9D7F4-8ACD-4523-8ACB-75365F243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40AB1-1A49-409E-98C4-63CC7A1A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D58AE-74D9-4AB8-A423-8EB6BB07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A8DA9-ED8B-412D-B5B3-B478B7E0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954AE-D8D3-4A35-BCA2-63E52D2C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E8057-24AC-4B54-B87C-8B423359D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09250-7D6D-408B-A10D-FC0233CB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A528-E4EC-4598-A974-366AF3B20D67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33192-A44B-46F1-899E-26B4BFA8C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6FF1-B63F-43D3-A2B3-71FD1210A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CAEF-6767-46DF-8301-271DF143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6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mensions.ihaonline.org/Account/Login?ReturnUrl=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Center@ihaonline.org" TargetMode="External"/><Relationship Id="rId2" Type="http://schemas.openxmlformats.org/officeDocument/2006/relationships/hyperlink" Target="mailto:Richardsonj@ihaonlin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mensions.ihaonline.org/Account/Login?ReturnUrl=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B02F-9F96-4867-AEF4-4A8AE7CA0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9744"/>
            <a:ext cx="10363200" cy="1470025"/>
          </a:xfrm>
        </p:spPr>
        <p:txBody>
          <a:bodyPr/>
          <a:lstStyle/>
          <a:p>
            <a:r>
              <a:rPr lang="en-US" sz="6000" dirty="0"/>
              <a:t>Dimensions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CBF3E-60B8-47FC-89A5-8CD455115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8994"/>
            <a:ext cx="9144000" cy="11388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John Richardson</a:t>
            </a:r>
          </a:p>
          <a:p>
            <a:r>
              <a:rPr lang="en-US" dirty="0"/>
              <a:t>Director, IPOP &amp; Data Analytics</a:t>
            </a:r>
          </a:p>
          <a:p>
            <a:r>
              <a:rPr lang="en-US" dirty="0"/>
              <a:t>Iowa Hospital Association</a:t>
            </a:r>
          </a:p>
          <a:p>
            <a:endParaRPr lang="en-US" dirty="0"/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45" y="2069844"/>
            <a:ext cx="7904710" cy="19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B2C6-9C93-4D6C-9083-036CFC0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Dimensions Discovery Datalytics?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0B54-CB4F-4F66-B3C2-9C44DB3EB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Dimensions Discovery Datalytics is a suite of dashboards that provides IHA members the opportunity to visually analyze hospital and health care data in support of strategic planning and operational decision making. </a:t>
            </a:r>
          </a:p>
        </p:txBody>
      </p:sp>
      <p:pic>
        <p:nvPicPr>
          <p:cNvPr id="1026" name="Picture 2" descr="Image result for tableau">
            <a:extLst>
              <a:ext uri="{FF2B5EF4-FFF2-40B4-BE49-F238E27FC236}">
                <a16:creationId xmlns:a16="http://schemas.microsoft.com/office/drawing/2014/main" id="{59C00A09-C79A-42F5-BCDF-0CC668EC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411409" cy="24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64707"/>
      </p:ext>
    </p:extLst>
  </p:cSld>
  <p:clrMapOvr>
    <a:masterClrMapping/>
  </p:clrMapOvr>
  <p:transition spd="med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198D-3DEE-4277-93F0-57FD3DE1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54 Total Dashboards Available: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3B64-C651-4118-ADA2-AD8164C28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532" y="1687513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Adjoining States (County Centric)</a:t>
            </a:r>
          </a:p>
          <a:p>
            <a:r>
              <a:rPr lang="en-US" dirty="0"/>
              <a:t>Adjoining States (Destination)</a:t>
            </a:r>
          </a:p>
          <a:p>
            <a:r>
              <a:rPr lang="en-US" dirty="0"/>
              <a:t>American Community Survey (15 Dashboards)</a:t>
            </a:r>
          </a:p>
          <a:p>
            <a:r>
              <a:rPr lang="en-US" dirty="0"/>
              <a:t>CEO Dashboard (4 Dashboards)</a:t>
            </a:r>
          </a:p>
          <a:p>
            <a:r>
              <a:rPr lang="en-US" dirty="0"/>
              <a:t>County Health Rankings</a:t>
            </a:r>
          </a:p>
          <a:p>
            <a:r>
              <a:rPr lang="en-US" dirty="0"/>
              <a:t>Emergency Room</a:t>
            </a:r>
          </a:p>
          <a:p>
            <a:r>
              <a:rPr lang="en-US" dirty="0"/>
              <a:t>Emergency Room Compare</a:t>
            </a:r>
          </a:p>
          <a:p>
            <a:r>
              <a:rPr lang="en-US" dirty="0"/>
              <a:t>Hospital Compare (Quality, 18 Dashboards)</a:t>
            </a:r>
          </a:p>
          <a:p>
            <a:r>
              <a:rPr lang="en-US" dirty="0"/>
              <a:t>Hospital Scorecard (Single and Multiple Hospital)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B1EBA-7635-4E6A-99B4-B240086F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7513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Market Analysis (IP and OP)</a:t>
            </a:r>
          </a:p>
          <a:p>
            <a:r>
              <a:rPr lang="en-US" dirty="0"/>
              <a:t>Market Area</a:t>
            </a:r>
          </a:p>
          <a:p>
            <a:r>
              <a:rPr lang="en-US" dirty="0"/>
              <a:t>Market Share Scorecard (IP and OP)</a:t>
            </a:r>
          </a:p>
          <a:p>
            <a:r>
              <a:rPr lang="en-US" dirty="0"/>
              <a:t>Multiple Market Share</a:t>
            </a:r>
          </a:p>
          <a:p>
            <a:r>
              <a:rPr lang="en-US" dirty="0"/>
              <a:t>Opioid Overdoses</a:t>
            </a:r>
          </a:p>
          <a:p>
            <a:r>
              <a:rPr lang="en-US" dirty="0"/>
              <a:t>Patient Origin (IP and OP)</a:t>
            </a:r>
          </a:p>
          <a:p>
            <a:r>
              <a:rPr lang="en-US" dirty="0"/>
              <a:t>Provider Analysis (IP and OP)</a:t>
            </a:r>
          </a:p>
          <a:p>
            <a:r>
              <a:rPr lang="en-US" dirty="0"/>
              <a:t>Provider Ratios</a:t>
            </a:r>
          </a:p>
          <a:p>
            <a:r>
              <a:rPr lang="en-US" dirty="0"/>
              <a:t>Visits and Market Share (IP and OP)</a:t>
            </a:r>
          </a:p>
        </p:txBody>
      </p:sp>
    </p:spTree>
    <p:extLst>
      <p:ext uri="{BB962C8B-B14F-4D97-AF65-F5344CB8AC3E}">
        <p14:creationId xmlns:p14="http://schemas.microsoft.com/office/powerpoint/2010/main" val="1107554939"/>
      </p:ext>
    </p:extLst>
  </p:cSld>
  <p:clrMapOvr>
    <a:masterClrMapping/>
  </p:clrMapOvr>
  <p:transition spd="med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D2E27F-0A1F-48B4-83E4-D92A40E51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77" y="-108941"/>
            <a:ext cx="7732848" cy="62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8550"/>
      </p:ext>
    </p:extLst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117C-E00C-4A59-8A13-0AC9C2B0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E037-EF05-45FA-B023-2B84E57D0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IHA Inpatient and Outpatient Statewide Discharge Databases</a:t>
            </a:r>
          </a:p>
          <a:p>
            <a:r>
              <a:rPr lang="en-US" dirty="0"/>
              <a:t>CMS Hospital Compare Website</a:t>
            </a:r>
          </a:p>
          <a:p>
            <a:r>
              <a:rPr lang="en-US" dirty="0"/>
              <a:t>American Community Surveys</a:t>
            </a:r>
          </a:p>
          <a:p>
            <a:r>
              <a:rPr lang="en-US" dirty="0"/>
              <a:t>Databank</a:t>
            </a:r>
          </a:p>
          <a:p>
            <a:r>
              <a:rPr lang="en-US" dirty="0"/>
              <a:t>AHA Annual Survey</a:t>
            </a:r>
          </a:p>
          <a:p>
            <a:r>
              <a:rPr lang="en-US" dirty="0"/>
              <a:t>IHA Adjoining States Database</a:t>
            </a:r>
          </a:p>
          <a:p>
            <a:r>
              <a:rPr lang="en-US" dirty="0"/>
              <a:t>County Health Rankings (Robert Woods Johnson Foundation Program)</a:t>
            </a:r>
          </a:p>
        </p:txBody>
      </p:sp>
    </p:spTree>
    <p:extLst>
      <p:ext uri="{BB962C8B-B14F-4D97-AF65-F5344CB8AC3E}">
        <p14:creationId xmlns:p14="http://schemas.microsoft.com/office/powerpoint/2010/main" val="1818283181"/>
      </p:ext>
    </p:extLst>
  </p:cSld>
  <p:clrMapOvr>
    <a:masterClrMapping/>
  </p:clrMapOvr>
  <p:transition spd="med" advClick="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BE1D-5041-4E1D-9B2F-BA4A5EF7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Hospital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AEB89-0169-402A-AF7A-890F640B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54" y="143973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Analyze Market Share</a:t>
            </a:r>
          </a:p>
          <a:p>
            <a:pPr lvl="1"/>
            <a:r>
              <a:rPr lang="en-US" dirty="0"/>
              <a:t>Hospital Scorecard, Market Analysis, Market Area, Market Share Scorecard, Patient Origin, Visits and Market share, Multiple Market Share (Systems), CEO Dashboard, Emergency Room Compare</a:t>
            </a:r>
          </a:p>
          <a:p>
            <a:r>
              <a:rPr lang="en-US" dirty="0"/>
              <a:t>Perform patient services assessment</a:t>
            </a:r>
          </a:p>
          <a:p>
            <a:pPr lvl="1"/>
            <a:r>
              <a:rPr lang="en-US" dirty="0"/>
              <a:t>Hospital Scorecard, Market Share Scorecard, Patient Origin, Provider Ratios</a:t>
            </a:r>
          </a:p>
          <a:p>
            <a:r>
              <a:rPr lang="en-US" dirty="0"/>
              <a:t>Plan hospital services</a:t>
            </a:r>
          </a:p>
          <a:p>
            <a:pPr lvl="1"/>
            <a:r>
              <a:rPr lang="en-US" dirty="0"/>
              <a:t>Hospital Scorecard, Patient Origin, Multiple Market Share</a:t>
            </a:r>
          </a:p>
          <a:p>
            <a:r>
              <a:rPr lang="en-US" dirty="0"/>
              <a:t>Recruit and analyze physicians</a:t>
            </a:r>
          </a:p>
          <a:p>
            <a:pPr lvl="1"/>
            <a:r>
              <a:rPr lang="en-US" dirty="0"/>
              <a:t>Provider Analysis</a:t>
            </a:r>
          </a:p>
          <a:p>
            <a:r>
              <a:rPr lang="en-US" dirty="0"/>
              <a:t>Benchmark with peers</a:t>
            </a:r>
          </a:p>
          <a:p>
            <a:pPr lvl="1"/>
            <a:r>
              <a:rPr lang="en-US" dirty="0"/>
              <a:t>Hospital Scorecard (Multiple Hospital), Patient Origin, Visits and Market Share, ER Compare</a:t>
            </a:r>
          </a:p>
          <a:p>
            <a:r>
              <a:rPr lang="en-US" dirty="0"/>
              <a:t>Assess community needs</a:t>
            </a:r>
          </a:p>
          <a:p>
            <a:pPr lvl="1"/>
            <a:r>
              <a:rPr lang="en-US" dirty="0"/>
              <a:t>American Community Survey, County Health Rankings, CEO Dashboard, Opioid Overdoses, Provider Ratios, Patient Origin, Visits and Market Share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4914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0956-2C37-4E39-90F5-2D92B1D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B4DF-7763-4035-9FBF-12A3D400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177"/>
            <a:ext cx="10515600" cy="4351338"/>
          </a:xfrm>
        </p:spPr>
        <p:txBody>
          <a:bodyPr/>
          <a:lstStyle/>
          <a:p>
            <a:r>
              <a:rPr lang="en-US" dirty="0"/>
              <a:t>C – Suite</a:t>
            </a:r>
          </a:p>
          <a:p>
            <a:pPr lvl="1"/>
            <a:r>
              <a:rPr lang="en-US" dirty="0"/>
              <a:t>All dashboards</a:t>
            </a:r>
          </a:p>
          <a:p>
            <a:r>
              <a:rPr lang="en-US" dirty="0"/>
              <a:t>Marketing Departments</a:t>
            </a:r>
          </a:p>
          <a:p>
            <a:pPr lvl="1"/>
            <a:r>
              <a:rPr lang="en-US" dirty="0"/>
              <a:t>Emergency Room, Hospital Scorecard, Market Analysis, Market Area, Market Share Scorecard, Patient Origin, Visits and Market Share</a:t>
            </a:r>
          </a:p>
          <a:p>
            <a:r>
              <a:rPr lang="en-US" dirty="0"/>
              <a:t>Quality</a:t>
            </a:r>
          </a:p>
          <a:p>
            <a:pPr lvl="1"/>
            <a:r>
              <a:rPr lang="en-US" dirty="0"/>
              <a:t>Hospital Compare</a:t>
            </a:r>
          </a:p>
          <a:p>
            <a:pPr lvl="1"/>
            <a:r>
              <a:rPr lang="en-US" dirty="0"/>
              <a:t>Readmissions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Dimensions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70405"/>
      </p:ext>
    </p:extLst>
  </p:cSld>
  <p:clrMapOvr>
    <a:masterClrMapping/>
  </p:clrMapOvr>
  <p:transition spd="med" advClick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1D0F-C4F2-4436-925C-B6F15A17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15B7-F4E1-467D-8E06-5CFC0CE7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My Email: </a:t>
            </a:r>
            <a:r>
              <a:rPr lang="en-US" dirty="0">
                <a:hlinkClick r:id="rId2"/>
              </a:rPr>
              <a:t>Richardsonj@ihaonline.org</a:t>
            </a:r>
            <a:r>
              <a:rPr lang="en-US" dirty="0"/>
              <a:t> </a:t>
            </a:r>
          </a:p>
          <a:p>
            <a:r>
              <a:rPr lang="en-US" dirty="0"/>
              <a:t>General E-mail: </a:t>
            </a:r>
            <a:r>
              <a:rPr lang="en-US" dirty="0">
                <a:hlinkClick r:id="rId3"/>
              </a:rPr>
              <a:t>InformationCenter@ihaonline.org</a:t>
            </a:r>
            <a:r>
              <a:rPr lang="en-US" dirty="0"/>
              <a:t> </a:t>
            </a:r>
          </a:p>
          <a:p>
            <a:r>
              <a:rPr lang="en-US" dirty="0"/>
              <a:t>The process for adding a user to Dimensions: </a:t>
            </a:r>
          </a:p>
          <a:p>
            <a:pPr lvl="1"/>
            <a:r>
              <a:rPr lang="en-US" dirty="0"/>
              <a:t>To add a user to </a:t>
            </a:r>
            <a:r>
              <a:rPr lang="en-US" dirty="0">
                <a:hlinkClick r:id="rId4"/>
              </a:rPr>
              <a:t>Dimensions</a:t>
            </a:r>
            <a:r>
              <a:rPr lang="en-US" dirty="0"/>
              <a:t> you will need to be approved by the access administrator at your facility.  </a:t>
            </a:r>
          </a:p>
          <a:p>
            <a:pPr lvl="1"/>
            <a:r>
              <a:rPr lang="en-US" dirty="0"/>
              <a:t>If you do not know who the access administrator at your facility is, please contact </a:t>
            </a:r>
            <a:r>
              <a:rPr lang="en-US" u="sng" dirty="0">
                <a:hlinkClick r:id="rId3"/>
              </a:rPr>
              <a:t>InformationCenter@ihaonline.org</a:t>
            </a:r>
            <a:r>
              <a:rPr lang="en-US" u="sng" dirty="0"/>
              <a:t> </a:t>
            </a:r>
          </a:p>
          <a:p>
            <a:pPr lvl="1"/>
            <a:r>
              <a:rPr lang="en-US" dirty="0"/>
              <a:t>Once you have been approved for access you may register through the Dimensions log in page by selecting ‘New User Registration”. </a:t>
            </a:r>
          </a:p>
          <a:p>
            <a:pPr lvl="2"/>
            <a:r>
              <a:rPr lang="en-US" dirty="0"/>
              <a:t>An IHA staff member will then approve your request and you will receive an email containing a temporary password, please use this password to log in for the first time. </a:t>
            </a:r>
          </a:p>
          <a:p>
            <a:pPr lvl="2"/>
            <a:r>
              <a:rPr lang="en-US" dirty="0"/>
              <a:t>To access Discovery Datalytics in Dimensions you will select Menu&gt;Discovery Datalytics.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47622"/>
      </p:ext>
    </p:extLst>
  </p:cSld>
  <p:clrMapOvr>
    <a:masterClrMapping/>
  </p:clrMapOvr>
  <p:transition spd="med" advClick="0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57E6D5BB-6189-47F6-8999-76124BBBE0D9}" vid="{A86C13B4-0BF4-4C81-99DE-714E1D9681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12" ma:contentTypeDescription="Create a new document." ma:contentTypeScope="" ma:versionID="a4fcec999c2d1ef06026420d8df9895d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080072b6005667e8ec27bc13c5959cfa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E3791C-C426-4F43-A714-17B2E1A78DDA}"/>
</file>

<file path=customXml/itemProps2.xml><?xml version="1.0" encoding="utf-8"?>
<ds:datastoreItem xmlns:ds="http://schemas.openxmlformats.org/officeDocument/2006/customXml" ds:itemID="{91B771DC-FDCA-4F5A-964F-CAC0942025C7}"/>
</file>

<file path=customXml/itemProps3.xml><?xml version="1.0" encoding="utf-8"?>
<ds:datastoreItem xmlns:ds="http://schemas.openxmlformats.org/officeDocument/2006/customXml" ds:itemID="{980850EE-759F-4856-81B7-5ACFEF30521A}"/>
</file>

<file path=docProps/app.xml><?xml version="1.0" encoding="utf-8"?>
<Properties xmlns="http://schemas.openxmlformats.org/officeDocument/2006/extended-properties" xmlns:vt="http://schemas.openxmlformats.org/officeDocument/2006/docPropsVTypes">
  <Template>90th ppt template</Template>
  <TotalTime>203</TotalTime>
  <Words>368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Dimensions</vt:lpstr>
      <vt:lpstr>What is Dimensions Discovery Datalytics?</vt:lpstr>
      <vt:lpstr>54 Total Dashboards Available:</vt:lpstr>
      <vt:lpstr>PowerPoint Presentation</vt:lpstr>
      <vt:lpstr>Data Sources</vt:lpstr>
      <vt:lpstr>Hospital Uses</vt:lpstr>
      <vt:lpstr>Target Audience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Dimensions</dc:title>
  <dc:creator>Richardson,John</dc:creator>
  <cp:lastModifiedBy>Richardson,John</cp:lastModifiedBy>
  <cp:revision>19</cp:revision>
  <dcterms:created xsi:type="dcterms:W3CDTF">2019-07-31T13:36:27Z</dcterms:created>
  <dcterms:modified xsi:type="dcterms:W3CDTF">2019-08-26T14:26:59Z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