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entation.xml" ContentType="application/vnd.openxmlformats-officedocument.presentationml.presentation.main+xml"/>
  <Override PartName="/ppt/slideLayouts/slideLayout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Lst>
  <p:notesMasterIdLst>
    <p:notesMasterId r:id="rId26"/>
  </p:notesMasterIdLst>
  <p:handoutMasterIdLst>
    <p:handoutMasterId r:id="rId27"/>
  </p:handoutMasterIdLst>
  <p:sldIdLst>
    <p:sldId id="256" r:id="rId2"/>
    <p:sldId id="1548" r:id="rId3"/>
    <p:sldId id="1834" r:id="rId4"/>
    <p:sldId id="1912" r:id="rId5"/>
    <p:sldId id="1918" r:id="rId6"/>
    <p:sldId id="1925" r:id="rId7"/>
    <p:sldId id="1900" r:id="rId8"/>
    <p:sldId id="1927" r:id="rId9"/>
    <p:sldId id="1890" r:id="rId10"/>
    <p:sldId id="1893" r:id="rId11"/>
    <p:sldId id="1898" r:id="rId12"/>
    <p:sldId id="1913" r:id="rId13"/>
    <p:sldId id="1928" r:id="rId14"/>
    <p:sldId id="1932" r:id="rId15"/>
    <p:sldId id="1942" r:id="rId16"/>
    <p:sldId id="1903" r:id="rId17"/>
    <p:sldId id="1929" r:id="rId18"/>
    <p:sldId id="1894" r:id="rId19"/>
    <p:sldId id="1934" r:id="rId20"/>
    <p:sldId id="1930" r:id="rId21"/>
    <p:sldId id="1892" r:id="rId22"/>
    <p:sldId id="1933" r:id="rId23"/>
    <p:sldId id="1931" r:id="rId24"/>
    <p:sldId id="186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 Mercer" initials="AM"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5F00"/>
    <a:srgbClr val="EE2F4E"/>
    <a:srgbClr val="001489"/>
    <a:srgbClr val="AF007D"/>
    <a:srgbClr val="EE26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77"/>
    <p:restoredTop sz="79075"/>
  </p:normalViewPr>
  <p:slideViewPr>
    <p:cSldViewPr snapToGrid="0" snapToObjects="1">
      <p:cViewPr varScale="1">
        <p:scale>
          <a:sx n="112" d="100"/>
          <a:sy n="112" d="100"/>
        </p:scale>
        <p:origin x="1048" y="200"/>
      </p:cViewPr>
      <p:guideLst/>
    </p:cSldViewPr>
  </p:slideViewPr>
  <p:notesTextViewPr>
    <p:cViewPr>
      <p:scale>
        <a:sx n="1" d="1"/>
        <a:sy n="1" d="1"/>
      </p:scale>
      <p:origin x="0" y="0"/>
    </p:cViewPr>
  </p:notesTextViewPr>
  <p:sorterViewPr>
    <p:cViewPr>
      <p:scale>
        <a:sx n="190" d="100"/>
        <a:sy n="190" d="100"/>
      </p:scale>
      <p:origin x="0" y="0"/>
    </p:cViewPr>
  </p:sorterViewPr>
  <p:notesViewPr>
    <p:cSldViewPr snapToGrid="0" snapToObjects="1">
      <p:cViewPr varScale="1">
        <p:scale>
          <a:sx n="169" d="100"/>
          <a:sy n="169" d="100"/>
        </p:scale>
        <p:origin x="6608"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 Id="rId35" Type="http://schemas.openxmlformats.org/officeDocument/2006/relationships/customXml" Target="../customXml/item3.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B4298D-C3DD-5A44-91F6-8C7D4B336CEF}" type="datetimeFigureOut">
              <a:rPr lang="en-US" smtClean="0"/>
              <a:t>11/6/19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908915-F7FA-8940-BCE4-D802A9AC0A75}" type="slidenum">
              <a:rPr lang="en-US" smtClean="0"/>
              <a:t>‹#›</a:t>
            </a:fld>
            <a:endParaRPr lang="en-US"/>
          </a:p>
        </p:txBody>
      </p:sp>
    </p:spTree>
    <p:extLst>
      <p:ext uri="{BB962C8B-B14F-4D97-AF65-F5344CB8AC3E}">
        <p14:creationId xmlns:p14="http://schemas.microsoft.com/office/powerpoint/2010/main" val="3289795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6F2B52-16E6-8342-874C-239D0187D7B4}" type="datetimeFigureOut">
              <a:rPr lang="en-US" smtClean="0"/>
              <a:t>11/6/19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1EA3AA-07F7-B145-A241-F8B0AA85A19E}" type="slidenum">
              <a:rPr lang="en-US" smtClean="0"/>
              <a:t>‹#›</a:t>
            </a:fld>
            <a:endParaRPr lang="en-US"/>
          </a:p>
        </p:txBody>
      </p:sp>
    </p:spTree>
    <p:extLst>
      <p:ext uri="{BB962C8B-B14F-4D97-AF65-F5344CB8AC3E}">
        <p14:creationId xmlns:p14="http://schemas.microsoft.com/office/powerpoint/2010/main" val="79489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1EA3AA-07F7-B145-A241-F8B0AA85A19E}" type="slidenum">
              <a:rPr lang="en-US" smtClean="0"/>
              <a:t>1</a:t>
            </a:fld>
            <a:endParaRPr lang="en-US" dirty="0"/>
          </a:p>
        </p:txBody>
      </p:sp>
    </p:spTree>
    <p:extLst>
      <p:ext uri="{BB962C8B-B14F-4D97-AF65-F5344CB8AC3E}">
        <p14:creationId xmlns:p14="http://schemas.microsoft.com/office/powerpoint/2010/main" val="1430772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 access to status of referral etc..</a:t>
            </a:r>
          </a:p>
        </p:txBody>
      </p:sp>
      <p:sp>
        <p:nvSpPr>
          <p:cNvPr id="4" name="Slide Number Placeholder 3"/>
          <p:cNvSpPr>
            <a:spLocks noGrp="1"/>
          </p:cNvSpPr>
          <p:nvPr>
            <p:ph type="sldNum" sz="quarter" idx="5"/>
          </p:nvPr>
        </p:nvSpPr>
        <p:spPr/>
        <p:txBody>
          <a:bodyPr/>
          <a:lstStyle/>
          <a:p>
            <a:fld id="{A91EA3AA-07F7-B145-A241-F8B0AA85A19E}" type="slidenum">
              <a:rPr lang="en-US" smtClean="0"/>
              <a:t>10</a:t>
            </a:fld>
            <a:endParaRPr lang="en-US" dirty="0"/>
          </a:p>
        </p:txBody>
      </p:sp>
    </p:spTree>
    <p:extLst>
      <p:ext uri="{BB962C8B-B14F-4D97-AF65-F5344CB8AC3E}">
        <p14:creationId xmlns:p14="http://schemas.microsoft.com/office/powerpoint/2010/main" val="699093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Bridge through Med Rec already </a:t>
            </a:r>
            <a:r>
              <a:rPr lang="en-US" dirty="0" err="1"/>
              <a:t>mentioined</a:t>
            </a:r>
            <a:endParaRPr lang="en-US" dirty="0"/>
          </a:p>
          <a:p>
            <a:endParaRPr lang="en-US" dirty="0"/>
          </a:p>
        </p:txBody>
      </p:sp>
      <p:sp>
        <p:nvSpPr>
          <p:cNvPr id="4" name="Slide Number Placeholder 3"/>
          <p:cNvSpPr>
            <a:spLocks noGrp="1"/>
          </p:cNvSpPr>
          <p:nvPr>
            <p:ph type="sldNum" sz="quarter" idx="5"/>
          </p:nvPr>
        </p:nvSpPr>
        <p:spPr/>
        <p:txBody>
          <a:bodyPr/>
          <a:lstStyle/>
          <a:p>
            <a:fld id="{A91EA3AA-07F7-B145-A241-F8B0AA85A19E}" type="slidenum">
              <a:rPr lang="en-US" smtClean="0"/>
              <a:t>11</a:t>
            </a:fld>
            <a:endParaRPr lang="en-US" dirty="0"/>
          </a:p>
        </p:txBody>
      </p:sp>
    </p:spTree>
    <p:extLst>
      <p:ext uri="{BB962C8B-B14F-4D97-AF65-F5344CB8AC3E}">
        <p14:creationId xmlns:p14="http://schemas.microsoft.com/office/powerpoint/2010/main" val="2292521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Reason they are likely…</a:t>
            </a:r>
          </a:p>
          <a:p>
            <a:r>
              <a:rPr lang="en-US" dirty="0"/>
              <a:t>Link back</a:t>
            </a:r>
          </a:p>
          <a:p>
            <a:endParaRPr lang="en-US" dirty="0"/>
          </a:p>
        </p:txBody>
      </p:sp>
      <p:sp>
        <p:nvSpPr>
          <p:cNvPr id="4" name="Slide Number Placeholder 3"/>
          <p:cNvSpPr>
            <a:spLocks noGrp="1"/>
          </p:cNvSpPr>
          <p:nvPr>
            <p:ph type="sldNum" sz="quarter" idx="5"/>
          </p:nvPr>
        </p:nvSpPr>
        <p:spPr/>
        <p:txBody>
          <a:bodyPr/>
          <a:lstStyle/>
          <a:p>
            <a:fld id="{A91EA3AA-07F7-B145-A241-F8B0AA85A19E}" type="slidenum">
              <a:rPr lang="en-US" smtClean="0"/>
              <a:t>13</a:t>
            </a:fld>
            <a:endParaRPr lang="en-US" dirty="0"/>
          </a:p>
        </p:txBody>
      </p:sp>
    </p:spTree>
    <p:extLst>
      <p:ext uri="{BB962C8B-B14F-4D97-AF65-F5344CB8AC3E}">
        <p14:creationId xmlns:p14="http://schemas.microsoft.com/office/powerpoint/2010/main" val="2347366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1EA3AA-07F7-B145-A241-F8B0AA85A19E}" type="slidenum">
              <a:rPr lang="en-US" smtClean="0"/>
              <a:t>14</a:t>
            </a:fld>
            <a:endParaRPr lang="en-US" dirty="0"/>
          </a:p>
        </p:txBody>
      </p:sp>
    </p:spTree>
    <p:extLst>
      <p:ext uri="{BB962C8B-B14F-4D97-AF65-F5344CB8AC3E}">
        <p14:creationId xmlns:p14="http://schemas.microsoft.com/office/powerpoint/2010/main" val="4028676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1EA3AA-07F7-B145-A241-F8B0AA85A19E}" type="slidenum">
              <a:rPr lang="en-US" smtClean="0"/>
              <a:t>15</a:t>
            </a:fld>
            <a:endParaRPr lang="en-US" dirty="0"/>
          </a:p>
        </p:txBody>
      </p:sp>
    </p:spTree>
    <p:extLst>
      <p:ext uri="{BB962C8B-B14F-4D97-AF65-F5344CB8AC3E}">
        <p14:creationId xmlns:p14="http://schemas.microsoft.com/office/powerpoint/2010/main" val="1316375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1EA3AA-07F7-B145-A241-F8B0AA85A19E}" type="slidenum">
              <a:rPr lang="en-US" smtClean="0"/>
              <a:t>16</a:t>
            </a:fld>
            <a:endParaRPr lang="en-US" dirty="0"/>
          </a:p>
        </p:txBody>
      </p:sp>
    </p:spTree>
    <p:extLst>
      <p:ext uri="{BB962C8B-B14F-4D97-AF65-F5344CB8AC3E}">
        <p14:creationId xmlns:p14="http://schemas.microsoft.com/office/powerpoint/2010/main" val="3355014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1EA3AA-07F7-B145-A241-F8B0AA85A19E}" type="slidenum">
              <a:rPr lang="en-US" smtClean="0"/>
              <a:t>17</a:t>
            </a:fld>
            <a:endParaRPr lang="en-US" dirty="0"/>
          </a:p>
        </p:txBody>
      </p:sp>
    </p:spTree>
    <p:extLst>
      <p:ext uri="{BB962C8B-B14F-4D97-AF65-F5344CB8AC3E}">
        <p14:creationId xmlns:p14="http://schemas.microsoft.com/office/powerpoint/2010/main" val="49520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90517" lvl="1" indent="-380990">
              <a:buFont typeface="Arial" panose="020B0604020202020204" pitchFamily="34" charset="0"/>
              <a:buChar char="•"/>
            </a:pPr>
            <a:r>
              <a:rPr lang="en-US" sz="2133" dirty="0">
                <a:latin typeface="Untitled Sans" panose="020B0503030202060203" pitchFamily="34" charset="77"/>
                <a:cs typeface="Calibri" panose="020F0502020204030204" pitchFamily="34" charset="0"/>
              </a:rPr>
              <a:t>For example identifying patients for clinical trials or </a:t>
            </a:r>
          </a:p>
          <a:p>
            <a:pPr marL="990517" lvl="1" indent="-380990">
              <a:buFont typeface="Arial" panose="020B0604020202020204" pitchFamily="34" charset="0"/>
              <a:buChar char="•"/>
            </a:pPr>
            <a:r>
              <a:rPr lang="en-US" sz="2133" dirty="0">
                <a:latin typeface="Untitled Sans" panose="020B0503030202060203" pitchFamily="34" charset="77"/>
                <a:cs typeface="Calibri" panose="020F0502020204030204" pitchFamily="34" charset="0"/>
              </a:rPr>
              <a:t>Moving urgent cases to the top of radiology reading lists or</a:t>
            </a:r>
          </a:p>
          <a:p>
            <a:pPr marL="990517" lvl="1" indent="-380990">
              <a:buFont typeface="Arial" panose="020B0604020202020204" pitchFamily="34" charset="0"/>
              <a:buChar char="•"/>
            </a:pPr>
            <a:r>
              <a:rPr lang="en-US" sz="2133" dirty="0">
                <a:latin typeface="Untitled Sans" panose="020B0503030202060203" pitchFamily="34" charset="77"/>
                <a:cs typeface="Calibri" panose="020F0502020204030204" pitchFamily="34" charset="0"/>
              </a:rPr>
              <a:t>Helping clinicians understand the real value in a large clinical record</a:t>
            </a:r>
          </a:p>
          <a:p>
            <a:endParaRPr lang="en-US" dirty="0"/>
          </a:p>
        </p:txBody>
      </p:sp>
      <p:sp>
        <p:nvSpPr>
          <p:cNvPr id="4" name="Slide Number Placeholder 3"/>
          <p:cNvSpPr>
            <a:spLocks noGrp="1"/>
          </p:cNvSpPr>
          <p:nvPr>
            <p:ph type="sldNum" sz="quarter" idx="5"/>
          </p:nvPr>
        </p:nvSpPr>
        <p:spPr/>
        <p:txBody>
          <a:bodyPr/>
          <a:lstStyle/>
          <a:p>
            <a:fld id="{A91EA3AA-07F7-B145-A241-F8B0AA85A19E}" type="slidenum">
              <a:rPr lang="en-US" smtClean="0"/>
              <a:t>18</a:t>
            </a:fld>
            <a:endParaRPr lang="en-US" dirty="0"/>
          </a:p>
        </p:txBody>
      </p:sp>
    </p:spTree>
    <p:extLst>
      <p:ext uri="{BB962C8B-B14F-4D97-AF65-F5344CB8AC3E}">
        <p14:creationId xmlns:p14="http://schemas.microsoft.com/office/powerpoint/2010/main" val="3122915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authors estimated that this racial bias reduces the number of Black patients identified for extra care by more than half. Bias occurs because the algorithm uses health costs as a proxy for health needs. Less money is spent on Black patients who have the same level of need, and the algorithm thus falsely concludes that Black patients are healthier than equally sick White patients. Reformulating the algorithm so that it no longer uses costs as a proxy for needs eliminates the racial bias in predicting who needs extra care.</a:t>
            </a:r>
            <a:endParaRPr lang="en-US" dirty="0"/>
          </a:p>
        </p:txBody>
      </p:sp>
      <p:sp>
        <p:nvSpPr>
          <p:cNvPr id="4" name="Slide Number Placeholder 3"/>
          <p:cNvSpPr>
            <a:spLocks noGrp="1"/>
          </p:cNvSpPr>
          <p:nvPr>
            <p:ph type="sldNum" sz="quarter" idx="5"/>
          </p:nvPr>
        </p:nvSpPr>
        <p:spPr/>
        <p:txBody>
          <a:bodyPr/>
          <a:lstStyle/>
          <a:p>
            <a:fld id="{A91EA3AA-07F7-B145-A241-F8B0AA85A19E}" type="slidenum">
              <a:rPr lang="en-US" smtClean="0"/>
              <a:t>19</a:t>
            </a:fld>
            <a:endParaRPr lang="en-US"/>
          </a:p>
        </p:txBody>
      </p:sp>
    </p:spTree>
    <p:extLst>
      <p:ext uri="{BB962C8B-B14F-4D97-AF65-F5344CB8AC3E}">
        <p14:creationId xmlns:p14="http://schemas.microsoft.com/office/powerpoint/2010/main" val="3763803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1EA3AA-07F7-B145-A241-F8B0AA85A19E}" type="slidenum">
              <a:rPr lang="en-US" smtClean="0"/>
              <a:t>20</a:t>
            </a:fld>
            <a:endParaRPr lang="en-US" dirty="0"/>
          </a:p>
        </p:txBody>
      </p:sp>
    </p:spTree>
    <p:extLst>
      <p:ext uri="{BB962C8B-B14F-4D97-AF65-F5344CB8AC3E}">
        <p14:creationId xmlns:p14="http://schemas.microsoft.com/office/powerpoint/2010/main" val="3939689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 Bio</a:t>
            </a:r>
          </a:p>
          <a:p>
            <a:r>
              <a:rPr lang="en-US" dirty="0"/>
              <a:t>Plenty of Time -- promotion</a:t>
            </a:r>
          </a:p>
        </p:txBody>
      </p:sp>
      <p:sp>
        <p:nvSpPr>
          <p:cNvPr id="4" name="Slide Number Placeholder 3"/>
          <p:cNvSpPr>
            <a:spLocks noGrp="1"/>
          </p:cNvSpPr>
          <p:nvPr>
            <p:ph type="sldNum" sz="quarter" idx="5"/>
          </p:nvPr>
        </p:nvSpPr>
        <p:spPr/>
        <p:txBody>
          <a:bodyPr/>
          <a:lstStyle/>
          <a:p>
            <a:fld id="{A91EA3AA-07F7-B145-A241-F8B0AA85A19E}" type="slidenum">
              <a:rPr lang="en-US" smtClean="0"/>
              <a:t>2</a:t>
            </a:fld>
            <a:endParaRPr lang="en-US" dirty="0"/>
          </a:p>
        </p:txBody>
      </p:sp>
    </p:spTree>
    <p:extLst>
      <p:ext uri="{BB962C8B-B14F-4D97-AF65-F5344CB8AC3E}">
        <p14:creationId xmlns:p14="http://schemas.microsoft.com/office/powerpoint/2010/main" val="34387236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1EA3AA-07F7-B145-A241-F8B0AA85A19E}" type="slidenum">
              <a:rPr lang="en-US" smtClean="0"/>
              <a:t>22</a:t>
            </a:fld>
            <a:endParaRPr lang="en-US" dirty="0"/>
          </a:p>
        </p:txBody>
      </p:sp>
    </p:spTree>
    <p:extLst>
      <p:ext uri="{BB962C8B-B14F-4D97-AF65-F5344CB8AC3E}">
        <p14:creationId xmlns:p14="http://schemas.microsoft.com/office/powerpoint/2010/main" val="1470705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1EA3AA-07F7-B145-A241-F8B0AA85A19E}" type="slidenum">
              <a:rPr lang="en-US" smtClean="0"/>
              <a:t>23</a:t>
            </a:fld>
            <a:endParaRPr lang="en-US" dirty="0"/>
          </a:p>
        </p:txBody>
      </p:sp>
    </p:spTree>
    <p:extLst>
      <p:ext uri="{BB962C8B-B14F-4D97-AF65-F5344CB8AC3E}">
        <p14:creationId xmlns:p14="http://schemas.microsoft.com/office/powerpoint/2010/main" val="2111459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1EA3AA-07F7-B145-A241-F8B0AA85A19E}" type="slidenum">
              <a:rPr lang="en-US" smtClean="0"/>
              <a:t>3</a:t>
            </a:fld>
            <a:endParaRPr lang="en-US" dirty="0"/>
          </a:p>
        </p:txBody>
      </p:sp>
    </p:spTree>
    <p:extLst>
      <p:ext uri="{BB962C8B-B14F-4D97-AF65-F5344CB8AC3E}">
        <p14:creationId xmlns:p14="http://schemas.microsoft.com/office/powerpoint/2010/main" val="110187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Karen </a:t>
            </a:r>
            <a:r>
              <a:rPr lang="en-US" dirty="0" err="1"/>
              <a:t>llkes</a:t>
            </a:r>
            <a:r>
              <a:rPr lang="en-US" dirty="0"/>
              <a:t> the stories</a:t>
            </a:r>
          </a:p>
          <a:p>
            <a:r>
              <a:rPr lang="en-US" dirty="0"/>
              <a:t> finger and the prostate</a:t>
            </a:r>
          </a:p>
          <a:p>
            <a:endParaRPr lang="en-US" dirty="0"/>
          </a:p>
          <a:p>
            <a:r>
              <a:rPr lang="en-US" dirty="0"/>
              <a:t>Electronic tools can really help – Information they can review later….</a:t>
            </a:r>
          </a:p>
          <a:p>
            <a:r>
              <a:rPr lang="en-US" dirty="0"/>
              <a:t>Patients need time to understand observe, research and understand what’s happening</a:t>
            </a:r>
          </a:p>
        </p:txBody>
      </p:sp>
      <p:sp>
        <p:nvSpPr>
          <p:cNvPr id="4" name="Slide Number Placeholder 3"/>
          <p:cNvSpPr>
            <a:spLocks noGrp="1"/>
          </p:cNvSpPr>
          <p:nvPr>
            <p:ph type="sldNum" sz="quarter" idx="5"/>
          </p:nvPr>
        </p:nvSpPr>
        <p:spPr/>
        <p:txBody>
          <a:bodyPr/>
          <a:lstStyle/>
          <a:p>
            <a:fld id="{A91EA3AA-07F7-B145-A241-F8B0AA85A19E}" type="slidenum">
              <a:rPr lang="en-US" smtClean="0"/>
              <a:t>4</a:t>
            </a:fld>
            <a:endParaRPr lang="en-US"/>
          </a:p>
        </p:txBody>
      </p:sp>
    </p:spTree>
    <p:extLst>
      <p:ext uri="{BB962C8B-B14F-4D97-AF65-F5344CB8AC3E}">
        <p14:creationId xmlns:p14="http://schemas.microsoft.com/office/powerpoint/2010/main" val="4097893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Before I get into the predictions, I wanted to just share one more piece of context…… Spend a few minutes giving context around it. </a:t>
            </a:r>
          </a:p>
          <a:p>
            <a:endParaRPr lang="en-US" dirty="0"/>
          </a:p>
          <a:p>
            <a:r>
              <a:rPr lang="en-US" dirty="0"/>
              <a:t>This is why we use terms like existential crisis</a:t>
            </a:r>
          </a:p>
        </p:txBody>
      </p:sp>
      <p:sp>
        <p:nvSpPr>
          <p:cNvPr id="4" name="Slide Number Placeholder 3"/>
          <p:cNvSpPr>
            <a:spLocks noGrp="1"/>
          </p:cNvSpPr>
          <p:nvPr>
            <p:ph type="sldNum" sz="quarter" idx="5"/>
          </p:nvPr>
        </p:nvSpPr>
        <p:spPr/>
        <p:txBody>
          <a:bodyPr/>
          <a:lstStyle/>
          <a:p>
            <a:fld id="{A91EA3AA-07F7-B145-A241-F8B0AA85A19E}" type="slidenum">
              <a:rPr lang="en-US" smtClean="0"/>
              <a:t>5</a:t>
            </a:fld>
            <a:endParaRPr lang="en-US"/>
          </a:p>
        </p:txBody>
      </p:sp>
    </p:spTree>
    <p:extLst>
      <p:ext uri="{BB962C8B-B14F-4D97-AF65-F5344CB8AC3E}">
        <p14:creationId xmlns:p14="http://schemas.microsoft.com/office/powerpoint/2010/main" val="2138303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Bridge the transition – Now going to take you to some predictions for the future </a:t>
            </a:r>
          </a:p>
          <a:p>
            <a:endParaRPr lang="en-US" dirty="0"/>
          </a:p>
          <a:p>
            <a:r>
              <a:rPr lang="en-US" dirty="0"/>
              <a:t>We are going to see more and more of the transition from Fee for service medicine to fee for value, </a:t>
            </a:r>
            <a:r>
              <a:rPr lang="en-US" dirty="0" err="1"/>
              <a:t>populationi</a:t>
            </a:r>
            <a:r>
              <a:rPr lang="en-US" dirty="0"/>
              <a:t> health, VBC. </a:t>
            </a:r>
          </a:p>
          <a:p>
            <a:endParaRPr lang="en-US" dirty="0"/>
          </a:p>
          <a:p>
            <a:r>
              <a:rPr lang="en-US" dirty="0"/>
              <a:t>This is from Harvard Management – Give san example – Opioid crisis</a:t>
            </a:r>
          </a:p>
        </p:txBody>
      </p:sp>
      <p:sp>
        <p:nvSpPr>
          <p:cNvPr id="4" name="Slide Number Placeholder 3"/>
          <p:cNvSpPr>
            <a:spLocks noGrp="1"/>
          </p:cNvSpPr>
          <p:nvPr>
            <p:ph type="sldNum" sz="quarter" idx="5"/>
          </p:nvPr>
        </p:nvSpPr>
        <p:spPr/>
        <p:txBody>
          <a:bodyPr/>
          <a:lstStyle/>
          <a:p>
            <a:fld id="{A91EA3AA-07F7-B145-A241-F8B0AA85A19E}" type="slidenum">
              <a:rPr lang="en-US" smtClean="0"/>
              <a:t>6</a:t>
            </a:fld>
            <a:endParaRPr lang="en-US" dirty="0"/>
          </a:p>
        </p:txBody>
      </p:sp>
    </p:spTree>
    <p:extLst>
      <p:ext uri="{BB962C8B-B14F-4D97-AF65-F5344CB8AC3E}">
        <p14:creationId xmlns:p14="http://schemas.microsoft.com/office/powerpoint/2010/main" val="3700505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chart you use – 80% of the outcomes are from things we can’t control </a:t>
            </a:r>
            <a:r>
              <a:rPr lang="en-US" dirty="0" err="1"/>
              <a:t>witih</a:t>
            </a:r>
            <a:r>
              <a:rPr lang="en-US" dirty="0"/>
              <a:t> medicines. SDOH</a:t>
            </a:r>
          </a:p>
          <a:p>
            <a:r>
              <a:rPr lang="en-US" dirty="0"/>
              <a:t>Without </a:t>
            </a:r>
            <a:r>
              <a:rPr lang="en-US" dirty="0" err="1"/>
              <a:t>engaiing</a:t>
            </a:r>
            <a:r>
              <a:rPr lang="en-US" dirty="0"/>
              <a:t> with </a:t>
            </a:r>
            <a:r>
              <a:rPr lang="en-US" dirty="0" err="1"/>
              <a:t>pateints</a:t>
            </a:r>
            <a:r>
              <a:rPr lang="en-US" dirty="0"/>
              <a:t>, you are leaving </a:t>
            </a:r>
          </a:p>
        </p:txBody>
      </p:sp>
      <p:sp>
        <p:nvSpPr>
          <p:cNvPr id="4" name="Slide Number Placeholder 3"/>
          <p:cNvSpPr>
            <a:spLocks noGrp="1"/>
          </p:cNvSpPr>
          <p:nvPr>
            <p:ph type="sldNum" sz="quarter" idx="5"/>
          </p:nvPr>
        </p:nvSpPr>
        <p:spPr/>
        <p:txBody>
          <a:bodyPr/>
          <a:lstStyle/>
          <a:p>
            <a:fld id="{A91EA3AA-07F7-B145-A241-F8B0AA85A19E}" type="slidenum">
              <a:rPr lang="en-US" smtClean="0"/>
              <a:t>7</a:t>
            </a:fld>
            <a:endParaRPr lang="en-US" dirty="0"/>
          </a:p>
        </p:txBody>
      </p:sp>
    </p:spTree>
    <p:extLst>
      <p:ext uri="{BB962C8B-B14F-4D97-AF65-F5344CB8AC3E}">
        <p14:creationId xmlns:p14="http://schemas.microsoft.com/office/powerpoint/2010/main" val="3440215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1EA3AA-07F7-B145-A241-F8B0AA85A19E}" type="slidenum">
              <a:rPr lang="en-US" smtClean="0"/>
              <a:t>8</a:t>
            </a:fld>
            <a:endParaRPr lang="en-US" dirty="0"/>
          </a:p>
        </p:txBody>
      </p:sp>
    </p:spTree>
    <p:extLst>
      <p:ext uri="{BB962C8B-B14F-4D97-AF65-F5344CB8AC3E}">
        <p14:creationId xmlns:p14="http://schemas.microsoft.com/office/powerpoint/2010/main" val="2673302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Bridge by </a:t>
            </a:r>
            <a:r>
              <a:rPr lang="en-US" dirty="0" err="1"/>
              <a:t>coist</a:t>
            </a:r>
            <a:endParaRPr lang="en-US" dirty="0"/>
          </a:p>
          <a:p>
            <a:r>
              <a:rPr lang="en-US" dirty="0"/>
              <a:t>Bridge by patient preferences</a:t>
            </a:r>
          </a:p>
          <a:p>
            <a:endParaRPr lang="en-US" dirty="0"/>
          </a:p>
          <a:p>
            <a:r>
              <a:rPr lang="en-US" dirty="0"/>
              <a:t>Home care dialysis costs less</a:t>
            </a:r>
          </a:p>
          <a:p>
            <a:endParaRPr lang="en-US" dirty="0"/>
          </a:p>
        </p:txBody>
      </p:sp>
      <p:sp>
        <p:nvSpPr>
          <p:cNvPr id="4" name="Slide Number Placeholder 3"/>
          <p:cNvSpPr>
            <a:spLocks noGrp="1"/>
          </p:cNvSpPr>
          <p:nvPr>
            <p:ph type="sldNum" sz="quarter" idx="5"/>
          </p:nvPr>
        </p:nvSpPr>
        <p:spPr/>
        <p:txBody>
          <a:bodyPr/>
          <a:lstStyle/>
          <a:p>
            <a:fld id="{A91EA3AA-07F7-B145-A241-F8B0AA85A19E}" type="slidenum">
              <a:rPr lang="en-US" smtClean="0"/>
              <a:t>9</a:t>
            </a:fld>
            <a:endParaRPr lang="en-US"/>
          </a:p>
        </p:txBody>
      </p:sp>
    </p:spTree>
    <p:extLst>
      <p:ext uri="{BB962C8B-B14F-4D97-AF65-F5344CB8AC3E}">
        <p14:creationId xmlns:p14="http://schemas.microsoft.com/office/powerpoint/2010/main" val="286985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Title 3"/>
          <p:cNvSpPr>
            <a:spLocks noGrp="1"/>
          </p:cNvSpPr>
          <p:nvPr>
            <p:ph type="title"/>
          </p:nvPr>
        </p:nvSpPr>
        <p:spPr>
          <a:xfrm>
            <a:off x="459146" y="404664"/>
            <a:ext cx="7797093" cy="648072"/>
          </a:xfrm>
        </p:spPr>
        <p:txBody>
          <a:bodyPr anchor="t">
            <a:noAutofit/>
          </a:bodyPr>
          <a:lstStyle>
            <a:lvl1pPr>
              <a:defRPr sz="4000" b="0" i="0">
                <a:solidFill>
                  <a:schemeClr val="accent1"/>
                </a:solidFill>
                <a:latin typeface="Untitled Sans Medium" panose="020B0503030202060203" pitchFamily="34" charset="77"/>
                <a:ea typeface="Helvetica Neue" panose="02000503000000020004" pitchFamily="2" charset="0"/>
                <a:cs typeface="Helvetica Neue" panose="02000503000000020004" pitchFamily="2" charset="0"/>
              </a:defRPr>
            </a:lvl1pPr>
          </a:lstStyle>
          <a:p>
            <a:r>
              <a:rPr lang="en-US" dirty="0"/>
              <a:t>Click to edit Master title style</a:t>
            </a:r>
          </a:p>
        </p:txBody>
      </p:sp>
      <p:sp>
        <p:nvSpPr>
          <p:cNvPr id="3" name="Text Placeholder 2"/>
          <p:cNvSpPr>
            <a:spLocks noGrp="1"/>
          </p:cNvSpPr>
          <p:nvPr>
            <p:ph type="body" sz="quarter" idx="10"/>
          </p:nvPr>
        </p:nvSpPr>
        <p:spPr>
          <a:xfrm>
            <a:off x="465138" y="1412875"/>
            <a:ext cx="5414838" cy="4272905"/>
          </a:xfrm>
          <a:prstGeom prst="rect">
            <a:avLst/>
          </a:prstGeom>
        </p:spPr>
        <p:txBody>
          <a:bodyPr/>
          <a:lstStyle>
            <a:lvl1pPr marL="0" indent="0">
              <a:lnSpc>
                <a:spcPct val="113000"/>
              </a:lnSpc>
              <a:buNone/>
              <a:defRPr sz="1000">
                <a:solidFill>
                  <a:schemeClr val="accent1"/>
                </a:solidFill>
                <a:latin typeface="Untitled Sans" panose="020B0503030202060203" pitchFamily="34" charset="77"/>
                <a:ea typeface="Helvetica Neue" panose="02000503000000020004" pitchFamily="2" charset="0"/>
                <a:cs typeface="Helvetica Neue" panose="02000503000000020004" pitchFamily="2" charset="0"/>
              </a:defRPr>
            </a:lvl1pPr>
            <a:lvl2pPr marL="565884" indent="0">
              <a:buNone/>
              <a:defRPr sz="1000">
                <a:solidFill>
                  <a:schemeClr val="accent4"/>
                </a:solidFill>
                <a:latin typeface="Polaris Book" charset="0"/>
                <a:ea typeface="Polaris Book" charset="0"/>
                <a:cs typeface="Polaris Book" charset="0"/>
              </a:defRPr>
            </a:lvl2pPr>
            <a:lvl3pPr marL="1131767" indent="0">
              <a:buNone/>
              <a:defRPr sz="1000">
                <a:solidFill>
                  <a:schemeClr val="accent4"/>
                </a:solidFill>
                <a:latin typeface="Polaris Book" charset="0"/>
                <a:ea typeface="Polaris Book" charset="0"/>
                <a:cs typeface="Polaris Book" charset="0"/>
              </a:defRPr>
            </a:lvl3pPr>
            <a:lvl4pPr marL="1697650" indent="0">
              <a:buNone/>
              <a:defRPr sz="1000">
                <a:solidFill>
                  <a:schemeClr val="accent4"/>
                </a:solidFill>
                <a:latin typeface="Polaris Book" charset="0"/>
                <a:ea typeface="Polaris Book" charset="0"/>
                <a:cs typeface="Polaris Book" charset="0"/>
              </a:defRPr>
            </a:lvl4pPr>
            <a:lvl5pPr marL="2263536" indent="0">
              <a:buNone/>
              <a:defRPr sz="1000">
                <a:solidFill>
                  <a:schemeClr val="accent4"/>
                </a:solidFill>
                <a:latin typeface="Polaris Book" charset="0"/>
                <a:ea typeface="Polaris Book" charset="0"/>
                <a:cs typeface="Polaris Book" charset="0"/>
              </a:defRPr>
            </a:lvl5pPr>
          </a:lstStyle>
          <a:p>
            <a:pPr lvl="0"/>
            <a:r>
              <a:rPr lang="en-US" dirty="0"/>
              <a:t>Click to edit Master text styles</a:t>
            </a:r>
          </a:p>
        </p:txBody>
      </p:sp>
      <p:sp>
        <p:nvSpPr>
          <p:cNvPr id="10" name="Text Placeholder 2"/>
          <p:cNvSpPr>
            <a:spLocks noGrp="1"/>
          </p:cNvSpPr>
          <p:nvPr>
            <p:ph type="body" sz="quarter" idx="11"/>
          </p:nvPr>
        </p:nvSpPr>
        <p:spPr>
          <a:xfrm>
            <a:off x="6305675" y="1412875"/>
            <a:ext cx="5414838" cy="4272905"/>
          </a:xfrm>
          <a:prstGeom prst="rect">
            <a:avLst/>
          </a:prstGeom>
        </p:spPr>
        <p:txBody>
          <a:bodyPr/>
          <a:lstStyle>
            <a:lvl1pPr marL="0" indent="0">
              <a:lnSpc>
                <a:spcPct val="113000"/>
              </a:lnSpc>
              <a:buNone/>
              <a:defRPr sz="1000">
                <a:solidFill>
                  <a:schemeClr val="accent1"/>
                </a:solidFill>
                <a:latin typeface="Untitled Sans" panose="020B0503030202060203" pitchFamily="34" charset="77"/>
                <a:ea typeface="Helvetica Neue" panose="02000503000000020004" pitchFamily="2" charset="0"/>
                <a:cs typeface="Helvetica Neue" panose="02000503000000020004" pitchFamily="2" charset="0"/>
              </a:defRPr>
            </a:lvl1pPr>
            <a:lvl2pPr marL="565884" indent="0">
              <a:buNone/>
              <a:defRPr sz="1000">
                <a:solidFill>
                  <a:schemeClr val="accent4"/>
                </a:solidFill>
                <a:latin typeface="Polaris Book" charset="0"/>
                <a:ea typeface="Polaris Book" charset="0"/>
                <a:cs typeface="Polaris Book" charset="0"/>
              </a:defRPr>
            </a:lvl2pPr>
            <a:lvl3pPr marL="1131767" indent="0">
              <a:buNone/>
              <a:defRPr sz="1000">
                <a:solidFill>
                  <a:schemeClr val="accent4"/>
                </a:solidFill>
                <a:latin typeface="Polaris Book" charset="0"/>
                <a:ea typeface="Polaris Book" charset="0"/>
                <a:cs typeface="Polaris Book" charset="0"/>
              </a:defRPr>
            </a:lvl3pPr>
            <a:lvl4pPr marL="1697650" indent="0">
              <a:buNone/>
              <a:defRPr sz="1000">
                <a:solidFill>
                  <a:schemeClr val="accent4"/>
                </a:solidFill>
                <a:latin typeface="Polaris Book" charset="0"/>
                <a:ea typeface="Polaris Book" charset="0"/>
                <a:cs typeface="Polaris Book" charset="0"/>
              </a:defRPr>
            </a:lvl4pPr>
            <a:lvl5pPr marL="2263536" indent="0">
              <a:buNone/>
              <a:defRPr sz="1000">
                <a:solidFill>
                  <a:schemeClr val="accent4"/>
                </a:solidFill>
                <a:latin typeface="Polaris Book" charset="0"/>
                <a:ea typeface="Polaris Book" charset="0"/>
                <a:cs typeface="Polaris Book" charset="0"/>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1020535D-88F8-894B-BC8D-0184D1937120}"/>
              </a:ext>
            </a:extLst>
          </p:cNvPr>
          <p:cNvSpPr txBox="1">
            <a:spLocks/>
          </p:cNvSpPr>
          <p:nvPr userDrawn="1"/>
        </p:nvSpPr>
        <p:spPr>
          <a:xfrm>
            <a:off x="459147" y="6022248"/>
            <a:ext cx="2209388" cy="188034"/>
          </a:xfrm>
          <a:prstGeom prst="rect">
            <a:avLst/>
          </a:prstGeom>
        </p:spPr>
        <p:txBody>
          <a:bodyPr/>
          <a:lstStyle>
            <a:defPPr>
              <a:defRPr lang="en-US"/>
            </a:defPPr>
            <a:lvl1pPr marL="0" algn="r" defTabSz="914400" rtl="0" eaLnBrk="1" latinLnBrk="0" hangingPunct="1">
              <a:defRPr sz="8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Slide                  </a:t>
            </a:r>
            <a:fld id="{8E5F0894-7719-924A-8ED2-22A5247597F7}" type="slidenum">
              <a:rPr lang="en-US" b="0" smtClean="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pPr algn="l"/>
              <a:t>‹#›</a:t>
            </a:fld>
            <a:endParaRPr lang="en-US" b="0">
              <a:solidFill>
                <a:schemeClr val="accent1"/>
              </a:solidFill>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7" name="Straight Connector 6">
            <a:extLst>
              <a:ext uri="{FF2B5EF4-FFF2-40B4-BE49-F238E27FC236}">
                <a16:creationId xmlns:a16="http://schemas.microsoft.com/office/drawing/2014/main" id="{F46AE7FD-3EE5-7E48-B3AC-3EBEC541900C}"/>
              </a:ext>
            </a:extLst>
          </p:cNvPr>
          <p:cNvCxnSpPr>
            <a:cxnSpLocks/>
          </p:cNvCxnSpPr>
          <p:nvPr userDrawn="1"/>
        </p:nvCxnSpPr>
        <p:spPr>
          <a:xfrm>
            <a:off x="825023" y="6131216"/>
            <a:ext cx="398761"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6BBCA7C9-A3C3-AD44-B032-875A8C6D72FC}"/>
              </a:ext>
            </a:extLst>
          </p:cNvPr>
          <p:cNvSpPr/>
          <p:nvPr userDrawn="1"/>
        </p:nvSpPr>
        <p:spPr>
          <a:xfrm>
            <a:off x="459147" y="6250921"/>
            <a:ext cx="2008883" cy="215444"/>
          </a:xfrm>
          <a:prstGeom prst="rect">
            <a:avLst/>
          </a:prstGeom>
        </p:spPr>
        <p:txBody>
          <a:bodyPr wrap="none">
            <a:spAutoFit/>
          </a:bodyPr>
          <a:lstStyle/>
          <a:p>
            <a:pPr algn="l"/>
            <a:r>
              <a:rPr lang="en-US" sz="800" b="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2019 Orion Health Group of Companies</a:t>
            </a:r>
          </a:p>
        </p:txBody>
      </p:sp>
    </p:spTree>
    <p:extLst>
      <p:ext uri="{BB962C8B-B14F-4D97-AF65-F5344CB8AC3E}">
        <p14:creationId xmlns:p14="http://schemas.microsoft.com/office/powerpoint/2010/main" val="279743395"/>
      </p:ext>
    </p:extLst>
  </p:cSld>
  <p:clrMapOvr>
    <a:masterClrMapping/>
  </p:clrMapOvr>
  <p:extLst>
    <p:ext uri="{DCECCB84-F9BA-43D5-87BE-67443E8EF086}">
      <p15:sldGuideLst xmlns:p15="http://schemas.microsoft.com/office/powerpoint/2012/main">
        <p15:guide id="1" orient="horz" pos="288">
          <p15:clr>
            <a:srgbClr val="FBAE40"/>
          </p15:clr>
        </p15:guide>
        <p15:guide id="2" pos="7383">
          <p15:clr>
            <a:srgbClr val="FBAE40"/>
          </p15:clr>
        </p15:guide>
        <p15:guide id="3" pos="293">
          <p15:clr>
            <a:srgbClr val="FBAE40"/>
          </p15:clr>
        </p15:guide>
        <p15:guide id="4" orient="horz" pos="4023">
          <p15:clr>
            <a:srgbClr val="FBAE40"/>
          </p15:clr>
        </p15:guide>
        <p15:guide id="5"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lumMod val="9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Rectangle 10">
            <a:extLst>
              <a:ext uri="{FF2B5EF4-FFF2-40B4-BE49-F238E27FC236}">
                <a16:creationId xmlns:a16="http://schemas.microsoft.com/office/drawing/2014/main" id="{79E2227E-E2DB-8247-91E2-A623DA1CD4DC}"/>
              </a:ext>
            </a:extLst>
          </p:cNvPr>
          <p:cNvSpPr/>
          <p:nvPr userDrawn="1"/>
        </p:nvSpPr>
        <p:spPr>
          <a:xfrm>
            <a:off x="-904166" y="6398853"/>
            <a:ext cx="459146" cy="459146"/>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596DAEAE-9C70-2C40-8757-07DFEE455651}"/>
              </a:ext>
            </a:extLst>
          </p:cNvPr>
          <p:cNvSpPr>
            <a:spLocks noGrp="1"/>
          </p:cNvSpPr>
          <p:nvPr>
            <p:ph type="body" sz="quarter" idx="10"/>
          </p:nvPr>
        </p:nvSpPr>
        <p:spPr>
          <a:xfrm>
            <a:off x="465138" y="3171180"/>
            <a:ext cx="5414838" cy="515640"/>
          </a:xfrm>
          <a:prstGeom prst="rect">
            <a:avLst/>
          </a:prstGeom>
        </p:spPr>
        <p:txBody>
          <a:bodyPr/>
          <a:lstStyle>
            <a:lvl1pPr marL="0" indent="0">
              <a:lnSpc>
                <a:spcPct val="113000"/>
              </a:lnSpc>
              <a:buNone/>
              <a:defRPr sz="2600" b="0" i="0">
                <a:solidFill>
                  <a:schemeClr val="bg1"/>
                </a:solidFill>
                <a:latin typeface="Untitled Sans Medium" panose="020B0503030202060203" pitchFamily="34" charset="77"/>
                <a:ea typeface="Helvetica Neue" panose="02000503000000020004" pitchFamily="2" charset="0"/>
                <a:cs typeface="Helvetica Neue" panose="02000503000000020004" pitchFamily="2" charset="0"/>
              </a:defRPr>
            </a:lvl1pPr>
            <a:lvl2pPr marL="565884" indent="0">
              <a:buNone/>
              <a:defRPr sz="1000">
                <a:solidFill>
                  <a:schemeClr val="accent4"/>
                </a:solidFill>
                <a:latin typeface="Polaris Book" charset="0"/>
                <a:ea typeface="Polaris Book" charset="0"/>
                <a:cs typeface="Polaris Book" charset="0"/>
              </a:defRPr>
            </a:lvl2pPr>
            <a:lvl3pPr marL="1131767" indent="0">
              <a:buNone/>
              <a:defRPr sz="1000">
                <a:solidFill>
                  <a:schemeClr val="accent4"/>
                </a:solidFill>
                <a:latin typeface="Polaris Book" charset="0"/>
                <a:ea typeface="Polaris Book" charset="0"/>
                <a:cs typeface="Polaris Book" charset="0"/>
              </a:defRPr>
            </a:lvl3pPr>
            <a:lvl4pPr marL="1697650" indent="0">
              <a:buNone/>
              <a:defRPr sz="1000">
                <a:solidFill>
                  <a:schemeClr val="accent4"/>
                </a:solidFill>
                <a:latin typeface="Polaris Book" charset="0"/>
                <a:ea typeface="Polaris Book" charset="0"/>
                <a:cs typeface="Polaris Book" charset="0"/>
              </a:defRPr>
            </a:lvl4pPr>
            <a:lvl5pPr marL="2263536" indent="0">
              <a:buNone/>
              <a:defRPr sz="1000">
                <a:solidFill>
                  <a:schemeClr val="accent4"/>
                </a:solidFill>
                <a:latin typeface="Polaris Book" charset="0"/>
                <a:ea typeface="Polaris Book" charset="0"/>
                <a:cs typeface="Polaris Book" charset="0"/>
              </a:defRPr>
            </a:lvl5pPr>
          </a:lstStyle>
          <a:p>
            <a:pPr lvl="0"/>
            <a:r>
              <a:rPr lang="en-US" dirty="0"/>
              <a:t>Click to edit Master text styles</a:t>
            </a:r>
          </a:p>
        </p:txBody>
      </p:sp>
      <p:sp>
        <p:nvSpPr>
          <p:cNvPr id="10" name="Slide Number Placeholder 5">
            <a:extLst>
              <a:ext uri="{FF2B5EF4-FFF2-40B4-BE49-F238E27FC236}">
                <a16:creationId xmlns:a16="http://schemas.microsoft.com/office/drawing/2014/main" id="{3E74CD5E-C809-0246-B9A6-0288EB7DB6C8}"/>
              </a:ext>
            </a:extLst>
          </p:cNvPr>
          <p:cNvSpPr txBox="1">
            <a:spLocks/>
          </p:cNvSpPr>
          <p:nvPr userDrawn="1"/>
        </p:nvSpPr>
        <p:spPr>
          <a:xfrm>
            <a:off x="459147" y="6022248"/>
            <a:ext cx="2209388" cy="188034"/>
          </a:xfrm>
          <a:prstGeom prst="rect">
            <a:avLst/>
          </a:prstGeom>
        </p:spPr>
        <p:txBody>
          <a:bodyPr/>
          <a:lstStyle>
            <a:defPPr>
              <a:defRPr lang="en-US"/>
            </a:defPPr>
            <a:lvl1pPr marL="0" algn="r" defTabSz="914400" rtl="0" eaLnBrk="1" latinLnBrk="0" hangingPunct="1">
              <a:defRPr sz="8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E5F0894-7719-924A-8ED2-22A5247597F7}" type="slidenum">
              <a:rPr lang="en-US" b="0" smtClean="0">
                <a:solidFill>
                  <a:schemeClr val="bg1"/>
                </a:solidFill>
                <a:latin typeface="Untitled Sans" panose="020B0503030202060203" pitchFamily="34" charset="77"/>
                <a:ea typeface="Helvetica Neue" panose="02000503000000020004" pitchFamily="2" charset="0"/>
                <a:cs typeface="Helvetica Neue" panose="02000503000000020004" pitchFamily="2" charset="0"/>
              </a:rPr>
              <a:pPr algn="l"/>
              <a:t>‹#›</a:t>
            </a:fld>
            <a:endParaRPr lang="en-US" b="0">
              <a:solidFill>
                <a:schemeClr val="bg1"/>
              </a:solidFill>
              <a:latin typeface="Untitled Sans" panose="020B0503030202060203" pitchFamily="34" charset="77"/>
              <a:ea typeface="Helvetica Neue" panose="02000503000000020004" pitchFamily="2" charset="0"/>
              <a:cs typeface="Helvetica Neue" panose="02000503000000020004" pitchFamily="2" charset="0"/>
            </a:endParaRPr>
          </a:p>
        </p:txBody>
      </p:sp>
      <p:sp>
        <p:nvSpPr>
          <p:cNvPr id="14" name="Text Placeholder 11">
            <a:extLst>
              <a:ext uri="{FF2B5EF4-FFF2-40B4-BE49-F238E27FC236}">
                <a16:creationId xmlns:a16="http://schemas.microsoft.com/office/drawing/2014/main" id="{743A934F-FCEF-5040-85A1-EA0BB347F0D7}"/>
              </a:ext>
            </a:extLst>
          </p:cNvPr>
          <p:cNvSpPr>
            <a:spLocks noGrp="1"/>
          </p:cNvSpPr>
          <p:nvPr>
            <p:ph type="body" sz="quarter" idx="11" hasCustomPrompt="1"/>
          </p:nvPr>
        </p:nvSpPr>
        <p:spPr>
          <a:xfrm>
            <a:off x="7123112" y="3337560"/>
            <a:ext cx="4041775" cy="2282416"/>
          </a:xfrm>
          <a:prstGeom prst="rect">
            <a:avLst/>
          </a:prstGeom>
        </p:spPr>
        <p:txBody>
          <a:bodyPr/>
          <a:lstStyle>
            <a:lvl1pPr marL="0" indent="0">
              <a:buNone/>
              <a:defRPr sz="1800">
                <a:latin typeface="Untitled Sans" panose="020B0503030202060203" pitchFamily="34" charset="77"/>
              </a:defRPr>
            </a:lvl1pPr>
          </a:lstStyle>
          <a:p>
            <a:pPr lvl="0"/>
            <a:r>
              <a:rPr lang="en-US" dirty="0"/>
              <a:t>Text here</a:t>
            </a:r>
          </a:p>
        </p:txBody>
      </p:sp>
      <p:sp>
        <p:nvSpPr>
          <p:cNvPr id="15" name="Rectangle 14">
            <a:extLst>
              <a:ext uri="{FF2B5EF4-FFF2-40B4-BE49-F238E27FC236}">
                <a16:creationId xmlns:a16="http://schemas.microsoft.com/office/drawing/2014/main" id="{959692FD-65BE-B941-9BA6-7D9F03149835}"/>
              </a:ext>
            </a:extLst>
          </p:cNvPr>
          <p:cNvSpPr/>
          <p:nvPr userDrawn="1"/>
        </p:nvSpPr>
        <p:spPr>
          <a:xfrm>
            <a:off x="459147" y="6250921"/>
            <a:ext cx="2042547" cy="215444"/>
          </a:xfrm>
          <a:prstGeom prst="rect">
            <a:avLst/>
          </a:prstGeom>
        </p:spPr>
        <p:txBody>
          <a:bodyPr wrap="none">
            <a:spAutoFit/>
          </a:bodyPr>
          <a:lstStyle/>
          <a:p>
            <a:pPr algn="l"/>
            <a:r>
              <a:rPr lang="en-US" sz="800" b="0">
                <a:solidFill>
                  <a:schemeClr val="bg1"/>
                </a:solidFill>
                <a:latin typeface="Untitled Sans" panose="020B0503030202060203" pitchFamily="34" charset="77"/>
                <a:ea typeface="Helvetica Neue" panose="02000503000000020004" pitchFamily="2" charset="0"/>
                <a:cs typeface="Helvetica Neue" panose="02000503000000020004" pitchFamily="2" charset="0"/>
              </a:rPr>
              <a:t>2019 Orion Health Group of Companies</a:t>
            </a:r>
          </a:p>
        </p:txBody>
      </p:sp>
    </p:spTree>
    <p:extLst>
      <p:ext uri="{BB962C8B-B14F-4D97-AF65-F5344CB8AC3E}">
        <p14:creationId xmlns:p14="http://schemas.microsoft.com/office/powerpoint/2010/main" val="3311402385"/>
      </p:ext>
    </p:extLst>
  </p:cSld>
  <p:clrMapOvr>
    <a:masterClrMapping/>
  </p:clrMapOvr>
  <p:extLst>
    <p:ext uri="{DCECCB84-F9BA-43D5-87BE-67443E8EF086}">
      <p15:sldGuideLst xmlns:p15="http://schemas.microsoft.com/office/powerpoint/2012/main">
        <p15:guide id="1" orient="horz" pos="288">
          <p15:clr>
            <a:srgbClr val="FBAE40"/>
          </p15:clr>
        </p15:guide>
        <p15:guide id="2" pos="7383">
          <p15:clr>
            <a:srgbClr val="FBAE40"/>
          </p15:clr>
        </p15:guide>
        <p15:guide id="3" pos="293">
          <p15:clr>
            <a:srgbClr val="FBAE40"/>
          </p15:clr>
        </p15:guide>
        <p15:guide id="4" orient="horz" pos="4023">
          <p15:clr>
            <a:srgbClr val="FBAE40"/>
          </p15:clr>
        </p15:guide>
        <p15:guide id="5"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BBB47C-3674-CD47-84EE-115C3A03ADC8}"/>
              </a:ext>
            </a:extLst>
          </p:cNvPr>
          <p:cNvSpPr/>
          <p:nvPr userDrawn="1"/>
        </p:nvSpPr>
        <p:spPr>
          <a:xfrm>
            <a:off x="-1" y="-1"/>
            <a:ext cx="6096000" cy="6858000"/>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9E2227E-E2DB-8247-91E2-A623DA1CD4DC}"/>
              </a:ext>
            </a:extLst>
          </p:cNvPr>
          <p:cNvSpPr/>
          <p:nvPr userDrawn="1"/>
        </p:nvSpPr>
        <p:spPr>
          <a:xfrm>
            <a:off x="-904166" y="6398853"/>
            <a:ext cx="459146" cy="459146"/>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F56B2354-94BF-B549-8672-E802AECBA714}"/>
              </a:ext>
            </a:extLst>
          </p:cNvPr>
          <p:cNvSpPr>
            <a:spLocks noGrp="1"/>
          </p:cNvSpPr>
          <p:nvPr>
            <p:ph type="body" sz="quarter" idx="10"/>
          </p:nvPr>
        </p:nvSpPr>
        <p:spPr>
          <a:xfrm>
            <a:off x="465138" y="3171180"/>
            <a:ext cx="5414838" cy="515640"/>
          </a:xfrm>
          <a:prstGeom prst="rect">
            <a:avLst/>
          </a:prstGeom>
        </p:spPr>
        <p:txBody>
          <a:bodyPr/>
          <a:lstStyle>
            <a:lvl1pPr marL="0" indent="0">
              <a:lnSpc>
                <a:spcPct val="113000"/>
              </a:lnSpc>
              <a:buNone/>
              <a:defRPr sz="2600" b="0" i="0">
                <a:solidFill>
                  <a:schemeClr val="bg1"/>
                </a:solidFill>
                <a:latin typeface="Untitled Sans Medium" panose="020B0503030202060203" pitchFamily="34" charset="77"/>
                <a:ea typeface="Helvetica Neue" panose="02000503000000020004" pitchFamily="2" charset="0"/>
                <a:cs typeface="Helvetica Neue" panose="02000503000000020004" pitchFamily="2" charset="0"/>
              </a:defRPr>
            </a:lvl1pPr>
            <a:lvl2pPr marL="565884" indent="0">
              <a:buNone/>
              <a:defRPr sz="1000">
                <a:solidFill>
                  <a:schemeClr val="accent4"/>
                </a:solidFill>
                <a:latin typeface="Polaris Book" charset="0"/>
                <a:ea typeface="Polaris Book" charset="0"/>
                <a:cs typeface="Polaris Book" charset="0"/>
              </a:defRPr>
            </a:lvl2pPr>
            <a:lvl3pPr marL="1131767" indent="0">
              <a:buNone/>
              <a:defRPr sz="1000">
                <a:solidFill>
                  <a:schemeClr val="accent4"/>
                </a:solidFill>
                <a:latin typeface="Polaris Book" charset="0"/>
                <a:ea typeface="Polaris Book" charset="0"/>
                <a:cs typeface="Polaris Book" charset="0"/>
              </a:defRPr>
            </a:lvl3pPr>
            <a:lvl4pPr marL="1697650" indent="0">
              <a:buNone/>
              <a:defRPr sz="1000">
                <a:solidFill>
                  <a:schemeClr val="accent4"/>
                </a:solidFill>
                <a:latin typeface="Polaris Book" charset="0"/>
                <a:ea typeface="Polaris Book" charset="0"/>
                <a:cs typeface="Polaris Book" charset="0"/>
              </a:defRPr>
            </a:lvl4pPr>
            <a:lvl5pPr marL="2263536" indent="0">
              <a:buNone/>
              <a:defRPr sz="1000">
                <a:solidFill>
                  <a:schemeClr val="accent4"/>
                </a:solidFill>
                <a:latin typeface="Polaris Book" charset="0"/>
                <a:ea typeface="Polaris Book" charset="0"/>
                <a:cs typeface="Polaris Book" charset="0"/>
              </a:defRPr>
            </a:lvl5pPr>
          </a:lstStyle>
          <a:p>
            <a:pPr lvl="0"/>
            <a:r>
              <a:rPr lang="en-US" dirty="0"/>
              <a:t>Click to edit Master text styles</a:t>
            </a:r>
          </a:p>
        </p:txBody>
      </p:sp>
      <p:sp>
        <p:nvSpPr>
          <p:cNvPr id="9" name="Slide Number Placeholder 5">
            <a:extLst>
              <a:ext uri="{FF2B5EF4-FFF2-40B4-BE49-F238E27FC236}">
                <a16:creationId xmlns:a16="http://schemas.microsoft.com/office/drawing/2014/main" id="{83B439E5-E69A-444C-B940-F8B94D9EC7FA}"/>
              </a:ext>
            </a:extLst>
          </p:cNvPr>
          <p:cNvSpPr txBox="1">
            <a:spLocks/>
          </p:cNvSpPr>
          <p:nvPr userDrawn="1"/>
        </p:nvSpPr>
        <p:spPr>
          <a:xfrm>
            <a:off x="459147" y="6022248"/>
            <a:ext cx="2209388" cy="188034"/>
          </a:xfrm>
          <a:prstGeom prst="rect">
            <a:avLst/>
          </a:prstGeom>
        </p:spPr>
        <p:txBody>
          <a:bodyPr/>
          <a:lstStyle>
            <a:defPPr>
              <a:defRPr lang="en-US"/>
            </a:defPPr>
            <a:lvl1pPr marL="0" algn="r" defTabSz="914400" rtl="0" eaLnBrk="1" latinLnBrk="0" hangingPunct="1">
              <a:defRPr sz="8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E5F0894-7719-924A-8ED2-22A5247597F7}" type="slidenum">
              <a:rPr lang="en-US" b="0" smtClean="0">
                <a:solidFill>
                  <a:schemeClr val="bg1"/>
                </a:solidFill>
                <a:latin typeface="Untitled Sans" panose="020B0503030202060203" pitchFamily="34" charset="77"/>
                <a:ea typeface="Helvetica Neue" panose="02000503000000020004" pitchFamily="2" charset="0"/>
                <a:cs typeface="Helvetica Neue" panose="02000503000000020004" pitchFamily="2" charset="0"/>
              </a:rPr>
              <a:pPr algn="l"/>
              <a:t>‹#›</a:t>
            </a:fld>
            <a:endParaRPr lang="en-US" b="0">
              <a:solidFill>
                <a:schemeClr val="bg1"/>
              </a:solidFill>
              <a:latin typeface="Untitled Sans" panose="020B0503030202060203" pitchFamily="34" charset="77"/>
              <a:ea typeface="Helvetica Neue" panose="02000503000000020004" pitchFamily="2" charset="0"/>
              <a:cs typeface="Helvetica Neue" panose="02000503000000020004" pitchFamily="2" charset="0"/>
            </a:endParaRPr>
          </a:p>
        </p:txBody>
      </p:sp>
      <p:sp>
        <p:nvSpPr>
          <p:cNvPr id="10" name="Text Placeholder 11">
            <a:extLst>
              <a:ext uri="{FF2B5EF4-FFF2-40B4-BE49-F238E27FC236}">
                <a16:creationId xmlns:a16="http://schemas.microsoft.com/office/drawing/2014/main" id="{480504F8-6B13-7E43-A415-81F5A0498F9F}"/>
              </a:ext>
            </a:extLst>
          </p:cNvPr>
          <p:cNvSpPr>
            <a:spLocks noGrp="1"/>
          </p:cNvSpPr>
          <p:nvPr>
            <p:ph type="body" sz="quarter" idx="11" hasCustomPrompt="1"/>
          </p:nvPr>
        </p:nvSpPr>
        <p:spPr>
          <a:xfrm>
            <a:off x="7123112" y="3337560"/>
            <a:ext cx="4041775" cy="2282416"/>
          </a:xfrm>
          <a:prstGeom prst="rect">
            <a:avLst/>
          </a:prstGeom>
        </p:spPr>
        <p:txBody>
          <a:bodyPr/>
          <a:lstStyle>
            <a:lvl1pPr marL="0" indent="0">
              <a:buNone/>
              <a:defRPr sz="1800">
                <a:latin typeface="Untitled Sans" panose="020B0503030202060203" pitchFamily="34" charset="77"/>
              </a:defRPr>
            </a:lvl1pPr>
          </a:lstStyle>
          <a:p>
            <a:pPr lvl="0"/>
            <a:r>
              <a:rPr lang="en-US" dirty="0"/>
              <a:t>Text here</a:t>
            </a:r>
          </a:p>
        </p:txBody>
      </p:sp>
      <p:sp>
        <p:nvSpPr>
          <p:cNvPr id="12" name="Rectangle 11">
            <a:extLst>
              <a:ext uri="{FF2B5EF4-FFF2-40B4-BE49-F238E27FC236}">
                <a16:creationId xmlns:a16="http://schemas.microsoft.com/office/drawing/2014/main" id="{1765762B-B199-5146-82B8-9D9ED0E3C8A9}"/>
              </a:ext>
            </a:extLst>
          </p:cNvPr>
          <p:cNvSpPr/>
          <p:nvPr userDrawn="1"/>
        </p:nvSpPr>
        <p:spPr>
          <a:xfrm>
            <a:off x="459147" y="6250921"/>
            <a:ext cx="2042547" cy="215444"/>
          </a:xfrm>
          <a:prstGeom prst="rect">
            <a:avLst/>
          </a:prstGeom>
        </p:spPr>
        <p:txBody>
          <a:bodyPr wrap="none">
            <a:spAutoFit/>
          </a:bodyPr>
          <a:lstStyle/>
          <a:p>
            <a:pPr algn="l"/>
            <a:r>
              <a:rPr lang="en-US" sz="800" b="0">
                <a:solidFill>
                  <a:schemeClr val="bg1"/>
                </a:solidFill>
                <a:latin typeface="Untitled Sans" panose="020B0503030202060203" pitchFamily="34" charset="77"/>
                <a:ea typeface="Helvetica Neue" panose="02000503000000020004" pitchFamily="2" charset="0"/>
                <a:cs typeface="Helvetica Neue" panose="02000503000000020004" pitchFamily="2" charset="0"/>
              </a:rPr>
              <a:t>2019 Orion Health Group of Companies</a:t>
            </a:r>
          </a:p>
        </p:txBody>
      </p:sp>
    </p:spTree>
    <p:extLst>
      <p:ext uri="{BB962C8B-B14F-4D97-AF65-F5344CB8AC3E}">
        <p14:creationId xmlns:p14="http://schemas.microsoft.com/office/powerpoint/2010/main" val="2299054438"/>
      </p:ext>
    </p:extLst>
  </p:cSld>
  <p:clrMapOvr>
    <a:masterClrMapping/>
  </p:clrMapOvr>
  <p:extLst>
    <p:ext uri="{DCECCB84-F9BA-43D5-87BE-67443E8EF086}">
      <p15:sldGuideLst xmlns:p15="http://schemas.microsoft.com/office/powerpoint/2012/main">
        <p15:guide id="1" orient="horz" pos="288">
          <p15:clr>
            <a:srgbClr val="FBAE40"/>
          </p15:clr>
        </p15:guide>
        <p15:guide id="2" pos="7383">
          <p15:clr>
            <a:srgbClr val="FBAE40"/>
          </p15:clr>
        </p15:guide>
        <p15:guide id="3" pos="293">
          <p15:clr>
            <a:srgbClr val="FBAE40"/>
          </p15:clr>
        </p15:guide>
        <p15:guide id="4" orient="horz" pos="4023">
          <p15:clr>
            <a:srgbClr val="FBAE40"/>
          </p15:clr>
        </p15:guide>
        <p15:guide id="5"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65138" y="3171180"/>
            <a:ext cx="5414838" cy="515640"/>
          </a:xfrm>
          <a:prstGeom prst="rect">
            <a:avLst/>
          </a:prstGeom>
        </p:spPr>
        <p:txBody>
          <a:bodyPr/>
          <a:lstStyle>
            <a:lvl1pPr marL="0" indent="0">
              <a:lnSpc>
                <a:spcPct val="113000"/>
              </a:lnSpc>
              <a:buNone/>
              <a:defRPr sz="2600" b="0" i="0">
                <a:solidFill>
                  <a:schemeClr val="accent1"/>
                </a:solidFill>
                <a:latin typeface="Untitled Sans Medium" panose="020B0503030202060203" pitchFamily="34" charset="77"/>
                <a:ea typeface="Helvetica Neue" panose="02000503000000020004" pitchFamily="2" charset="0"/>
                <a:cs typeface="Helvetica Neue" panose="02000503000000020004" pitchFamily="2" charset="0"/>
              </a:defRPr>
            </a:lvl1pPr>
            <a:lvl2pPr marL="565884" indent="0">
              <a:buNone/>
              <a:defRPr sz="1000">
                <a:solidFill>
                  <a:schemeClr val="accent4"/>
                </a:solidFill>
                <a:latin typeface="Polaris Book" charset="0"/>
                <a:ea typeface="Polaris Book" charset="0"/>
                <a:cs typeface="Polaris Book" charset="0"/>
              </a:defRPr>
            </a:lvl2pPr>
            <a:lvl3pPr marL="1131767" indent="0">
              <a:buNone/>
              <a:defRPr sz="1000">
                <a:solidFill>
                  <a:schemeClr val="accent4"/>
                </a:solidFill>
                <a:latin typeface="Polaris Book" charset="0"/>
                <a:ea typeface="Polaris Book" charset="0"/>
                <a:cs typeface="Polaris Book" charset="0"/>
              </a:defRPr>
            </a:lvl3pPr>
            <a:lvl4pPr marL="1697650" indent="0">
              <a:buNone/>
              <a:defRPr sz="1000">
                <a:solidFill>
                  <a:schemeClr val="accent4"/>
                </a:solidFill>
                <a:latin typeface="Polaris Book" charset="0"/>
                <a:ea typeface="Polaris Book" charset="0"/>
                <a:cs typeface="Polaris Book" charset="0"/>
              </a:defRPr>
            </a:lvl4pPr>
            <a:lvl5pPr marL="2263536" indent="0">
              <a:buNone/>
              <a:defRPr sz="1000">
                <a:solidFill>
                  <a:schemeClr val="accent4"/>
                </a:solidFill>
                <a:latin typeface="Polaris Book" charset="0"/>
                <a:ea typeface="Polaris Book" charset="0"/>
                <a:cs typeface="Polaris Book" charset="0"/>
              </a:defRPr>
            </a:lvl5pPr>
          </a:lstStyle>
          <a:p>
            <a:pPr lvl="0"/>
            <a:r>
              <a:rPr lang="en-US" dirty="0"/>
              <a:t>Click to edit Master text styles</a:t>
            </a:r>
          </a:p>
        </p:txBody>
      </p:sp>
      <p:sp>
        <p:nvSpPr>
          <p:cNvPr id="6" name="Slide Number Placeholder 5">
            <a:extLst>
              <a:ext uri="{FF2B5EF4-FFF2-40B4-BE49-F238E27FC236}">
                <a16:creationId xmlns:a16="http://schemas.microsoft.com/office/drawing/2014/main" id="{E84216EC-72C7-894C-817A-E93E75CE000E}"/>
              </a:ext>
            </a:extLst>
          </p:cNvPr>
          <p:cNvSpPr txBox="1">
            <a:spLocks/>
          </p:cNvSpPr>
          <p:nvPr userDrawn="1"/>
        </p:nvSpPr>
        <p:spPr>
          <a:xfrm>
            <a:off x="459147" y="6022248"/>
            <a:ext cx="2209388" cy="188034"/>
          </a:xfrm>
          <a:prstGeom prst="rect">
            <a:avLst/>
          </a:prstGeom>
        </p:spPr>
        <p:txBody>
          <a:bodyPr/>
          <a:lstStyle>
            <a:defPPr>
              <a:defRPr lang="en-US"/>
            </a:defPPr>
            <a:lvl1pPr marL="0" algn="r" defTabSz="914400" rtl="0" eaLnBrk="1" latinLnBrk="0" hangingPunct="1">
              <a:defRPr sz="8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Slide                  </a:t>
            </a:r>
            <a:fld id="{8E5F0894-7719-924A-8ED2-22A5247597F7}" type="slidenum">
              <a:rPr lang="en-US" b="0"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lgn="l"/>
              <a:t>‹#›</a:t>
            </a:fld>
            <a:endParaRPr lang="en-US" b="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10" name="Straight Connector 9">
            <a:extLst>
              <a:ext uri="{FF2B5EF4-FFF2-40B4-BE49-F238E27FC236}">
                <a16:creationId xmlns:a16="http://schemas.microsoft.com/office/drawing/2014/main" id="{5AFDDFAA-E608-2F4A-BE54-B970F414D15C}"/>
              </a:ext>
            </a:extLst>
          </p:cNvPr>
          <p:cNvCxnSpPr>
            <a:cxnSpLocks/>
          </p:cNvCxnSpPr>
          <p:nvPr userDrawn="1"/>
        </p:nvCxnSpPr>
        <p:spPr>
          <a:xfrm>
            <a:off x="825023" y="6131216"/>
            <a:ext cx="398761"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79E2227E-E2DB-8247-91E2-A623DA1CD4DC}"/>
              </a:ext>
            </a:extLst>
          </p:cNvPr>
          <p:cNvSpPr/>
          <p:nvPr userDrawn="1"/>
        </p:nvSpPr>
        <p:spPr>
          <a:xfrm>
            <a:off x="-904166" y="6398853"/>
            <a:ext cx="459146" cy="459146"/>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F7FCF24-4E2B-6248-8267-47B410EC9C15}"/>
              </a:ext>
            </a:extLst>
          </p:cNvPr>
          <p:cNvSpPr/>
          <p:nvPr userDrawn="1"/>
        </p:nvSpPr>
        <p:spPr>
          <a:xfrm>
            <a:off x="459147" y="6250921"/>
            <a:ext cx="2008883" cy="215444"/>
          </a:xfrm>
          <a:prstGeom prst="rect">
            <a:avLst/>
          </a:prstGeom>
        </p:spPr>
        <p:txBody>
          <a:bodyPr wrap="none">
            <a:spAutoFit/>
          </a:bodyPr>
          <a:lstStyle/>
          <a:p>
            <a:pPr algn="l"/>
            <a:r>
              <a:rPr lang="en-US" sz="800" b="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2019 Orion Health Group of Companies</a:t>
            </a:r>
          </a:p>
        </p:txBody>
      </p:sp>
    </p:spTree>
    <p:extLst>
      <p:ext uri="{BB962C8B-B14F-4D97-AF65-F5344CB8AC3E}">
        <p14:creationId xmlns:p14="http://schemas.microsoft.com/office/powerpoint/2010/main" val="3739374053"/>
      </p:ext>
    </p:extLst>
  </p:cSld>
  <p:clrMapOvr>
    <a:masterClrMapping/>
  </p:clrMapOvr>
  <p:extLst>
    <p:ext uri="{DCECCB84-F9BA-43D5-87BE-67443E8EF086}">
      <p15:sldGuideLst xmlns:p15="http://schemas.microsoft.com/office/powerpoint/2012/main">
        <p15:guide id="1" orient="horz" pos="288">
          <p15:clr>
            <a:srgbClr val="FBAE40"/>
          </p15:clr>
        </p15:guide>
        <p15:guide id="2" pos="7383">
          <p15:clr>
            <a:srgbClr val="FBAE40"/>
          </p15:clr>
        </p15:guide>
        <p15:guide id="3" pos="293">
          <p15:clr>
            <a:srgbClr val="FBAE40"/>
          </p15:clr>
        </p15:guide>
        <p15:guide id="4" orient="horz" pos="4023">
          <p15:clr>
            <a:srgbClr val="FBAE40"/>
          </p15:clr>
        </p15:guide>
        <p15:guide id="5"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Rectangle 1"/>
          <p:cNvSpPr/>
          <p:nvPr userDrawn="1"/>
        </p:nvSpPr>
        <p:spPr>
          <a:xfrm>
            <a:off x="6096000" y="0"/>
            <a:ext cx="6096000" cy="6858000"/>
          </a:xfrm>
          <a:prstGeom prst="rect">
            <a:avLst/>
          </a:prstGeom>
          <a:solidFill>
            <a:schemeClr val="bg1">
              <a:lumMod val="9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Rectangle 8">
            <a:extLst>
              <a:ext uri="{FF2B5EF4-FFF2-40B4-BE49-F238E27FC236}">
                <a16:creationId xmlns:a16="http://schemas.microsoft.com/office/drawing/2014/main" id="{DD729EB2-1CA7-2443-A72F-50E836BC0495}"/>
              </a:ext>
            </a:extLst>
          </p:cNvPr>
          <p:cNvSpPr/>
          <p:nvPr userDrawn="1"/>
        </p:nvSpPr>
        <p:spPr>
          <a:xfrm>
            <a:off x="12643070" y="6406475"/>
            <a:ext cx="459146" cy="459146"/>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9E2227E-E2DB-8247-91E2-A623DA1CD4DC}"/>
              </a:ext>
            </a:extLst>
          </p:cNvPr>
          <p:cNvSpPr/>
          <p:nvPr userDrawn="1"/>
        </p:nvSpPr>
        <p:spPr>
          <a:xfrm>
            <a:off x="-904166" y="6398853"/>
            <a:ext cx="459146" cy="459146"/>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02C1CF28-8ACF-A543-9E47-FB0B0D837FDC}"/>
              </a:ext>
            </a:extLst>
          </p:cNvPr>
          <p:cNvSpPr>
            <a:spLocks noGrp="1"/>
          </p:cNvSpPr>
          <p:nvPr>
            <p:ph type="body" sz="quarter" idx="10"/>
          </p:nvPr>
        </p:nvSpPr>
        <p:spPr>
          <a:xfrm>
            <a:off x="465138" y="3171180"/>
            <a:ext cx="5414838" cy="515640"/>
          </a:xfrm>
          <a:prstGeom prst="rect">
            <a:avLst/>
          </a:prstGeom>
        </p:spPr>
        <p:txBody>
          <a:bodyPr/>
          <a:lstStyle>
            <a:lvl1pPr marL="0" indent="0">
              <a:lnSpc>
                <a:spcPct val="113000"/>
              </a:lnSpc>
              <a:buNone/>
              <a:defRPr sz="2600" b="0" i="0">
                <a:solidFill>
                  <a:schemeClr val="accent6"/>
                </a:solidFill>
                <a:latin typeface="Untitled Sans Medium" panose="020B0503030202060203" pitchFamily="34" charset="77"/>
                <a:ea typeface="Helvetica Neue" panose="02000503000000020004" pitchFamily="2" charset="0"/>
                <a:cs typeface="Helvetica Neue" panose="02000503000000020004" pitchFamily="2" charset="0"/>
              </a:defRPr>
            </a:lvl1pPr>
            <a:lvl2pPr marL="565884" indent="0">
              <a:buNone/>
              <a:defRPr sz="1000">
                <a:solidFill>
                  <a:schemeClr val="accent4"/>
                </a:solidFill>
                <a:latin typeface="Polaris Book" charset="0"/>
                <a:ea typeface="Polaris Book" charset="0"/>
                <a:cs typeface="Polaris Book" charset="0"/>
              </a:defRPr>
            </a:lvl2pPr>
            <a:lvl3pPr marL="1131767" indent="0">
              <a:buNone/>
              <a:defRPr sz="1000">
                <a:solidFill>
                  <a:schemeClr val="accent4"/>
                </a:solidFill>
                <a:latin typeface="Polaris Book" charset="0"/>
                <a:ea typeface="Polaris Book" charset="0"/>
                <a:cs typeface="Polaris Book" charset="0"/>
              </a:defRPr>
            </a:lvl3pPr>
            <a:lvl4pPr marL="1697650" indent="0">
              <a:buNone/>
              <a:defRPr sz="1000">
                <a:solidFill>
                  <a:schemeClr val="accent4"/>
                </a:solidFill>
                <a:latin typeface="Polaris Book" charset="0"/>
                <a:ea typeface="Polaris Book" charset="0"/>
                <a:cs typeface="Polaris Book" charset="0"/>
              </a:defRPr>
            </a:lvl4pPr>
            <a:lvl5pPr marL="2263536" indent="0">
              <a:buNone/>
              <a:defRPr sz="1000">
                <a:solidFill>
                  <a:schemeClr val="accent4"/>
                </a:solidFill>
                <a:latin typeface="Polaris Book" charset="0"/>
                <a:ea typeface="Polaris Book" charset="0"/>
                <a:cs typeface="Polaris Book" charset="0"/>
              </a:defRPr>
            </a:lvl5pPr>
          </a:lstStyle>
          <a:p>
            <a:pPr lvl="0"/>
            <a:r>
              <a:rPr lang="en-US" dirty="0"/>
              <a:t>Click to edit Master text styles</a:t>
            </a:r>
          </a:p>
        </p:txBody>
      </p:sp>
      <p:sp>
        <p:nvSpPr>
          <p:cNvPr id="14" name="Slide Number Placeholder 5">
            <a:extLst>
              <a:ext uri="{FF2B5EF4-FFF2-40B4-BE49-F238E27FC236}">
                <a16:creationId xmlns:a16="http://schemas.microsoft.com/office/drawing/2014/main" id="{77A8C881-AD74-8C40-95B2-819EE3D2A158}"/>
              </a:ext>
            </a:extLst>
          </p:cNvPr>
          <p:cNvSpPr txBox="1">
            <a:spLocks/>
          </p:cNvSpPr>
          <p:nvPr userDrawn="1"/>
        </p:nvSpPr>
        <p:spPr>
          <a:xfrm>
            <a:off x="459147" y="6022248"/>
            <a:ext cx="2209388" cy="188034"/>
          </a:xfrm>
          <a:prstGeom prst="rect">
            <a:avLst/>
          </a:prstGeom>
        </p:spPr>
        <p:txBody>
          <a:bodyPr/>
          <a:lstStyle>
            <a:defPPr>
              <a:defRPr lang="en-US"/>
            </a:defPPr>
            <a:lvl1pPr marL="0" algn="r" defTabSz="914400" rtl="0" eaLnBrk="1" latinLnBrk="0" hangingPunct="1">
              <a:defRPr sz="8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E5F0894-7719-924A-8ED2-22A5247597F7}" type="slidenum">
              <a:rPr lang="en-US" b="0" smtClean="0">
                <a:solidFill>
                  <a:schemeClr val="accent6"/>
                </a:solidFill>
                <a:latin typeface="Untitled Sans" panose="020B0503030202060203" pitchFamily="34" charset="77"/>
                <a:ea typeface="Helvetica Neue" panose="02000503000000020004" pitchFamily="2" charset="0"/>
                <a:cs typeface="Helvetica Neue" panose="02000503000000020004" pitchFamily="2" charset="0"/>
              </a:rPr>
              <a:pPr algn="l"/>
              <a:t>‹#›</a:t>
            </a:fld>
            <a:endParaRPr lang="en-US" b="0">
              <a:solidFill>
                <a:schemeClr val="accent6"/>
              </a:solidFill>
              <a:latin typeface="Untitled Sans" panose="020B0503030202060203" pitchFamily="34" charset="77"/>
              <a:ea typeface="Helvetica Neue" panose="02000503000000020004" pitchFamily="2" charset="0"/>
              <a:cs typeface="Helvetica Neue" panose="02000503000000020004" pitchFamily="2" charset="0"/>
            </a:endParaRPr>
          </a:p>
        </p:txBody>
      </p:sp>
      <p:sp>
        <p:nvSpPr>
          <p:cNvPr id="15" name="Text Placeholder 11">
            <a:extLst>
              <a:ext uri="{FF2B5EF4-FFF2-40B4-BE49-F238E27FC236}">
                <a16:creationId xmlns:a16="http://schemas.microsoft.com/office/drawing/2014/main" id="{BC57FB4E-1EBE-0F47-921D-3D5014D0FDFC}"/>
              </a:ext>
            </a:extLst>
          </p:cNvPr>
          <p:cNvSpPr>
            <a:spLocks noGrp="1"/>
          </p:cNvSpPr>
          <p:nvPr>
            <p:ph type="body" sz="quarter" idx="11" hasCustomPrompt="1"/>
          </p:nvPr>
        </p:nvSpPr>
        <p:spPr>
          <a:xfrm>
            <a:off x="7123112" y="3337560"/>
            <a:ext cx="4041775" cy="2282416"/>
          </a:xfrm>
          <a:prstGeom prst="rect">
            <a:avLst/>
          </a:prstGeom>
        </p:spPr>
        <p:txBody>
          <a:bodyPr/>
          <a:lstStyle>
            <a:lvl1pPr marL="0" indent="0">
              <a:buNone/>
              <a:defRPr sz="1800">
                <a:latin typeface="Untitled Sans" panose="020B0503030202060203" pitchFamily="34" charset="77"/>
              </a:defRPr>
            </a:lvl1pPr>
          </a:lstStyle>
          <a:p>
            <a:pPr lvl="0"/>
            <a:r>
              <a:rPr lang="en-US" dirty="0"/>
              <a:t>Text here</a:t>
            </a:r>
          </a:p>
        </p:txBody>
      </p:sp>
      <p:sp>
        <p:nvSpPr>
          <p:cNvPr id="16" name="Rectangle 15">
            <a:extLst>
              <a:ext uri="{FF2B5EF4-FFF2-40B4-BE49-F238E27FC236}">
                <a16:creationId xmlns:a16="http://schemas.microsoft.com/office/drawing/2014/main" id="{D0162046-2122-2A44-BE24-A1E3350B96D4}"/>
              </a:ext>
            </a:extLst>
          </p:cNvPr>
          <p:cNvSpPr/>
          <p:nvPr userDrawn="1"/>
        </p:nvSpPr>
        <p:spPr>
          <a:xfrm>
            <a:off x="459147" y="6250921"/>
            <a:ext cx="2042547" cy="215444"/>
          </a:xfrm>
          <a:prstGeom prst="rect">
            <a:avLst/>
          </a:prstGeom>
        </p:spPr>
        <p:txBody>
          <a:bodyPr wrap="none">
            <a:spAutoFit/>
          </a:bodyPr>
          <a:lstStyle/>
          <a:p>
            <a:pPr algn="l"/>
            <a:r>
              <a:rPr lang="en-US" sz="800" b="0">
                <a:solidFill>
                  <a:schemeClr val="accent6"/>
                </a:solidFill>
                <a:latin typeface="Untitled Sans" panose="020B0503030202060203" pitchFamily="34" charset="77"/>
                <a:ea typeface="Helvetica Neue" panose="02000503000000020004" pitchFamily="2" charset="0"/>
                <a:cs typeface="Helvetica Neue" panose="02000503000000020004" pitchFamily="2" charset="0"/>
              </a:rPr>
              <a:t>2019 Orion Health Group of Companies</a:t>
            </a:r>
          </a:p>
        </p:txBody>
      </p:sp>
    </p:spTree>
    <p:extLst>
      <p:ext uri="{BB962C8B-B14F-4D97-AF65-F5344CB8AC3E}">
        <p14:creationId xmlns:p14="http://schemas.microsoft.com/office/powerpoint/2010/main" val="1441932697"/>
      </p:ext>
    </p:extLst>
  </p:cSld>
  <p:clrMapOvr>
    <a:masterClrMapping/>
  </p:clrMapOvr>
  <p:extLst>
    <p:ext uri="{DCECCB84-F9BA-43D5-87BE-67443E8EF086}">
      <p15:sldGuideLst xmlns:p15="http://schemas.microsoft.com/office/powerpoint/2012/main">
        <p15:guide id="1" orient="horz" pos="288">
          <p15:clr>
            <a:srgbClr val="FBAE40"/>
          </p15:clr>
        </p15:guide>
        <p15:guide id="2" pos="7383">
          <p15:clr>
            <a:srgbClr val="FBAE40"/>
          </p15:clr>
        </p15:guide>
        <p15:guide id="3" pos="293">
          <p15:clr>
            <a:srgbClr val="FBAE40"/>
          </p15:clr>
        </p15:guide>
        <p15:guide id="4" orient="horz" pos="4023">
          <p15:clr>
            <a:srgbClr val="FBAE40"/>
          </p15:clr>
        </p15:guide>
        <p15:guide id="5"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Rectangle 1"/>
          <p:cNvSpPr/>
          <p:nvPr userDrawn="1"/>
        </p:nvSpPr>
        <p:spPr>
          <a:xfrm>
            <a:off x="6096000" y="0"/>
            <a:ext cx="6096000" cy="6858000"/>
          </a:xfrm>
          <a:prstGeom prst="rect">
            <a:avLst/>
          </a:prstGeom>
          <a:solidFill>
            <a:schemeClr val="bg1">
              <a:lumMod val="9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Title 3"/>
          <p:cNvSpPr>
            <a:spLocks noGrp="1"/>
          </p:cNvSpPr>
          <p:nvPr>
            <p:ph type="title"/>
          </p:nvPr>
        </p:nvSpPr>
        <p:spPr>
          <a:xfrm>
            <a:off x="459146" y="404664"/>
            <a:ext cx="7797093" cy="648072"/>
          </a:xfrm>
        </p:spPr>
        <p:txBody>
          <a:bodyPr anchor="ctr">
            <a:noAutofit/>
          </a:bodyPr>
          <a:lstStyle>
            <a:lvl1pPr>
              <a:defRPr sz="2600" b="0" i="0">
                <a:solidFill>
                  <a:schemeClr val="accent2"/>
                </a:solidFill>
                <a:latin typeface="Untitled Sans Medium" panose="020B0503030202060203" pitchFamily="34" charset="77"/>
                <a:ea typeface="Helvetica Neue" panose="02000503000000020004" pitchFamily="2" charset="0"/>
                <a:cs typeface="Helvetica Neue" panose="02000503000000020004" pitchFamily="2" charset="0"/>
              </a:defRPr>
            </a:lvl1pPr>
          </a:lstStyle>
          <a:p>
            <a:r>
              <a:rPr lang="en-US" dirty="0"/>
              <a:t>Click to edit Master title style</a:t>
            </a:r>
          </a:p>
        </p:txBody>
      </p:sp>
      <p:sp>
        <p:nvSpPr>
          <p:cNvPr id="3" name="Text Placeholder 2"/>
          <p:cNvSpPr>
            <a:spLocks noGrp="1"/>
          </p:cNvSpPr>
          <p:nvPr>
            <p:ph type="body" sz="quarter" idx="10"/>
          </p:nvPr>
        </p:nvSpPr>
        <p:spPr>
          <a:xfrm>
            <a:off x="465138" y="1412876"/>
            <a:ext cx="5414838" cy="3968594"/>
          </a:xfrm>
          <a:prstGeom prst="rect">
            <a:avLst/>
          </a:prstGeom>
        </p:spPr>
        <p:txBody>
          <a:bodyPr/>
          <a:lstStyle>
            <a:lvl1pPr marL="0" indent="0">
              <a:lnSpc>
                <a:spcPct val="113000"/>
              </a:lnSpc>
              <a:buNone/>
              <a:defRPr sz="1000">
                <a:solidFill>
                  <a:schemeClr val="accent1"/>
                </a:solidFill>
                <a:latin typeface="Untitled Sans" panose="020B0503030202060203" pitchFamily="34" charset="77"/>
                <a:ea typeface="Helvetica Neue" panose="02000503000000020004" pitchFamily="2" charset="0"/>
                <a:cs typeface="Helvetica Neue" panose="02000503000000020004" pitchFamily="2" charset="0"/>
              </a:defRPr>
            </a:lvl1pPr>
            <a:lvl2pPr marL="565884" indent="0">
              <a:buNone/>
              <a:defRPr sz="1000">
                <a:solidFill>
                  <a:schemeClr val="accent4"/>
                </a:solidFill>
                <a:latin typeface="Polaris Book" charset="0"/>
                <a:ea typeface="Polaris Book" charset="0"/>
                <a:cs typeface="Polaris Book" charset="0"/>
              </a:defRPr>
            </a:lvl2pPr>
            <a:lvl3pPr marL="1131767" indent="0">
              <a:buNone/>
              <a:defRPr sz="1000">
                <a:solidFill>
                  <a:schemeClr val="accent4"/>
                </a:solidFill>
                <a:latin typeface="Polaris Book" charset="0"/>
                <a:ea typeface="Polaris Book" charset="0"/>
                <a:cs typeface="Polaris Book" charset="0"/>
              </a:defRPr>
            </a:lvl3pPr>
            <a:lvl4pPr marL="1697650" indent="0">
              <a:buNone/>
              <a:defRPr sz="1000">
                <a:solidFill>
                  <a:schemeClr val="accent4"/>
                </a:solidFill>
                <a:latin typeface="Polaris Book" charset="0"/>
                <a:ea typeface="Polaris Book" charset="0"/>
                <a:cs typeface="Polaris Book" charset="0"/>
              </a:defRPr>
            </a:lvl4pPr>
            <a:lvl5pPr marL="2263536" indent="0">
              <a:buNone/>
              <a:defRPr sz="1000">
                <a:solidFill>
                  <a:schemeClr val="accent4"/>
                </a:solidFill>
                <a:latin typeface="Polaris Book" charset="0"/>
                <a:ea typeface="Polaris Book" charset="0"/>
                <a:cs typeface="Polaris Book" charset="0"/>
              </a:defRPr>
            </a:lvl5pPr>
          </a:lstStyle>
          <a:p>
            <a:pPr lvl="0"/>
            <a:r>
              <a:rPr lang="en-US" dirty="0"/>
              <a:t>Click to edit Master text styles</a:t>
            </a:r>
          </a:p>
        </p:txBody>
      </p:sp>
      <p:sp>
        <p:nvSpPr>
          <p:cNvPr id="6" name="Slide Number Placeholder 5">
            <a:extLst>
              <a:ext uri="{FF2B5EF4-FFF2-40B4-BE49-F238E27FC236}">
                <a16:creationId xmlns:a16="http://schemas.microsoft.com/office/drawing/2014/main" id="{E94E2380-291D-4B41-8D7D-F3D08FDD6E7F}"/>
              </a:ext>
            </a:extLst>
          </p:cNvPr>
          <p:cNvSpPr txBox="1">
            <a:spLocks/>
          </p:cNvSpPr>
          <p:nvPr userDrawn="1"/>
        </p:nvSpPr>
        <p:spPr>
          <a:xfrm>
            <a:off x="459147" y="6022248"/>
            <a:ext cx="2209388" cy="188034"/>
          </a:xfrm>
          <a:prstGeom prst="rect">
            <a:avLst/>
          </a:prstGeom>
        </p:spPr>
        <p:txBody>
          <a:bodyPr/>
          <a:lstStyle>
            <a:defPPr>
              <a:defRPr lang="en-US"/>
            </a:defPPr>
            <a:lvl1pPr marL="0" algn="r" defTabSz="914400" rtl="0" eaLnBrk="1" latinLnBrk="0" hangingPunct="1">
              <a:defRPr sz="8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E5F0894-7719-924A-8ED2-22A5247597F7}" type="slidenum">
              <a:rPr lang="en-US" b="0" smtClean="0">
                <a:solidFill>
                  <a:schemeClr val="accent1"/>
                </a:solidFill>
                <a:latin typeface="Untitled Sans" panose="020B0503030202060203" pitchFamily="34" charset="77"/>
                <a:ea typeface="Helvetica Neue" panose="02000503000000020004" pitchFamily="2" charset="0"/>
                <a:cs typeface="Helvetica Neue" panose="02000503000000020004" pitchFamily="2" charset="0"/>
              </a:rPr>
              <a:pPr algn="l"/>
              <a:t>‹#›</a:t>
            </a:fld>
            <a:endParaRPr lang="en-US" b="0">
              <a:solidFill>
                <a:schemeClr val="accent1"/>
              </a:solidFill>
              <a:latin typeface="Untitled Sans" panose="020B0503030202060203" pitchFamily="34" charset="77"/>
              <a:ea typeface="Helvetica Neue" panose="02000503000000020004" pitchFamily="2" charset="0"/>
              <a:cs typeface="Helvetica Neue" panose="02000503000000020004" pitchFamily="2" charset="0"/>
            </a:endParaRPr>
          </a:p>
        </p:txBody>
      </p:sp>
      <p:cxnSp>
        <p:nvCxnSpPr>
          <p:cNvPr id="7" name="Straight Connector 6">
            <a:extLst>
              <a:ext uri="{FF2B5EF4-FFF2-40B4-BE49-F238E27FC236}">
                <a16:creationId xmlns:a16="http://schemas.microsoft.com/office/drawing/2014/main" id="{4D8A8EC8-2178-E547-ABE2-12221396B8AB}"/>
              </a:ext>
            </a:extLst>
          </p:cNvPr>
          <p:cNvCxnSpPr>
            <a:cxnSpLocks/>
          </p:cNvCxnSpPr>
          <p:nvPr userDrawn="1"/>
        </p:nvCxnSpPr>
        <p:spPr>
          <a:xfrm>
            <a:off x="825023" y="6131216"/>
            <a:ext cx="398761"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7C75E4BA-1AEA-5C4C-BAD3-015722149555}"/>
              </a:ext>
            </a:extLst>
          </p:cNvPr>
          <p:cNvSpPr/>
          <p:nvPr userDrawn="1"/>
        </p:nvSpPr>
        <p:spPr>
          <a:xfrm>
            <a:off x="459147" y="6250921"/>
            <a:ext cx="2042547" cy="215444"/>
          </a:xfrm>
          <a:prstGeom prst="rect">
            <a:avLst/>
          </a:prstGeom>
        </p:spPr>
        <p:txBody>
          <a:bodyPr wrap="none">
            <a:spAutoFit/>
          </a:bodyPr>
          <a:lstStyle/>
          <a:p>
            <a:pPr algn="l"/>
            <a:r>
              <a:rPr lang="en-US" sz="800" b="0">
                <a:solidFill>
                  <a:schemeClr val="accent1"/>
                </a:solidFill>
                <a:latin typeface="Untitled Sans" panose="020B0503030202060203" pitchFamily="34" charset="77"/>
                <a:ea typeface="Helvetica Neue" panose="02000503000000020004" pitchFamily="2" charset="0"/>
                <a:cs typeface="Helvetica Neue" panose="02000503000000020004" pitchFamily="2" charset="0"/>
              </a:rPr>
              <a:t>2019 Orion Health Group of Companies</a:t>
            </a:r>
          </a:p>
        </p:txBody>
      </p:sp>
    </p:spTree>
    <p:extLst>
      <p:ext uri="{BB962C8B-B14F-4D97-AF65-F5344CB8AC3E}">
        <p14:creationId xmlns:p14="http://schemas.microsoft.com/office/powerpoint/2010/main" val="3895770138"/>
      </p:ext>
    </p:extLst>
  </p:cSld>
  <p:clrMapOvr>
    <a:masterClrMapping/>
  </p:clrMapOvr>
  <p:extLst>
    <p:ext uri="{DCECCB84-F9BA-43D5-87BE-67443E8EF086}">
      <p15:sldGuideLst xmlns:p15="http://schemas.microsoft.com/office/powerpoint/2012/main">
        <p15:guide id="1" orient="horz" pos="288">
          <p15:clr>
            <a:srgbClr val="FBAE40"/>
          </p15:clr>
        </p15:guide>
        <p15:guide id="2" pos="7383">
          <p15:clr>
            <a:srgbClr val="FBAE40"/>
          </p15:clr>
        </p15:guide>
        <p15:guide id="3" pos="293">
          <p15:clr>
            <a:srgbClr val="FBAE40"/>
          </p15:clr>
        </p15:guide>
        <p15:guide id="4" orient="horz" pos="4023">
          <p15:clr>
            <a:srgbClr val="FBAE40"/>
          </p15:clr>
        </p15:guide>
        <p15:guide id="5"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Title 3"/>
          <p:cNvSpPr>
            <a:spLocks noGrp="1"/>
          </p:cNvSpPr>
          <p:nvPr>
            <p:ph type="title"/>
          </p:nvPr>
        </p:nvSpPr>
        <p:spPr>
          <a:xfrm>
            <a:off x="459146" y="404664"/>
            <a:ext cx="7797093" cy="648072"/>
          </a:xfrm>
        </p:spPr>
        <p:txBody>
          <a:bodyPr anchor="t">
            <a:noAutofit/>
          </a:bodyPr>
          <a:lstStyle>
            <a:lvl1pPr>
              <a:defRPr sz="2600" b="0" i="0">
                <a:solidFill>
                  <a:schemeClr val="accent1"/>
                </a:solidFill>
                <a:latin typeface="Untitled Sans Medium" panose="020B0503030202060203" pitchFamily="34" charset="77"/>
                <a:ea typeface="Helvetica Neue" panose="02000503000000020004" pitchFamily="2" charset="0"/>
                <a:cs typeface="Helvetica Neue" panose="02000503000000020004" pitchFamily="2" charset="0"/>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1125A6BB-2ACC-FE4E-BD58-A637D84339EC}"/>
              </a:ext>
            </a:extLst>
          </p:cNvPr>
          <p:cNvSpPr txBox="1">
            <a:spLocks/>
          </p:cNvSpPr>
          <p:nvPr userDrawn="1"/>
        </p:nvSpPr>
        <p:spPr>
          <a:xfrm>
            <a:off x="459147" y="6022248"/>
            <a:ext cx="2209388" cy="188034"/>
          </a:xfrm>
          <a:prstGeom prst="rect">
            <a:avLst/>
          </a:prstGeom>
        </p:spPr>
        <p:txBody>
          <a:bodyPr/>
          <a:lstStyle>
            <a:defPPr>
              <a:defRPr lang="en-US"/>
            </a:defPPr>
            <a:lvl1pPr marL="0" algn="r" defTabSz="914400" rtl="0" eaLnBrk="1" latinLnBrk="0" hangingPunct="1">
              <a:defRPr sz="8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E5F0894-7719-924A-8ED2-22A5247597F7}" type="slidenum">
              <a:rPr lang="en-US" b="0" smtClean="0">
                <a:solidFill>
                  <a:schemeClr val="accent1"/>
                </a:solidFill>
                <a:latin typeface="Untitled Sans" panose="020B0503030202060203" pitchFamily="34" charset="77"/>
                <a:ea typeface="Helvetica Neue" panose="02000503000000020004" pitchFamily="2" charset="0"/>
                <a:cs typeface="Helvetica Neue" panose="02000503000000020004" pitchFamily="2" charset="0"/>
              </a:rPr>
              <a:pPr algn="l"/>
              <a:t>‹#›</a:t>
            </a:fld>
            <a:endParaRPr lang="en-US" b="0">
              <a:solidFill>
                <a:schemeClr val="accent1"/>
              </a:solidFill>
              <a:latin typeface="Untitled Sans" panose="020B0503030202060203" pitchFamily="34" charset="77"/>
              <a:ea typeface="Helvetica Neue" panose="02000503000000020004" pitchFamily="2" charset="0"/>
              <a:cs typeface="Helvetica Neue" panose="02000503000000020004" pitchFamily="2" charset="0"/>
            </a:endParaRPr>
          </a:p>
        </p:txBody>
      </p:sp>
      <p:sp>
        <p:nvSpPr>
          <p:cNvPr id="11" name="Rectangle 10">
            <a:extLst>
              <a:ext uri="{FF2B5EF4-FFF2-40B4-BE49-F238E27FC236}">
                <a16:creationId xmlns:a16="http://schemas.microsoft.com/office/drawing/2014/main" id="{9CEA1D32-D412-9B45-83ED-6C283E01B505}"/>
              </a:ext>
            </a:extLst>
          </p:cNvPr>
          <p:cNvSpPr/>
          <p:nvPr userDrawn="1"/>
        </p:nvSpPr>
        <p:spPr>
          <a:xfrm>
            <a:off x="459147" y="6250921"/>
            <a:ext cx="2042547" cy="215444"/>
          </a:xfrm>
          <a:prstGeom prst="rect">
            <a:avLst/>
          </a:prstGeom>
        </p:spPr>
        <p:txBody>
          <a:bodyPr wrap="none">
            <a:spAutoFit/>
          </a:bodyPr>
          <a:lstStyle/>
          <a:p>
            <a:pPr algn="l"/>
            <a:r>
              <a:rPr lang="en-US" sz="800" b="0">
                <a:solidFill>
                  <a:schemeClr val="accent1"/>
                </a:solidFill>
                <a:latin typeface="Untitled Sans" panose="020B0503030202060203" pitchFamily="34" charset="77"/>
                <a:ea typeface="Helvetica Neue" panose="02000503000000020004" pitchFamily="2" charset="0"/>
                <a:cs typeface="Helvetica Neue" panose="02000503000000020004" pitchFamily="2" charset="0"/>
              </a:rPr>
              <a:t>2019 Orion Health Group of Companies</a:t>
            </a:r>
          </a:p>
        </p:txBody>
      </p:sp>
    </p:spTree>
    <p:extLst>
      <p:ext uri="{BB962C8B-B14F-4D97-AF65-F5344CB8AC3E}">
        <p14:creationId xmlns:p14="http://schemas.microsoft.com/office/powerpoint/2010/main" val="23834202"/>
      </p:ext>
    </p:extLst>
  </p:cSld>
  <p:clrMapOvr>
    <a:masterClrMapping/>
  </p:clrMapOvr>
  <p:extLst>
    <p:ext uri="{DCECCB84-F9BA-43D5-87BE-67443E8EF086}">
      <p15:sldGuideLst xmlns:p15="http://schemas.microsoft.com/office/powerpoint/2012/main">
        <p15:guide id="1" orient="horz" pos="288">
          <p15:clr>
            <a:srgbClr val="FBAE40"/>
          </p15:clr>
        </p15:guide>
        <p15:guide id="2" pos="7383">
          <p15:clr>
            <a:srgbClr val="FBAE40"/>
          </p15:clr>
        </p15:guide>
        <p15:guide id="3" pos="293">
          <p15:clr>
            <a:srgbClr val="FBAE40"/>
          </p15:clr>
        </p15:guide>
        <p15:guide id="4" orient="horz" pos="4023">
          <p15:clr>
            <a:srgbClr val="FBAE40"/>
          </p15:clr>
        </p15:guide>
        <p15:guide id="5"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0" y="0"/>
            <a:ext cx="6096000" cy="6858000"/>
          </a:xfrm>
          <a:prstGeom prst="rect">
            <a:avLst/>
          </a:prstGeom>
        </p:spPr>
        <p:txBody>
          <a:bodyPr anchor="ctr"/>
          <a:lstStyle>
            <a:lvl1pPr marL="0" indent="0" algn="ctr">
              <a:buNone/>
              <a:defRPr>
                <a:latin typeface="Untitled Sans" panose="020B0503030202060203" pitchFamily="34" charset="77"/>
                <a:ea typeface="Helvetica Neue" panose="02000503000000020004" pitchFamily="2" charset="0"/>
                <a:cs typeface="Helvetica Neue" panose="02000503000000020004" pitchFamily="2" charset="0"/>
              </a:defRPr>
            </a:lvl1pPr>
          </a:lstStyle>
          <a:p>
            <a:endParaRPr lang="en-US"/>
          </a:p>
        </p:txBody>
      </p:sp>
      <p:sp>
        <p:nvSpPr>
          <p:cNvPr id="4" name="Title 3"/>
          <p:cNvSpPr>
            <a:spLocks noGrp="1"/>
          </p:cNvSpPr>
          <p:nvPr>
            <p:ph type="title"/>
          </p:nvPr>
        </p:nvSpPr>
        <p:spPr>
          <a:xfrm>
            <a:off x="459146" y="404664"/>
            <a:ext cx="7797093" cy="648072"/>
          </a:xfrm>
        </p:spPr>
        <p:txBody>
          <a:bodyPr anchor="t">
            <a:noAutofit/>
          </a:bodyPr>
          <a:lstStyle>
            <a:lvl1pPr>
              <a:defRPr sz="4000" b="0" i="0">
                <a:solidFill>
                  <a:schemeClr val="accent1"/>
                </a:solidFill>
                <a:latin typeface="Untitled Sans Medium" panose="020B0503030202060203" pitchFamily="34" charset="77"/>
                <a:ea typeface="Helvetica Neue" panose="02000503000000020004" pitchFamily="2" charset="0"/>
                <a:cs typeface="Helvetica Neue" panose="02000503000000020004" pitchFamily="2" charset="0"/>
              </a:defRPr>
            </a:lvl1pPr>
          </a:lstStyle>
          <a:p>
            <a:r>
              <a:rPr lang="en-US" dirty="0"/>
              <a:t>Click to edit Master title style</a:t>
            </a:r>
          </a:p>
        </p:txBody>
      </p:sp>
      <p:sp>
        <p:nvSpPr>
          <p:cNvPr id="6" name="Text Placeholder 2"/>
          <p:cNvSpPr>
            <a:spLocks noGrp="1"/>
          </p:cNvSpPr>
          <p:nvPr>
            <p:ph type="body" sz="quarter" idx="11"/>
          </p:nvPr>
        </p:nvSpPr>
        <p:spPr>
          <a:xfrm>
            <a:off x="465138" y="1412876"/>
            <a:ext cx="5414838" cy="4135402"/>
          </a:xfrm>
          <a:prstGeom prst="rect">
            <a:avLst/>
          </a:prstGeom>
        </p:spPr>
        <p:txBody>
          <a:bodyPr/>
          <a:lstStyle>
            <a:lvl1pPr marL="0" indent="0">
              <a:lnSpc>
                <a:spcPct val="113000"/>
              </a:lnSpc>
              <a:buNone/>
              <a:defRPr sz="1000">
                <a:solidFill>
                  <a:schemeClr val="accent1"/>
                </a:solidFill>
                <a:latin typeface="Untitled Sans" panose="020B0503030202060203" pitchFamily="34" charset="77"/>
                <a:ea typeface="Helvetica Neue" panose="02000503000000020004" pitchFamily="2" charset="0"/>
                <a:cs typeface="Helvetica Neue" panose="02000503000000020004" pitchFamily="2" charset="0"/>
              </a:defRPr>
            </a:lvl1pPr>
            <a:lvl2pPr marL="565884" indent="0">
              <a:buNone/>
              <a:defRPr sz="1000">
                <a:solidFill>
                  <a:schemeClr val="accent4"/>
                </a:solidFill>
                <a:latin typeface="Polaris Book" charset="0"/>
                <a:ea typeface="Polaris Book" charset="0"/>
                <a:cs typeface="Polaris Book" charset="0"/>
              </a:defRPr>
            </a:lvl2pPr>
            <a:lvl3pPr marL="1131767" indent="0">
              <a:buNone/>
              <a:defRPr sz="1000">
                <a:solidFill>
                  <a:schemeClr val="accent4"/>
                </a:solidFill>
                <a:latin typeface="Polaris Book" charset="0"/>
                <a:ea typeface="Polaris Book" charset="0"/>
                <a:cs typeface="Polaris Book" charset="0"/>
              </a:defRPr>
            </a:lvl3pPr>
            <a:lvl4pPr marL="1697650" indent="0">
              <a:buNone/>
              <a:defRPr sz="1000">
                <a:solidFill>
                  <a:schemeClr val="accent4"/>
                </a:solidFill>
                <a:latin typeface="Polaris Book" charset="0"/>
                <a:ea typeface="Polaris Book" charset="0"/>
                <a:cs typeface="Polaris Book" charset="0"/>
              </a:defRPr>
            </a:lvl4pPr>
            <a:lvl5pPr marL="2263536" indent="0">
              <a:buNone/>
              <a:defRPr sz="1000">
                <a:solidFill>
                  <a:schemeClr val="accent4"/>
                </a:solidFill>
                <a:latin typeface="Polaris Book" charset="0"/>
                <a:ea typeface="Polaris Book" charset="0"/>
                <a:cs typeface="Polaris Book" charset="0"/>
              </a:defRPr>
            </a:lvl5pPr>
          </a:lstStyle>
          <a:p>
            <a:pPr lvl="0"/>
            <a:r>
              <a:rPr lang="en-US" dirty="0"/>
              <a:t>Click to edit Master text styles</a:t>
            </a:r>
          </a:p>
        </p:txBody>
      </p:sp>
      <p:sp>
        <p:nvSpPr>
          <p:cNvPr id="7" name="Slide Number Placeholder 5">
            <a:extLst>
              <a:ext uri="{FF2B5EF4-FFF2-40B4-BE49-F238E27FC236}">
                <a16:creationId xmlns:a16="http://schemas.microsoft.com/office/drawing/2014/main" id="{492392AF-AF9B-0D4B-8D84-617D2E899CE6}"/>
              </a:ext>
            </a:extLst>
          </p:cNvPr>
          <p:cNvSpPr txBox="1">
            <a:spLocks/>
          </p:cNvSpPr>
          <p:nvPr userDrawn="1"/>
        </p:nvSpPr>
        <p:spPr>
          <a:xfrm>
            <a:off x="459147" y="6022248"/>
            <a:ext cx="2209388" cy="188034"/>
          </a:xfrm>
          <a:prstGeom prst="rect">
            <a:avLst/>
          </a:prstGeom>
        </p:spPr>
        <p:txBody>
          <a:bodyPr/>
          <a:lstStyle>
            <a:defPPr>
              <a:defRPr lang="en-US"/>
            </a:defPPr>
            <a:lvl1pPr marL="0" algn="r" defTabSz="914400" rtl="0" eaLnBrk="1" latinLnBrk="0" hangingPunct="1">
              <a:defRPr sz="8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E5F0894-7719-924A-8ED2-22A5247597F7}" type="slidenum">
              <a:rPr lang="en-US" b="0" smtClean="0">
                <a:solidFill>
                  <a:schemeClr val="accent1"/>
                </a:solidFill>
                <a:latin typeface="Untitled Sans" panose="020B0503030202060203" pitchFamily="34" charset="77"/>
                <a:ea typeface="Helvetica Neue" panose="02000503000000020004" pitchFamily="2" charset="0"/>
                <a:cs typeface="Helvetica Neue" panose="02000503000000020004" pitchFamily="2" charset="0"/>
              </a:rPr>
              <a:pPr algn="l"/>
              <a:t>‹#›</a:t>
            </a:fld>
            <a:endParaRPr lang="en-US" b="0">
              <a:solidFill>
                <a:schemeClr val="accent1"/>
              </a:solidFill>
              <a:latin typeface="Untitled Sans" panose="020B0503030202060203" pitchFamily="34" charset="77"/>
              <a:ea typeface="Helvetica Neue" panose="02000503000000020004" pitchFamily="2" charset="0"/>
              <a:cs typeface="Helvetica Neue" panose="02000503000000020004" pitchFamily="2" charset="0"/>
            </a:endParaRPr>
          </a:p>
        </p:txBody>
      </p:sp>
      <p:sp>
        <p:nvSpPr>
          <p:cNvPr id="10" name="Rectangle 9">
            <a:extLst>
              <a:ext uri="{FF2B5EF4-FFF2-40B4-BE49-F238E27FC236}">
                <a16:creationId xmlns:a16="http://schemas.microsoft.com/office/drawing/2014/main" id="{4CD6D04E-B6B5-A44C-9037-E6E4ECE78CE1}"/>
              </a:ext>
            </a:extLst>
          </p:cNvPr>
          <p:cNvSpPr/>
          <p:nvPr userDrawn="1"/>
        </p:nvSpPr>
        <p:spPr>
          <a:xfrm>
            <a:off x="459147" y="6250921"/>
            <a:ext cx="2042547" cy="215444"/>
          </a:xfrm>
          <a:prstGeom prst="rect">
            <a:avLst/>
          </a:prstGeom>
        </p:spPr>
        <p:txBody>
          <a:bodyPr wrap="none">
            <a:spAutoFit/>
          </a:bodyPr>
          <a:lstStyle/>
          <a:p>
            <a:pPr algn="l"/>
            <a:r>
              <a:rPr lang="en-US" sz="800" b="0">
                <a:solidFill>
                  <a:schemeClr val="accent1"/>
                </a:solidFill>
                <a:latin typeface="Untitled Sans" panose="020B0503030202060203" pitchFamily="34" charset="77"/>
                <a:ea typeface="Helvetica Neue" panose="02000503000000020004" pitchFamily="2" charset="0"/>
                <a:cs typeface="Helvetica Neue" panose="02000503000000020004" pitchFamily="2" charset="0"/>
              </a:rPr>
              <a:t>2019 Orion Health Group of Companies</a:t>
            </a:r>
          </a:p>
        </p:txBody>
      </p:sp>
    </p:spTree>
    <p:extLst>
      <p:ext uri="{BB962C8B-B14F-4D97-AF65-F5344CB8AC3E}">
        <p14:creationId xmlns:p14="http://schemas.microsoft.com/office/powerpoint/2010/main" val="1786176133"/>
      </p:ext>
    </p:extLst>
  </p:cSld>
  <p:clrMapOvr>
    <a:masterClrMapping/>
  </p:clrMapOvr>
  <p:extLst>
    <p:ext uri="{DCECCB84-F9BA-43D5-87BE-67443E8EF086}">
      <p15:sldGuideLst xmlns:p15="http://schemas.microsoft.com/office/powerpoint/2012/main">
        <p15:guide id="1" orient="horz" pos="288">
          <p15:clr>
            <a:srgbClr val="FBAE40"/>
          </p15:clr>
        </p15:guide>
        <p15:guide id="2" pos="7383">
          <p15:clr>
            <a:srgbClr val="FBAE40"/>
          </p15:clr>
        </p15:guide>
        <p15:guide id="3" pos="293">
          <p15:clr>
            <a:srgbClr val="FBAE40"/>
          </p15:clr>
        </p15:guide>
        <p15:guide id="4" orient="horz" pos="4023">
          <p15:clr>
            <a:srgbClr val="FBAE40"/>
          </p15:clr>
        </p15:guide>
        <p15:guide id="5"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36106-189E-1748-AD2D-5789BADB9090}"/>
              </a:ext>
            </a:extLst>
          </p:cNvPr>
          <p:cNvSpPr>
            <a:spLocks noGrp="1"/>
          </p:cNvSpPr>
          <p:nvPr>
            <p:ph type="ctrTitle"/>
          </p:nvPr>
        </p:nvSpPr>
        <p:spPr>
          <a:xfrm>
            <a:off x="1524000" y="1122363"/>
            <a:ext cx="9144000" cy="2387600"/>
          </a:xfrm>
        </p:spPr>
        <p:txBody>
          <a:bodyPr anchor="b"/>
          <a:lstStyle>
            <a:lvl1pPr algn="ctr">
              <a:defRPr sz="6000">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01B04154-41C2-5248-ACD0-83F2244FB5E1}"/>
              </a:ext>
            </a:extLst>
          </p:cNvPr>
          <p:cNvSpPr>
            <a:spLocks noGrp="1"/>
          </p:cNvSpPr>
          <p:nvPr>
            <p:ph type="subTitle" idx="1"/>
          </p:nvPr>
        </p:nvSpPr>
        <p:spPr>
          <a:xfrm>
            <a:off x="1524000" y="3602038"/>
            <a:ext cx="9144000" cy="1655762"/>
          </a:xfrm>
        </p:spPr>
        <p:txBody>
          <a:bodyPr/>
          <a:lstStyle>
            <a:lvl1pPr marL="0" indent="0" algn="ctr">
              <a:buNone/>
              <a:defRPr sz="2400">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241741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_Only">
    <p:spTree>
      <p:nvGrpSpPr>
        <p:cNvPr id="1" name=""/>
        <p:cNvGrpSpPr/>
        <p:nvPr/>
      </p:nvGrpSpPr>
      <p:grpSpPr>
        <a:xfrm>
          <a:off x="0" y="0"/>
          <a:ext cx="0" cy="0"/>
          <a:chOff x="0" y="0"/>
          <a:chExt cx="0" cy="0"/>
        </a:xfrm>
      </p:grpSpPr>
      <p:sp>
        <p:nvSpPr>
          <p:cNvPr id="2" name="Title 1"/>
          <p:cNvSpPr>
            <a:spLocks noGrp="1"/>
          </p:cNvSpPr>
          <p:nvPr>
            <p:ph type="title"/>
          </p:nvPr>
        </p:nvSpPr>
        <p:spPr/>
        <p:txBody>
          <a:bodyPr lIns="182880" tIns="146304" rIns="182880" bIns="146304"/>
          <a:lstStyle/>
          <a:p>
            <a:r>
              <a:rPr lang="en-US"/>
              <a:t>Click to edit Master title style</a:t>
            </a:r>
          </a:p>
        </p:txBody>
      </p:sp>
    </p:spTree>
    <p:extLst>
      <p:ext uri="{BB962C8B-B14F-4D97-AF65-F5344CB8AC3E}">
        <p14:creationId xmlns:p14="http://schemas.microsoft.com/office/powerpoint/2010/main" val="125687996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nchor="ctr"/>
          <a:lstStyle>
            <a:lvl1pPr marL="0" indent="0" algn="ctr">
              <a:buNone/>
              <a:defRPr>
                <a:latin typeface="Untitled Sans" panose="020B0503030202060203" pitchFamily="34" charset="77"/>
                <a:ea typeface="Helvetica Neue" panose="02000503000000020004" pitchFamily="2" charset="0"/>
                <a:cs typeface="Helvetica Neue" panose="02000503000000020004" pitchFamily="2" charset="0"/>
              </a:defRPr>
            </a:lvl1pPr>
          </a:lstStyle>
          <a:p>
            <a:r>
              <a:rPr lang="en-US"/>
              <a:t>Picture Here - </a:t>
            </a:r>
          </a:p>
        </p:txBody>
      </p:sp>
      <p:sp>
        <p:nvSpPr>
          <p:cNvPr id="9" name="Title 3"/>
          <p:cNvSpPr>
            <a:spLocks noGrp="1"/>
          </p:cNvSpPr>
          <p:nvPr>
            <p:ph type="title"/>
          </p:nvPr>
        </p:nvSpPr>
        <p:spPr>
          <a:xfrm>
            <a:off x="459146" y="404664"/>
            <a:ext cx="7797093" cy="648072"/>
          </a:xfrm>
        </p:spPr>
        <p:txBody>
          <a:bodyPr anchor="t">
            <a:noAutofit/>
          </a:bodyPr>
          <a:lstStyle>
            <a:lvl1pPr>
              <a:defRPr sz="4000" b="0" i="0">
                <a:solidFill>
                  <a:schemeClr val="accent6"/>
                </a:solidFill>
                <a:latin typeface="Untitled Sans Medium" panose="020B0503030202060203" pitchFamily="34" charset="77"/>
                <a:ea typeface="Helvetica Neue" panose="02000503000000020004" pitchFamily="2" charset="0"/>
                <a:cs typeface="Helvetica Neue" panose="02000503000000020004" pitchFamily="2" charset="0"/>
              </a:defRPr>
            </a:lvl1pPr>
          </a:lstStyle>
          <a:p>
            <a:r>
              <a:rPr lang="en-US" dirty="0"/>
              <a:t>Click to edit Master title style</a:t>
            </a:r>
          </a:p>
        </p:txBody>
      </p:sp>
    </p:spTree>
    <p:extLst>
      <p:ext uri="{BB962C8B-B14F-4D97-AF65-F5344CB8AC3E}">
        <p14:creationId xmlns:p14="http://schemas.microsoft.com/office/powerpoint/2010/main" val="194614356"/>
      </p:ext>
    </p:extLst>
  </p:cSld>
  <p:clrMapOvr>
    <a:masterClrMapping/>
  </p:clrMapOvr>
  <p:extLst>
    <p:ext uri="{DCECCB84-F9BA-43D5-87BE-67443E8EF086}">
      <p15:sldGuideLst xmlns:p15="http://schemas.microsoft.com/office/powerpoint/2012/main">
        <p15:guide id="1" orient="horz" pos="288">
          <p15:clr>
            <a:srgbClr val="FBAE40"/>
          </p15:clr>
        </p15:guide>
        <p15:guide id="2" pos="7383">
          <p15:clr>
            <a:srgbClr val="FBAE40"/>
          </p15:clr>
        </p15:guide>
        <p15:guide id="3" pos="293">
          <p15:clr>
            <a:srgbClr val="FBAE40"/>
          </p15:clr>
        </p15:guide>
        <p15:guide id="4" orient="horz" pos="4023">
          <p15:clr>
            <a:srgbClr val="FBAE40"/>
          </p15:clr>
        </p15:guide>
        <p15:guide id="5"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Title 3"/>
          <p:cNvSpPr>
            <a:spLocks noGrp="1"/>
          </p:cNvSpPr>
          <p:nvPr>
            <p:ph type="title"/>
          </p:nvPr>
        </p:nvSpPr>
        <p:spPr>
          <a:xfrm>
            <a:off x="459146" y="404664"/>
            <a:ext cx="7797093" cy="648072"/>
          </a:xfrm>
        </p:spPr>
        <p:txBody>
          <a:bodyPr anchor="t">
            <a:noAutofit/>
          </a:bodyPr>
          <a:lstStyle>
            <a:lvl1pPr>
              <a:defRPr sz="4000" b="0" i="0">
                <a:solidFill>
                  <a:schemeClr val="tx2"/>
                </a:solidFill>
                <a:latin typeface="Untitled Sans Medium" panose="020B0503030202060203" pitchFamily="34" charset="77"/>
                <a:ea typeface="Helvetica Neue" panose="02000503000000020004" pitchFamily="2" charset="0"/>
                <a:cs typeface="Helvetica Neue" panose="02000503000000020004" pitchFamily="2" charset="0"/>
              </a:defRPr>
            </a:lvl1pPr>
          </a:lstStyle>
          <a:p>
            <a:r>
              <a:rPr lang="en-US" dirty="0"/>
              <a:t>Click to edit Master title style</a:t>
            </a:r>
          </a:p>
        </p:txBody>
      </p:sp>
      <p:sp>
        <p:nvSpPr>
          <p:cNvPr id="3" name="Text Placeholder 2"/>
          <p:cNvSpPr>
            <a:spLocks noGrp="1"/>
          </p:cNvSpPr>
          <p:nvPr>
            <p:ph type="body" sz="quarter" idx="10"/>
          </p:nvPr>
        </p:nvSpPr>
        <p:spPr>
          <a:xfrm>
            <a:off x="465138" y="1412875"/>
            <a:ext cx="5414838" cy="4348533"/>
          </a:xfrm>
          <a:prstGeom prst="rect">
            <a:avLst/>
          </a:prstGeom>
        </p:spPr>
        <p:txBody>
          <a:bodyPr/>
          <a:lstStyle>
            <a:lvl1pPr marL="0" indent="0">
              <a:lnSpc>
                <a:spcPct val="113000"/>
              </a:lnSpc>
              <a:buNone/>
              <a:defRPr sz="1000">
                <a:solidFill>
                  <a:schemeClr val="tx2"/>
                </a:solidFill>
                <a:latin typeface="Untitled Sans" panose="020B0503030202060203" pitchFamily="34" charset="77"/>
                <a:ea typeface="Helvetica Neue" panose="02000503000000020004" pitchFamily="2" charset="0"/>
                <a:cs typeface="Helvetica Neue" panose="02000503000000020004" pitchFamily="2" charset="0"/>
              </a:defRPr>
            </a:lvl1pPr>
            <a:lvl2pPr marL="565884" indent="0">
              <a:buNone/>
              <a:defRPr sz="1000">
                <a:solidFill>
                  <a:schemeClr val="accent4"/>
                </a:solidFill>
                <a:latin typeface="Polaris Book" charset="0"/>
                <a:ea typeface="Polaris Book" charset="0"/>
                <a:cs typeface="Polaris Book" charset="0"/>
              </a:defRPr>
            </a:lvl2pPr>
            <a:lvl3pPr marL="1131767" indent="0">
              <a:buNone/>
              <a:defRPr sz="1000">
                <a:solidFill>
                  <a:schemeClr val="accent4"/>
                </a:solidFill>
                <a:latin typeface="Polaris Book" charset="0"/>
                <a:ea typeface="Polaris Book" charset="0"/>
                <a:cs typeface="Polaris Book" charset="0"/>
              </a:defRPr>
            </a:lvl3pPr>
            <a:lvl4pPr marL="1697650" indent="0">
              <a:buNone/>
              <a:defRPr sz="1000">
                <a:solidFill>
                  <a:schemeClr val="accent4"/>
                </a:solidFill>
                <a:latin typeface="Polaris Book" charset="0"/>
                <a:ea typeface="Polaris Book" charset="0"/>
                <a:cs typeface="Polaris Book" charset="0"/>
              </a:defRPr>
            </a:lvl4pPr>
            <a:lvl5pPr marL="2263536" indent="0">
              <a:buNone/>
              <a:defRPr sz="1000">
                <a:solidFill>
                  <a:schemeClr val="accent4"/>
                </a:solidFill>
                <a:latin typeface="Polaris Book" charset="0"/>
                <a:ea typeface="Polaris Book" charset="0"/>
                <a:cs typeface="Polaris Book" charset="0"/>
              </a:defRPr>
            </a:lvl5pPr>
          </a:lstStyle>
          <a:p>
            <a:pPr lvl="0"/>
            <a:r>
              <a:rPr lang="en-US" dirty="0"/>
              <a:t>Click to edit Master text styles</a:t>
            </a:r>
          </a:p>
        </p:txBody>
      </p:sp>
      <p:sp>
        <p:nvSpPr>
          <p:cNvPr id="10" name="Text Placeholder 2"/>
          <p:cNvSpPr>
            <a:spLocks noGrp="1"/>
          </p:cNvSpPr>
          <p:nvPr>
            <p:ph type="body" sz="quarter" idx="11"/>
          </p:nvPr>
        </p:nvSpPr>
        <p:spPr>
          <a:xfrm>
            <a:off x="6305675" y="1412875"/>
            <a:ext cx="5414838" cy="4348533"/>
          </a:xfrm>
          <a:prstGeom prst="rect">
            <a:avLst/>
          </a:prstGeom>
        </p:spPr>
        <p:txBody>
          <a:bodyPr/>
          <a:lstStyle>
            <a:lvl1pPr marL="0" indent="0">
              <a:lnSpc>
                <a:spcPct val="113000"/>
              </a:lnSpc>
              <a:buNone/>
              <a:defRPr sz="1000">
                <a:solidFill>
                  <a:schemeClr val="tx2"/>
                </a:solidFill>
                <a:latin typeface="Untitled Sans" panose="020B0503030202060203" pitchFamily="34" charset="77"/>
                <a:ea typeface="Helvetica Neue" panose="02000503000000020004" pitchFamily="2" charset="0"/>
                <a:cs typeface="Helvetica Neue" panose="02000503000000020004" pitchFamily="2" charset="0"/>
              </a:defRPr>
            </a:lvl1pPr>
            <a:lvl2pPr marL="565884" indent="0">
              <a:buNone/>
              <a:defRPr sz="1000">
                <a:solidFill>
                  <a:schemeClr val="accent4"/>
                </a:solidFill>
                <a:latin typeface="Polaris Book" charset="0"/>
                <a:ea typeface="Polaris Book" charset="0"/>
                <a:cs typeface="Polaris Book" charset="0"/>
              </a:defRPr>
            </a:lvl2pPr>
            <a:lvl3pPr marL="1131767" indent="0">
              <a:buNone/>
              <a:defRPr sz="1000">
                <a:solidFill>
                  <a:schemeClr val="accent4"/>
                </a:solidFill>
                <a:latin typeface="Polaris Book" charset="0"/>
                <a:ea typeface="Polaris Book" charset="0"/>
                <a:cs typeface="Polaris Book" charset="0"/>
              </a:defRPr>
            </a:lvl3pPr>
            <a:lvl4pPr marL="1697650" indent="0">
              <a:buNone/>
              <a:defRPr sz="1000">
                <a:solidFill>
                  <a:schemeClr val="accent4"/>
                </a:solidFill>
                <a:latin typeface="Polaris Book" charset="0"/>
                <a:ea typeface="Polaris Book" charset="0"/>
                <a:cs typeface="Polaris Book" charset="0"/>
              </a:defRPr>
            </a:lvl4pPr>
            <a:lvl5pPr marL="2263536" indent="0">
              <a:buNone/>
              <a:defRPr sz="1000">
                <a:solidFill>
                  <a:schemeClr val="accent4"/>
                </a:solidFill>
                <a:latin typeface="Polaris Book" charset="0"/>
                <a:ea typeface="Polaris Book" charset="0"/>
                <a:cs typeface="Polaris Book" charset="0"/>
              </a:defRPr>
            </a:lvl5pPr>
          </a:lstStyle>
          <a:p>
            <a:pPr lvl="0"/>
            <a:r>
              <a:rPr lang="en-US" dirty="0"/>
              <a:t>Click to edit Master text styles</a:t>
            </a:r>
          </a:p>
        </p:txBody>
      </p:sp>
      <p:sp>
        <p:nvSpPr>
          <p:cNvPr id="7" name="Slide Number Placeholder 5">
            <a:extLst>
              <a:ext uri="{FF2B5EF4-FFF2-40B4-BE49-F238E27FC236}">
                <a16:creationId xmlns:a16="http://schemas.microsoft.com/office/drawing/2014/main" id="{B743742A-1B63-7745-B7F9-DD402D3EEFF2}"/>
              </a:ext>
            </a:extLst>
          </p:cNvPr>
          <p:cNvSpPr txBox="1">
            <a:spLocks/>
          </p:cNvSpPr>
          <p:nvPr userDrawn="1"/>
        </p:nvSpPr>
        <p:spPr>
          <a:xfrm>
            <a:off x="459147" y="6022248"/>
            <a:ext cx="2209388" cy="188034"/>
          </a:xfrm>
          <a:prstGeom prst="rect">
            <a:avLst/>
          </a:prstGeom>
        </p:spPr>
        <p:txBody>
          <a:bodyPr/>
          <a:lstStyle>
            <a:defPPr>
              <a:defRPr lang="en-US"/>
            </a:defPPr>
            <a:lvl1pPr marL="0" algn="r" defTabSz="914400" rtl="0" eaLnBrk="1" latinLnBrk="0" hangingPunct="1">
              <a:defRPr sz="8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E5F0894-7719-924A-8ED2-22A5247597F7}" type="slidenum">
              <a:rPr lang="en-US" b="0" smtClean="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pPr algn="l"/>
              <a:t>‹#›</a:t>
            </a:fld>
            <a:endParaRPr lang="en-US" b="0">
              <a:solidFill>
                <a:schemeClr val="accent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Rectangle 10">
            <a:extLst>
              <a:ext uri="{FF2B5EF4-FFF2-40B4-BE49-F238E27FC236}">
                <a16:creationId xmlns:a16="http://schemas.microsoft.com/office/drawing/2014/main" id="{DF57CA43-EFE3-784A-9B15-92128E163571}"/>
              </a:ext>
            </a:extLst>
          </p:cNvPr>
          <p:cNvSpPr/>
          <p:nvPr userDrawn="1"/>
        </p:nvSpPr>
        <p:spPr>
          <a:xfrm>
            <a:off x="459147" y="6250921"/>
            <a:ext cx="2008883" cy="215444"/>
          </a:xfrm>
          <a:prstGeom prst="rect">
            <a:avLst/>
          </a:prstGeom>
        </p:spPr>
        <p:txBody>
          <a:bodyPr wrap="none">
            <a:spAutoFit/>
          </a:bodyPr>
          <a:lstStyle/>
          <a:p>
            <a:pPr algn="l"/>
            <a:r>
              <a:rPr lang="en-US" sz="800" b="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2019 Orion Health Group of Companies</a:t>
            </a:r>
          </a:p>
        </p:txBody>
      </p:sp>
    </p:spTree>
    <p:extLst>
      <p:ext uri="{BB962C8B-B14F-4D97-AF65-F5344CB8AC3E}">
        <p14:creationId xmlns:p14="http://schemas.microsoft.com/office/powerpoint/2010/main" val="2001912800"/>
      </p:ext>
    </p:extLst>
  </p:cSld>
  <p:clrMapOvr>
    <a:masterClrMapping/>
  </p:clrMapOvr>
  <p:extLst>
    <p:ext uri="{DCECCB84-F9BA-43D5-87BE-67443E8EF086}">
      <p15:sldGuideLst xmlns:p15="http://schemas.microsoft.com/office/powerpoint/2012/main">
        <p15:guide id="1" orient="horz" pos="288">
          <p15:clr>
            <a:srgbClr val="FBAE40"/>
          </p15:clr>
        </p15:guide>
        <p15:guide id="2" pos="7383">
          <p15:clr>
            <a:srgbClr val="FBAE40"/>
          </p15:clr>
        </p15:guide>
        <p15:guide id="3" pos="293">
          <p15:clr>
            <a:srgbClr val="FBAE40"/>
          </p15:clr>
        </p15:guide>
        <p15:guide id="4" orient="horz" pos="4023">
          <p15:clr>
            <a:srgbClr val="FBAE40"/>
          </p15:clr>
        </p15:guide>
        <p15:guide id="5"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Helvetica" pitchFamily="2" charset="0"/>
            </a:endParaRPr>
          </a:p>
        </p:txBody>
      </p:sp>
      <p:sp>
        <p:nvSpPr>
          <p:cNvPr id="4" name="Title 3"/>
          <p:cNvSpPr>
            <a:spLocks noGrp="1"/>
          </p:cNvSpPr>
          <p:nvPr>
            <p:ph type="title"/>
          </p:nvPr>
        </p:nvSpPr>
        <p:spPr>
          <a:xfrm>
            <a:off x="459146" y="404664"/>
            <a:ext cx="7797093" cy="648072"/>
          </a:xfrm>
        </p:spPr>
        <p:txBody>
          <a:bodyPr anchor="t">
            <a:noAutofit/>
          </a:bodyPr>
          <a:lstStyle>
            <a:lvl1pPr>
              <a:defRPr sz="4000" b="0" i="0">
                <a:solidFill>
                  <a:schemeClr val="bg1"/>
                </a:solidFill>
                <a:latin typeface="Untitled Sans Medium" panose="020B0503030202060203" pitchFamily="34" charset="77"/>
                <a:ea typeface="Polaris" charset="0"/>
                <a:cs typeface="Polaris" charset="0"/>
              </a:defRPr>
            </a:lvl1pPr>
          </a:lstStyle>
          <a:p>
            <a:r>
              <a:rPr lang="en-US" dirty="0"/>
              <a:t>Click to edit Master title style</a:t>
            </a:r>
          </a:p>
        </p:txBody>
      </p:sp>
      <p:sp>
        <p:nvSpPr>
          <p:cNvPr id="5" name="Slide Number Placeholder 5">
            <a:extLst>
              <a:ext uri="{FF2B5EF4-FFF2-40B4-BE49-F238E27FC236}">
                <a16:creationId xmlns:a16="http://schemas.microsoft.com/office/drawing/2014/main" id="{B80895FE-831D-D840-82A7-CED35BC53B09}"/>
              </a:ext>
            </a:extLst>
          </p:cNvPr>
          <p:cNvSpPr txBox="1">
            <a:spLocks/>
          </p:cNvSpPr>
          <p:nvPr userDrawn="1"/>
        </p:nvSpPr>
        <p:spPr>
          <a:xfrm>
            <a:off x="459147" y="6022248"/>
            <a:ext cx="2209388" cy="188034"/>
          </a:xfrm>
          <a:prstGeom prst="rect">
            <a:avLst/>
          </a:prstGeom>
        </p:spPr>
        <p:txBody>
          <a:bodyPr/>
          <a:lstStyle>
            <a:defPPr>
              <a:defRPr lang="en-US"/>
            </a:defPPr>
            <a:lvl1pPr marL="0" algn="r" defTabSz="914400" rtl="0" eaLnBrk="1" latinLnBrk="0" hangingPunct="1">
              <a:defRPr sz="8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E5F0894-7719-924A-8ED2-22A5247597F7}" type="slidenum">
              <a:rPr lang="en-US" b="0" smtClean="0">
                <a:solidFill>
                  <a:schemeClr val="bg1"/>
                </a:solidFill>
                <a:latin typeface="Untitled Sans" panose="020B0503030202060203" pitchFamily="34" charset="77"/>
                <a:ea typeface="Helvetica Neue" panose="02000503000000020004" pitchFamily="2" charset="0"/>
                <a:cs typeface="Helvetica Neue" panose="02000503000000020004" pitchFamily="2" charset="0"/>
              </a:rPr>
              <a:pPr algn="l"/>
              <a:t>‹#›</a:t>
            </a:fld>
            <a:endParaRPr lang="en-US" b="0">
              <a:solidFill>
                <a:schemeClr val="bg1"/>
              </a:solidFill>
              <a:latin typeface="Untitled Sans" panose="020B0503030202060203" pitchFamily="34" charset="77"/>
              <a:ea typeface="Helvetica Neue" panose="02000503000000020004" pitchFamily="2" charset="0"/>
              <a:cs typeface="Helvetica Neue" panose="02000503000000020004" pitchFamily="2" charset="0"/>
            </a:endParaRPr>
          </a:p>
        </p:txBody>
      </p:sp>
      <p:sp>
        <p:nvSpPr>
          <p:cNvPr id="7" name="Rectangle 6">
            <a:extLst>
              <a:ext uri="{FF2B5EF4-FFF2-40B4-BE49-F238E27FC236}">
                <a16:creationId xmlns:a16="http://schemas.microsoft.com/office/drawing/2014/main" id="{D9C3C90C-35B7-BD47-8172-4E979AAF0D3F}"/>
              </a:ext>
            </a:extLst>
          </p:cNvPr>
          <p:cNvSpPr/>
          <p:nvPr userDrawn="1"/>
        </p:nvSpPr>
        <p:spPr>
          <a:xfrm>
            <a:off x="459147" y="6250921"/>
            <a:ext cx="2042547" cy="215444"/>
          </a:xfrm>
          <a:prstGeom prst="rect">
            <a:avLst/>
          </a:prstGeom>
        </p:spPr>
        <p:txBody>
          <a:bodyPr wrap="none">
            <a:spAutoFit/>
          </a:bodyPr>
          <a:lstStyle/>
          <a:p>
            <a:pPr algn="l"/>
            <a:r>
              <a:rPr lang="en-US" sz="800" b="0">
                <a:solidFill>
                  <a:schemeClr val="bg1"/>
                </a:solidFill>
                <a:latin typeface="Untitled Sans" panose="020B0503030202060203" pitchFamily="34" charset="77"/>
                <a:ea typeface="Helvetica Neue" panose="02000503000000020004" pitchFamily="2" charset="0"/>
                <a:cs typeface="Helvetica Neue" panose="02000503000000020004" pitchFamily="2" charset="0"/>
              </a:rPr>
              <a:t>2019 Orion Health Group of Companies</a:t>
            </a:r>
          </a:p>
        </p:txBody>
      </p:sp>
    </p:spTree>
    <p:extLst>
      <p:ext uri="{BB962C8B-B14F-4D97-AF65-F5344CB8AC3E}">
        <p14:creationId xmlns:p14="http://schemas.microsoft.com/office/powerpoint/2010/main" val="2074327877"/>
      </p:ext>
    </p:extLst>
  </p:cSld>
  <p:clrMapOvr>
    <a:masterClrMapping/>
  </p:clrMapOvr>
  <p:extLst>
    <p:ext uri="{DCECCB84-F9BA-43D5-87BE-67443E8EF086}">
      <p15:sldGuideLst xmlns:p15="http://schemas.microsoft.com/office/powerpoint/2012/main">
        <p15:guide id="1" orient="horz" pos="288">
          <p15:clr>
            <a:srgbClr val="FBAE40"/>
          </p15:clr>
        </p15:guide>
        <p15:guide id="2" pos="7383">
          <p15:clr>
            <a:srgbClr val="FBAE40"/>
          </p15:clr>
        </p15:guide>
        <p15:guide id="3" pos="293">
          <p15:clr>
            <a:srgbClr val="FBAE40"/>
          </p15:clr>
        </p15:guide>
        <p15:guide id="4" orient="horz" pos="4023">
          <p15:clr>
            <a:srgbClr val="FBAE40"/>
          </p15:clr>
        </p15:guide>
        <p15:guide id="5"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lumMod val="9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Title 3"/>
          <p:cNvSpPr>
            <a:spLocks noGrp="1"/>
          </p:cNvSpPr>
          <p:nvPr>
            <p:ph type="title"/>
          </p:nvPr>
        </p:nvSpPr>
        <p:spPr>
          <a:xfrm>
            <a:off x="459146" y="404664"/>
            <a:ext cx="7797093" cy="648072"/>
          </a:xfrm>
        </p:spPr>
        <p:txBody>
          <a:bodyPr anchor="t">
            <a:noAutofit/>
          </a:bodyPr>
          <a:lstStyle>
            <a:lvl1pPr>
              <a:defRPr sz="4000" b="0" i="0">
                <a:solidFill>
                  <a:schemeClr val="accent1"/>
                </a:solidFill>
                <a:latin typeface="Untitled Sans Medium" panose="020B0503030202060203" pitchFamily="34" charset="77"/>
                <a:ea typeface="Helvetica Neue" panose="02000503000000020004" pitchFamily="2" charset="0"/>
                <a:cs typeface="Helvetica Neue" panose="02000503000000020004" pitchFamily="2" charset="0"/>
              </a:defRPr>
            </a:lvl1pPr>
          </a:lstStyle>
          <a:p>
            <a:r>
              <a:rPr lang="en-US" dirty="0"/>
              <a:t>Click to edit Master title style</a:t>
            </a:r>
          </a:p>
        </p:txBody>
      </p:sp>
      <p:sp>
        <p:nvSpPr>
          <p:cNvPr id="8" name="Slide Number Placeholder 5"/>
          <p:cNvSpPr txBox="1">
            <a:spLocks/>
          </p:cNvSpPr>
          <p:nvPr userDrawn="1"/>
        </p:nvSpPr>
        <p:spPr>
          <a:xfrm>
            <a:off x="9055585" y="6257455"/>
            <a:ext cx="2743200" cy="205222"/>
          </a:xfrm>
          <a:prstGeom prst="rect">
            <a:avLst/>
          </a:prstGeom>
        </p:spPr>
        <p:txBody>
          <a:bodyPr/>
          <a:lstStyle>
            <a:defPPr>
              <a:defRPr lang="en-US"/>
            </a:defPPr>
            <a:lvl1pPr marL="0" algn="r" defTabSz="914400" rtl="0" eaLnBrk="1" latinLnBrk="0" hangingPunct="1">
              <a:defRPr sz="8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accent1"/>
                </a:solidFill>
                <a:latin typeface="Untitled Sans" panose="020B0503030202060203" pitchFamily="34" charset="77"/>
                <a:ea typeface="Helvetica Neue" panose="02000503000000020004" pitchFamily="2" charset="0"/>
                <a:cs typeface="Helvetica Neue" panose="02000503000000020004" pitchFamily="2" charset="0"/>
              </a:rPr>
              <a:t>Orion Health Group of Companies</a:t>
            </a:r>
          </a:p>
        </p:txBody>
      </p:sp>
      <p:pic>
        <p:nvPicPr>
          <p:cNvPr id="5" name="Picture 4" descr="A close up of a sign&#10;&#10;Description automatically generated">
            <a:extLst>
              <a:ext uri="{FF2B5EF4-FFF2-40B4-BE49-F238E27FC236}">
                <a16:creationId xmlns:a16="http://schemas.microsoft.com/office/drawing/2014/main" id="{D9035354-83A1-214C-8133-47E54F0DE1A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9147" y="5929207"/>
            <a:ext cx="1271960" cy="469647"/>
          </a:xfrm>
          <a:prstGeom prst="rect">
            <a:avLst/>
          </a:prstGeom>
        </p:spPr>
      </p:pic>
      <p:sp>
        <p:nvSpPr>
          <p:cNvPr id="7" name="Slide Number Placeholder 5">
            <a:extLst>
              <a:ext uri="{FF2B5EF4-FFF2-40B4-BE49-F238E27FC236}">
                <a16:creationId xmlns:a16="http://schemas.microsoft.com/office/drawing/2014/main" id="{00C7EEC1-32D3-F045-A5C6-9A5898A7D3DA}"/>
              </a:ext>
            </a:extLst>
          </p:cNvPr>
          <p:cNvSpPr txBox="1">
            <a:spLocks/>
          </p:cNvSpPr>
          <p:nvPr userDrawn="1"/>
        </p:nvSpPr>
        <p:spPr>
          <a:xfrm rot="16200000">
            <a:off x="8039952" y="1965288"/>
            <a:ext cx="6377770" cy="2206564"/>
          </a:xfrm>
          <a:prstGeom prst="rect">
            <a:avLst/>
          </a:prstGeom>
        </p:spPr>
        <p:txBody>
          <a:bodyPr anchor="ctr"/>
          <a:lstStyle>
            <a:defPPr>
              <a:defRPr lang="en-US"/>
            </a:defPPr>
            <a:lvl1pPr marL="0" algn="r" defTabSz="914400" rtl="0" eaLnBrk="1" latinLnBrk="0" hangingPunct="1">
              <a:defRPr sz="8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200" b="0" i="0">
                <a:solidFill>
                  <a:schemeClr val="accent1">
                    <a:lumMod val="20000"/>
                    <a:lumOff val="80000"/>
                  </a:schemeClr>
                </a:solidFill>
                <a:latin typeface="Untitled Sans Medium" panose="020B0503030202060203" pitchFamily="34" charset="77"/>
                <a:ea typeface="Helvetica Neue" panose="02000503000000020004" pitchFamily="2" charset="0"/>
                <a:cs typeface="Helvetica Neue" panose="02000503000000020004" pitchFamily="2" charset="0"/>
              </a:rPr>
              <a:t>2019</a:t>
            </a:r>
          </a:p>
        </p:txBody>
      </p:sp>
    </p:spTree>
    <p:extLst>
      <p:ext uri="{BB962C8B-B14F-4D97-AF65-F5344CB8AC3E}">
        <p14:creationId xmlns:p14="http://schemas.microsoft.com/office/powerpoint/2010/main" val="936523735"/>
      </p:ext>
    </p:extLst>
  </p:cSld>
  <p:clrMapOvr>
    <a:masterClrMapping/>
  </p:clrMapOvr>
  <p:extLst>
    <p:ext uri="{DCECCB84-F9BA-43D5-87BE-67443E8EF086}">
      <p15:sldGuideLst xmlns:p15="http://schemas.microsoft.com/office/powerpoint/2012/main">
        <p15:guide id="1" orient="horz" pos="288">
          <p15:clr>
            <a:srgbClr val="FBAE40"/>
          </p15:clr>
        </p15:guide>
        <p15:guide id="2" pos="7383">
          <p15:clr>
            <a:srgbClr val="FBAE40"/>
          </p15:clr>
        </p15:guide>
        <p15:guide id="3" pos="293">
          <p15:clr>
            <a:srgbClr val="FBAE40"/>
          </p15:clr>
        </p15:guide>
        <p15:guide id="4" orient="horz" pos="4023">
          <p15:clr>
            <a:srgbClr val="FBAE40"/>
          </p15:clr>
        </p15:guide>
        <p15:guide id="5"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BBB47C-3674-CD47-84EE-115C3A03ADC8}"/>
              </a:ext>
            </a:extLst>
          </p:cNvPr>
          <p:cNvSpPr/>
          <p:nvPr userDrawn="1"/>
        </p:nvSpPr>
        <p:spPr>
          <a:xfrm>
            <a:off x="-1" y="-1"/>
            <a:ext cx="6096000" cy="6858000"/>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Rectangle 1"/>
          <p:cNvSpPr/>
          <p:nvPr userDrawn="1"/>
        </p:nvSpPr>
        <p:spPr>
          <a:xfrm>
            <a:off x="6096000" y="0"/>
            <a:ext cx="6096000" cy="6858000"/>
          </a:xfrm>
          <a:prstGeom prst="rect">
            <a:avLst/>
          </a:prstGeom>
          <a:solidFill>
            <a:schemeClr val="bg1">
              <a:lumMod val="9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Text Placeholder 2"/>
          <p:cNvSpPr>
            <a:spLocks noGrp="1"/>
          </p:cNvSpPr>
          <p:nvPr>
            <p:ph type="body" sz="quarter" idx="10"/>
          </p:nvPr>
        </p:nvSpPr>
        <p:spPr>
          <a:xfrm>
            <a:off x="465138" y="3171180"/>
            <a:ext cx="5414838" cy="515640"/>
          </a:xfrm>
          <a:prstGeom prst="rect">
            <a:avLst/>
          </a:prstGeom>
        </p:spPr>
        <p:txBody>
          <a:bodyPr/>
          <a:lstStyle>
            <a:lvl1pPr marL="0" indent="0">
              <a:lnSpc>
                <a:spcPct val="113000"/>
              </a:lnSpc>
              <a:buNone/>
              <a:defRPr sz="2600" b="0" i="0">
                <a:solidFill>
                  <a:schemeClr val="bg1"/>
                </a:solidFill>
                <a:latin typeface="Untitled Sans Medium" panose="020B0503030202060203" pitchFamily="34" charset="77"/>
                <a:ea typeface="Verdana" panose="020B0604030504040204" pitchFamily="34" charset="0"/>
                <a:cs typeface="Verdana" panose="020B0604030504040204" pitchFamily="34" charset="0"/>
              </a:defRPr>
            </a:lvl1pPr>
            <a:lvl2pPr marL="565884" indent="0">
              <a:buNone/>
              <a:defRPr sz="1000">
                <a:solidFill>
                  <a:schemeClr val="accent4"/>
                </a:solidFill>
                <a:latin typeface="Polaris Book" charset="0"/>
                <a:ea typeface="Polaris Book" charset="0"/>
                <a:cs typeface="Polaris Book" charset="0"/>
              </a:defRPr>
            </a:lvl2pPr>
            <a:lvl3pPr marL="1131767" indent="0">
              <a:buNone/>
              <a:defRPr sz="1000">
                <a:solidFill>
                  <a:schemeClr val="accent4"/>
                </a:solidFill>
                <a:latin typeface="Polaris Book" charset="0"/>
                <a:ea typeface="Polaris Book" charset="0"/>
                <a:cs typeface="Polaris Book" charset="0"/>
              </a:defRPr>
            </a:lvl3pPr>
            <a:lvl4pPr marL="1697650" indent="0">
              <a:buNone/>
              <a:defRPr sz="1000">
                <a:solidFill>
                  <a:schemeClr val="accent4"/>
                </a:solidFill>
                <a:latin typeface="Polaris Book" charset="0"/>
                <a:ea typeface="Polaris Book" charset="0"/>
                <a:cs typeface="Polaris Book" charset="0"/>
              </a:defRPr>
            </a:lvl4pPr>
            <a:lvl5pPr marL="2263536" indent="0">
              <a:buNone/>
              <a:defRPr sz="1000">
                <a:solidFill>
                  <a:schemeClr val="accent4"/>
                </a:solidFill>
                <a:latin typeface="Polaris Book" charset="0"/>
                <a:ea typeface="Polaris Book" charset="0"/>
                <a:cs typeface="Polaris Book" charset="0"/>
              </a:defRPr>
            </a:lvl5pPr>
          </a:lstStyle>
          <a:p>
            <a:pPr lvl="0"/>
            <a:r>
              <a:rPr lang="en-US" dirty="0"/>
              <a:t>Click to edit Master text styles</a:t>
            </a:r>
          </a:p>
        </p:txBody>
      </p:sp>
      <p:sp>
        <p:nvSpPr>
          <p:cNvPr id="6" name="Slide Number Placeholder 5">
            <a:extLst>
              <a:ext uri="{FF2B5EF4-FFF2-40B4-BE49-F238E27FC236}">
                <a16:creationId xmlns:a16="http://schemas.microsoft.com/office/drawing/2014/main" id="{E84216EC-72C7-894C-817A-E93E75CE000E}"/>
              </a:ext>
            </a:extLst>
          </p:cNvPr>
          <p:cNvSpPr txBox="1">
            <a:spLocks/>
          </p:cNvSpPr>
          <p:nvPr userDrawn="1"/>
        </p:nvSpPr>
        <p:spPr>
          <a:xfrm>
            <a:off x="459147" y="6022248"/>
            <a:ext cx="2209388" cy="188034"/>
          </a:xfrm>
          <a:prstGeom prst="rect">
            <a:avLst/>
          </a:prstGeom>
        </p:spPr>
        <p:txBody>
          <a:bodyPr/>
          <a:lstStyle>
            <a:defPPr>
              <a:defRPr lang="en-US"/>
            </a:defPPr>
            <a:lvl1pPr marL="0" algn="r" defTabSz="914400" rtl="0" eaLnBrk="1" latinLnBrk="0" hangingPunct="1">
              <a:defRPr sz="8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E5F0894-7719-924A-8ED2-22A5247597F7}" type="slidenum">
              <a:rPr lang="en-US" b="0" smtClean="0">
                <a:solidFill>
                  <a:schemeClr val="bg1"/>
                </a:solidFill>
                <a:latin typeface="Untitled Sans" panose="020B0503030202060203" pitchFamily="34" charset="77"/>
                <a:ea typeface="Helvetica Neue" panose="02000503000000020004" pitchFamily="2" charset="0"/>
                <a:cs typeface="Helvetica Neue" panose="02000503000000020004" pitchFamily="2" charset="0"/>
              </a:rPr>
              <a:pPr algn="l"/>
              <a:t>‹#›</a:t>
            </a:fld>
            <a:endParaRPr lang="en-US" b="0">
              <a:solidFill>
                <a:schemeClr val="bg1"/>
              </a:solidFill>
              <a:latin typeface="Untitled Sans" panose="020B0503030202060203" pitchFamily="34" charset="77"/>
              <a:ea typeface="Helvetica Neue" panose="02000503000000020004" pitchFamily="2" charset="0"/>
              <a:cs typeface="Helvetica Neue" panose="02000503000000020004" pitchFamily="2" charset="0"/>
            </a:endParaRPr>
          </a:p>
        </p:txBody>
      </p:sp>
      <p:sp>
        <p:nvSpPr>
          <p:cNvPr id="12" name="Text Placeholder 11">
            <a:extLst>
              <a:ext uri="{FF2B5EF4-FFF2-40B4-BE49-F238E27FC236}">
                <a16:creationId xmlns:a16="http://schemas.microsoft.com/office/drawing/2014/main" id="{C1D34BE6-E5AC-5045-870B-D2D8B13A2F67}"/>
              </a:ext>
            </a:extLst>
          </p:cNvPr>
          <p:cNvSpPr>
            <a:spLocks noGrp="1"/>
          </p:cNvSpPr>
          <p:nvPr>
            <p:ph type="body" sz="quarter" idx="11" hasCustomPrompt="1"/>
          </p:nvPr>
        </p:nvSpPr>
        <p:spPr>
          <a:xfrm>
            <a:off x="7123112" y="3337560"/>
            <a:ext cx="4041775" cy="2282416"/>
          </a:xfrm>
          <a:prstGeom prst="rect">
            <a:avLst/>
          </a:prstGeom>
        </p:spPr>
        <p:txBody>
          <a:bodyPr/>
          <a:lstStyle>
            <a:lvl1pPr marL="0" indent="0">
              <a:buNone/>
              <a:defRPr sz="1800">
                <a:latin typeface="Untitled Sans" panose="020B0503030202060203" pitchFamily="34" charset="77"/>
              </a:defRPr>
            </a:lvl1pPr>
          </a:lstStyle>
          <a:p>
            <a:pPr lvl="0"/>
            <a:r>
              <a:rPr lang="en-US" dirty="0"/>
              <a:t>Text here</a:t>
            </a:r>
          </a:p>
        </p:txBody>
      </p:sp>
      <p:sp>
        <p:nvSpPr>
          <p:cNvPr id="13" name="Rectangle 12">
            <a:extLst>
              <a:ext uri="{FF2B5EF4-FFF2-40B4-BE49-F238E27FC236}">
                <a16:creationId xmlns:a16="http://schemas.microsoft.com/office/drawing/2014/main" id="{CF7FCF24-4E2B-6248-8267-47B410EC9C15}"/>
              </a:ext>
            </a:extLst>
          </p:cNvPr>
          <p:cNvSpPr/>
          <p:nvPr userDrawn="1"/>
        </p:nvSpPr>
        <p:spPr>
          <a:xfrm>
            <a:off x="459147" y="6250921"/>
            <a:ext cx="2042547" cy="215444"/>
          </a:xfrm>
          <a:prstGeom prst="rect">
            <a:avLst/>
          </a:prstGeom>
        </p:spPr>
        <p:txBody>
          <a:bodyPr wrap="none">
            <a:spAutoFit/>
          </a:bodyPr>
          <a:lstStyle/>
          <a:p>
            <a:pPr algn="l"/>
            <a:r>
              <a:rPr lang="en-US" sz="800" b="0">
                <a:solidFill>
                  <a:schemeClr val="bg1"/>
                </a:solidFill>
                <a:latin typeface="Untitled Sans" panose="020B0503030202060203" pitchFamily="34" charset="77"/>
                <a:ea typeface="Helvetica Neue" panose="02000503000000020004" pitchFamily="2" charset="0"/>
                <a:cs typeface="Helvetica Neue" panose="02000503000000020004" pitchFamily="2" charset="0"/>
              </a:rPr>
              <a:t>2019 Orion Health Group of Companies</a:t>
            </a:r>
          </a:p>
        </p:txBody>
      </p:sp>
    </p:spTree>
    <p:extLst>
      <p:ext uri="{BB962C8B-B14F-4D97-AF65-F5344CB8AC3E}">
        <p14:creationId xmlns:p14="http://schemas.microsoft.com/office/powerpoint/2010/main" val="821934256"/>
      </p:ext>
    </p:extLst>
  </p:cSld>
  <p:clrMapOvr>
    <a:masterClrMapping/>
  </p:clrMapOvr>
  <p:extLst>
    <p:ext uri="{DCECCB84-F9BA-43D5-87BE-67443E8EF086}">
      <p15:sldGuideLst xmlns:p15="http://schemas.microsoft.com/office/powerpoint/2012/main">
        <p15:guide id="1" orient="horz" pos="288">
          <p15:clr>
            <a:srgbClr val="FBAE40"/>
          </p15:clr>
        </p15:guide>
        <p15:guide id="2" pos="7383">
          <p15:clr>
            <a:srgbClr val="FBAE40"/>
          </p15:clr>
        </p15:guide>
        <p15:guide id="3" pos="293">
          <p15:clr>
            <a:srgbClr val="FBAE40"/>
          </p15:clr>
        </p15:guide>
        <p15:guide id="4" orient="horz" pos="4023">
          <p15:clr>
            <a:srgbClr val="FBAE40"/>
          </p15:clr>
        </p15:guide>
        <p15:guide id="5"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288863B-88A4-FF46-BA26-9CEBFEC30D7E}"/>
              </a:ext>
            </a:extLst>
          </p:cNvPr>
          <p:cNvSpPr/>
          <p:nvPr userDrawn="1"/>
        </p:nvSpPr>
        <p:spPr>
          <a:xfrm>
            <a:off x="0" y="0"/>
            <a:ext cx="12192000" cy="6858000"/>
          </a:xfrm>
          <a:prstGeom prst="rect">
            <a:avLst/>
          </a:prstGeom>
          <a:solidFill>
            <a:schemeClr val="bg1">
              <a:lumMod val="9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Text Placeholder 2"/>
          <p:cNvSpPr>
            <a:spLocks noGrp="1"/>
          </p:cNvSpPr>
          <p:nvPr>
            <p:ph type="body" sz="quarter" idx="10"/>
          </p:nvPr>
        </p:nvSpPr>
        <p:spPr>
          <a:xfrm>
            <a:off x="465138" y="3171180"/>
            <a:ext cx="5414838" cy="515640"/>
          </a:xfrm>
          <a:prstGeom prst="rect">
            <a:avLst/>
          </a:prstGeom>
        </p:spPr>
        <p:txBody>
          <a:bodyPr/>
          <a:lstStyle>
            <a:lvl1pPr marL="0" indent="0">
              <a:lnSpc>
                <a:spcPct val="113000"/>
              </a:lnSpc>
              <a:buNone/>
              <a:defRPr sz="2600" b="0" i="0">
                <a:solidFill>
                  <a:schemeClr val="accent1"/>
                </a:solidFill>
                <a:latin typeface="Untitled Sans Medium" panose="020B0503030202060203" pitchFamily="34" charset="77"/>
                <a:ea typeface="Helvetica Neue" panose="02000503000000020004" pitchFamily="2" charset="0"/>
                <a:cs typeface="Helvetica Neue" panose="02000503000000020004" pitchFamily="2" charset="0"/>
              </a:defRPr>
            </a:lvl1pPr>
            <a:lvl2pPr marL="565884" indent="0">
              <a:buNone/>
              <a:defRPr sz="1000">
                <a:solidFill>
                  <a:schemeClr val="accent4"/>
                </a:solidFill>
                <a:latin typeface="Polaris Book" charset="0"/>
                <a:ea typeface="Polaris Book" charset="0"/>
                <a:cs typeface="Polaris Book" charset="0"/>
              </a:defRPr>
            </a:lvl2pPr>
            <a:lvl3pPr marL="1131767" indent="0">
              <a:buNone/>
              <a:defRPr sz="1000">
                <a:solidFill>
                  <a:schemeClr val="accent4"/>
                </a:solidFill>
                <a:latin typeface="Polaris Book" charset="0"/>
                <a:ea typeface="Polaris Book" charset="0"/>
                <a:cs typeface="Polaris Book" charset="0"/>
              </a:defRPr>
            </a:lvl3pPr>
            <a:lvl4pPr marL="1697650" indent="0">
              <a:buNone/>
              <a:defRPr sz="1000">
                <a:solidFill>
                  <a:schemeClr val="accent4"/>
                </a:solidFill>
                <a:latin typeface="Polaris Book" charset="0"/>
                <a:ea typeface="Polaris Book" charset="0"/>
                <a:cs typeface="Polaris Book" charset="0"/>
              </a:defRPr>
            </a:lvl4pPr>
            <a:lvl5pPr marL="2263536" indent="0">
              <a:buNone/>
              <a:defRPr sz="1000">
                <a:solidFill>
                  <a:schemeClr val="accent4"/>
                </a:solidFill>
                <a:latin typeface="Polaris Book" charset="0"/>
                <a:ea typeface="Polaris Book" charset="0"/>
                <a:cs typeface="Polaris Book" charset="0"/>
              </a:defRPr>
            </a:lvl5pPr>
          </a:lstStyle>
          <a:p>
            <a:pPr lvl="0"/>
            <a:r>
              <a:rPr lang="en-US" dirty="0"/>
              <a:t>Click to edit Master text styles</a:t>
            </a:r>
          </a:p>
        </p:txBody>
      </p:sp>
      <p:sp>
        <p:nvSpPr>
          <p:cNvPr id="6" name="Slide Number Placeholder 5">
            <a:extLst>
              <a:ext uri="{FF2B5EF4-FFF2-40B4-BE49-F238E27FC236}">
                <a16:creationId xmlns:a16="http://schemas.microsoft.com/office/drawing/2014/main" id="{E84216EC-72C7-894C-817A-E93E75CE000E}"/>
              </a:ext>
            </a:extLst>
          </p:cNvPr>
          <p:cNvSpPr txBox="1">
            <a:spLocks/>
          </p:cNvSpPr>
          <p:nvPr userDrawn="1"/>
        </p:nvSpPr>
        <p:spPr>
          <a:xfrm>
            <a:off x="459147" y="6022248"/>
            <a:ext cx="2209388" cy="188034"/>
          </a:xfrm>
          <a:prstGeom prst="rect">
            <a:avLst/>
          </a:prstGeom>
        </p:spPr>
        <p:txBody>
          <a:bodyPr/>
          <a:lstStyle>
            <a:defPPr>
              <a:defRPr lang="en-US"/>
            </a:defPPr>
            <a:lvl1pPr marL="0" algn="r" defTabSz="914400" rtl="0" eaLnBrk="1" latinLnBrk="0" hangingPunct="1">
              <a:defRPr sz="8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E5F0894-7719-924A-8ED2-22A5247597F7}" type="slidenum">
              <a:rPr lang="en-US" b="0" smtClean="0">
                <a:solidFill>
                  <a:schemeClr val="accent1"/>
                </a:solidFill>
                <a:latin typeface="Untitled Sans" panose="020B0503030202060203" pitchFamily="34" charset="77"/>
                <a:ea typeface="Helvetica Neue" panose="02000503000000020004" pitchFamily="2" charset="0"/>
                <a:cs typeface="Helvetica Neue" panose="02000503000000020004" pitchFamily="2" charset="0"/>
              </a:rPr>
              <a:pPr algn="l"/>
              <a:t>‹#›</a:t>
            </a:fld>
            <a:endParaRPr lang="en-US" b="0">
              <a:solidFill>
                <a:schemeClr val="accent1"/>
              </a:solidFill>
              <a:latin typeface="Untitled Sans" panose="020B0503030202060203" pitchFamily="34" charset="77"/>
              <a:ea typeface="Helvetica Neue" panose="02000503000000020004" pitchFamily="2" charset="0"/>
              <a:cs typeface="Helvetica Neue" panose="02000503000000020004" pitchFamily="2" charset="0"/>
            </a:endParaRPr>
          </a:p>
        </p:txBody>
      </p:sp>
      <p:sp>
        <p:nvSpPr>
          <p:cNvPr id="13" name="Rectangle 12">
            <a:extLst>
              <a:ext uri="{FF2B5EF4-FFF2-40B4-BE49-F238E27FC236}">
                <a16:creationId xmlns:a16="http://schemas.microsoft.com/office/drawing/2014/main" id="{CF7FCF24-4E2B-6248-8267-47B410EC9C15}"/>
              </a:ext>
            </a:extLst>
          </p:cNvPr>
          <p:cNvSpPr/>
          <p:nvPr userDrawn="1"/>
        </p:nvSpPr>
        <p:spPr>
          <a:xfrm>
            <a:off x="459147" y="6250921"/>
            <a:ext cx="2042547" cy="215444"/>
          </a:xfrm>
          <a:prstGeom prst="rect">
            <a:avLst/>
          </a:prstGeom>
        </p:spPr>
        <p:txBody>
          <a:bodyPr wrap="none">
            <a:spAutoFit/>
          </a:bodyPr>
          <a:lstStyle/>
          <a:p>
            <a:pPr algn="l"/>
            <a:r>
              <a:rPr lang="en-US" sz="800" b="0">
                <a:solidFill>
                  <a:schemeClr val="accent1"/>
                </a:solidFill>
                <a:latin typeface="Untitled Sans" panose="020B0503030202060203" pitchFamily="34" charset="77"/>
                <a:ea typeface="Helvetica Neue" panose="02000503000000020004" pitchFamily="2" charset="0"/>
                <a:cs typeface="Helvetica Neue" panose="02000503000000020004" pitchFamily="2" charset="0"/>
              </a:rPr>
              <a:t>2019 Orion Health Group of Companies</a:t>
            </a:r>
          </a:p>
        </p:txBody>
      </p:sp>
    </p:spTree>
    <p:extLst>
      <p:ext uri="{BB962C8B-B14F-4D97-AF65-F5344CB8AC3E}">
        <p14:creationId xmlns:p14="http://schemas.microsoft.com/office/powerpoint/2010/main" val="1031825038"/>
      </p:ext>
    </p:extLst>
  </p:cSld>
  <p:clrMapOvr>
    <a:masterClrMapping/>
  </p:clrMapOvr>
  <p:extLst>
    <p:ext uri="{DCECCB84-F9BA-43D5-87BE-67443E8EF086}">
      <p15:sldGuideLst xmlns:p15="http://schemas.microsoft.com/office/powerpoint/2012/main">
        <p15:guide id="1" orient="horz" pos="288">
          <p15:clr>
            <a:srgbClr val="FBAE40"/>
          </p15:clr>
        </p15:guide>
        <p15:guide id="2" pos="7383">
          <p15:clr>
            <a:srgbClr val="FBAE40"/>
          </p15:clr>
        </p15:guide>
        <p15:guide id="3" pos="293">
          <p15:clr>
            <a:srgbClr val="FBAE40"/>
          </p15:clr>
        </p15:guide>
        <p15:guide id="4" orient="horz" pos="4023">
          <p15:clr>
            <a:srgbClr val="FBAE40"/>
          </p15:clr>
        </p15:guide>
        <p15:guide id="5"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BBB47C-3674-CD47-84EE-115C3A03ADC8}"/>
              </a:ext>
            </a:extLst>
          </p:cNvPr>
          <p:cNvSpPr/>
          <p:nvPr userDrawn="1"/>
        </p:nvSpPr>
        <p:spPr>
          <a:xfrm>
            <a:off x="-1" y="-1"/>
            <a:ext cx="6096000" cy="6858000"/>
          </a:xfrm>
          <a:prstGeom prst="rect">
            <a:avLst/>
          </a:prstGeom>
          <a:solidFill>
            <a:srgbClr val="AF007D"/>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Rectangle 1"/>
          <p:cNvSpPr/>
          <p:nvPr userDrawn="1"/>
        </p:nvSpPr>
        <p:spPr>
          <a:xfrm>
            <a:off x="6096000" y="0"/>
            <a:ext cx="6096000" cy="6858000"/>
          </a:xfrm>
          <a:prstGeom prst="rect">
            <a:avLst/>
          </a:prstGeom>
          <a:solidFill>
            <a:schemeClr val="bg1">
              <a:lumMod val="9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Text Placeholder 2"/>
          <p:cNvSpPr>
            <a:spLocks noGrp="1"/>
          </p:cNvSpPr>
          <p:nvPr>
            <p:ph type="body" sz="quarter" idx="10"/>
          </p:nvPr>
        </p:nvSpPr>
        <p:spPr>
          <a:xfrm>
            <a:off x="465138" y="3171180"/>
            <a:ext cx="5414838" cy="515640"/>
          </a:xfrm>
          <a:prstGeom prst="rect">
            <a:avLst/>
          </a:prstGeom>
        </p:spPr>
        <p:txBody>
          <a:bodyPr/>
          <a:lstStyle>
            <a:lvl1pPr marL="0" indent="0">
              <a:lnSpc>
                <a:spcPct val="113000"/>
              </a:lnSpc>
              <a:buNone/>
              <a:defRPr sz="2600" b="0" i="0">
                <a:solidFill>
                  <a:schemeClr val="bg1"/>
                </a:solidFill>
                <a:latin typeface="Untitled Sans Medium" panose="020B0503030202060203" pitchFamily="34" charset="77"/>
                <a:ea typeface="Helvetica Neue" panose="02000503000000020004" pitchFamily="2" charset="0"/>
                <a:cs typeface="Helvetica Neue" panose="02000503000000020004" pitchFamily="2" charset="0"/>
              </a:defRPr>
            </a:lvl1pPr>
            <a:lvl2pPr marL="565884" indent="0">
              <a:buNone/>
              <a:defRPr sz="1000">
                <a:solidFill>
                  <a:schemeClr val="accent4"/>
                </a:solidFill>
                <a:latin typeface="Polaris Book" charset="0"/>
                <a:ea typeface="Polaris Book" charset="0"/>
                <a:cs typeface="Polaris Book" charset="0"/>
              </a:defRPr>
            </a:lvl2pPr>
            <a:lvl3pPr marL="1131767" indent="0">
              <a:buNone/>
              <a:defRPr sz="1000">
                <a:solidFill>
                  <a:schemeClr val="accent4"/>
                </a:solidFill>
                <a:latin typeface="Polaris Book" charset="0"/>
                <a:ea typeface="Polaris Book" charset="0"/>
                <a:cs typeface="Polaris Book" charset="0"/>
              </a:defRPr>
            </a:lvl3pPr>
            <a:lvl4pPr marL="1697650" indent="0">
              <a:buNone/>
              <a:defRPr sz="1000">
                <a:solidFill>
                  <a:schemeClr val="accent4"/>
                </a:solidFill>
                <a:latin typeface="Polaris Book" charset="0"/>
                <a:ea typeface="Polaris Book" charset="0"/>
                <a:cs typeface="Polaris Book" charset="0"/>
              </a:defRPr>
            </a:lvl4pPr>
            <a:lvl5pPr marL="2263536" indent="0">
              <a:buNone/>
              <a:defRPr sz="1000">
                <a:solidFill>
                  <a:schemeClr val="accent4"/>
                </a:solidFill>
                <a:latin typeface="Polaris Book" charset="0"/>
                <a:ea typeface="Polaris Book" charset="0"/>
                <a:cs typeface="Polaris Book" charset="0"/>
              </a:defRPr>
            </a:lvl5pPr>
          </a:lstStyle>
          <a:p>
            <a:pPr lvl="0"/>
            <a:r>
              <a:rPr lang="en-US" dirty="0"/>
              <a:t>Click to edit Master text styles</a:t>
            </a:r>
          </a:p>
        </p:txBody>
      </p:sp>
      <p:sp>
        <p:nvSpPr>
          <p:cNvPr id="6" name="Slide Number Placeholder 5">
            <a:extLst>
              <a:ext uri="{FF2B5EF4-FFF2-40B4-BE49-F238E27FC236}">
                <a16:creationId xmlns:a16="http://schemas.microsoft.com/office/drawing/2014/main" id="{E84216EC-72C7-894C-817A-E93E75CE000E}"/>
              </a:ext>
            </a:extLst>
          </p:cNvPr>
          <p:cNvSpPr txBox="1">
            <a:spLocks/>
          </p:cNvSpPr>
          <p:nvPr userDrawn="1"/>
        </p:nvSpPr>
        <p:spPr>
          <a:xfrm>
            <a:off x="459147" y="6022248"/>
            <a:ext cx="2209388" cy="188034"/>
          </a:xfrm>
          <a:prstGeom prst="rect">
            <a:avLst/>
          </a:prstGeom>
        </p:spPr>
        <p:txBody>
          <a:bodyPr/>
          <a:lstStyle>
            <a:defPPr>
              <a:defRPr lang="en-US"/>
            </a:defPPr>
            <a:lvl1pPr marL="0" algn="r" defTabSz="914400" rtl="0" eaLnBrk="1" latinLnBrk="0" hangingPunct="1">
              <a:defRPr sz="8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E5F0894-7719-924A-8ED2-22A5247597F7}" type="slidenum">
              <a:rPr lang="en-US" b="0" smtClean="0">
                <a:solidFill>
                  <a:schemeClr val="bg1"/>
                </a:solidFill>
                <a:latin typeface="Untitled Sans" panose="020B0503030202060203" pitchFamily="34" charset="77"/>
                <a:ea typeface="Helvetica Neue" panose="02000503000000020004" pitchFamily="2" charset="0"/>
                <a:cs typeface="Helvetica Neue" panose="02000503000000020004" pitchFamily="2" charset="0"/>
              </a:rPr>
              <a:pPr algn="l"/>
              <a:t>‹#›</a:t>
            </a:fld>
            <a:endParaRPr lang="en-US" b="0">
              <a:solidFill>
                <a:schemeClr val="bg1"/>
              </a:solidFill>
              <a:latin typeface="Untitled Sans" panose="020B0503030202060203" pitchFamily="34" charset="77"/>
              <a:ea typeface="Helvetica Neue" panose="02000503000000020004" pitchFamily="2" charset="0"/>
              <a:cs typeface="Helvetica Neue" panose="02000503000000020004" pitchFamily="2" charset="0"/>
            </a:endParaRPr>
          </a:p>
        </p:txBody>
      </p:sp>
      <p:sp>
        <p:nvSpPr>
          <p:cNvPr id="11" name="Rectangle 10">
            <a:extLst>
              <a:ext uri="{FF2B5EF4-FFF2-40B4-BE49-F238E27FC236}">
                <a16:creationId xmlns:a16="http://schemas.microsoft.com/office/drawing/2014/main" id="{79E2227E-E2DB-8247-91E2-A623DA1CD4DC}"/>
              </a:ext>
            </a:extLst>
          </p:cNvPr>
          <p:cNvSpPr/>
          <p:nvPr userDrawn="1"/>
        </p:nvSpPr>
        <p:spPr>
          <a:xfrm>
            <a:off x="-904166" y="6398853"/>
            <a:ext cx="459146" cy="459146"/>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C1D34BE6-E5AC-5045-870B-D2D8B13A2F67}"/>
              </a:ext>
            </a:extLst>
          </p:cNvPr>
          <p:cNvSpPr>
            <a:spLocks noGrp="1"/>
          </p:cNvSpPr>
          <p:nvPr>
            <p:ph type="body" sz="quarter" idx="11" hasCustomPrompt="1"/>
          </p:nvPr>
        </p:nvSpPr>
        <p:spPr>
          <a:xfrm>
            <a:off x="7123112" y="3337560"/>
            <a:ext cx="4041775" cy="2282416"/>
          </a:xfrm>
          <a:prstGeom prst="rect">
            <a:avLst/>
          </a:prstGeom>
        </p:spPr>
        <p:txBody>
          <a:bodyPr/>
          <a:lstStyle>
            <a:lvl1pPr marL="0" indent="0">
              <a:buNone/>
              <a:defRPr sz="1800">
                <a:latin typeface="Untitled Sans" panose="020B0503030202060203" pitchFamily="34" charset="77"/>
              </a:defRPr>
            </a:lvl1pPr>
          </a:lstStyle>
          <a:p>
            <a:pPr lvl="0"/>
            <a:r>
              <a:rPr lang="en-US" dirty="0"/>
              <a:t>Text here</a:t>
            </a:r>
          </a:p>
        </p:txBody>
      </p:sp>
      <p:sp>
        <p:nvSpPr>
          <p:cNvPr id="13" name="Rectangle 12">
            <a:extLst>
              <a:ext uri="{FF2B5EF4-FFF2-40B4-BE49-F238E27FC236}">
                <a16:creationId xmlns:a16="http://schemas.microsoft.com/office/drawing/2014/main" id="{CF7FCF24-4E2B-6248-8267-47B410EC9C15}"/>
              </a:ext>
            </a:extLst>
          </p:cNvPr>
          <p:cNvSpPr/>
          <p:nvPr userDrawn="1"/>
        </p:nvSpPr>
        <p:spPr>
          <a:xfrm>
            <a:off x="459147" y="6250921"/>
            <a:ext cx="2042547" cy="215444"/>
          </a:xfrm>
          <a:prstGeom prst="rect">
            <a:avLst/>
          </a:prstGeom>
        </p:spPr>
        <p:txBody>
          <a:bodyPr wrap="none">
            <a:spAutoFit/>
          </a:bodyPr>
          <a:lstStyle/>
          <a:p>
            <a:pPr algn="l"/>
            <a:r>
              <a:rPr lang="en-US" sz="800" b="0">
                <a:solidFill>
                  <a:schemeClr val="bg1"/>
                </a:solidFill>
                <a:latin typeface="Untitled Sans" panose="020B0503030202060203" pitchFamily="34" charset="77"/>
                <a:ea typeface="Helvetica Neue" panose="02000503000000020004" pitchFamily="2" charset="0"/>
                <a:cs typeface="Helvetica Neue" panose="02000503000000020004" pitchFamily="2" charset="0"/>
              </a:rPr>
              <a:t>2019 Orion Health Group of Companies</a:t>
            </a:r>
          </a:p>
        </p:txBody>
      </p:sp>
    </p:spTree>
    <p:extLst>
      <p:ext uri="{BB962C8B-B14F-4D97-AF65-F5344CB8AC3E}">
        <p14:creationId xmlns:p14="http://schemas.microsoft.com/office/powerpoint/2010/main" val="64303137"/>
      </p:ext>
    </p:extLst>
  </p:cSld>
  <p:clrMapOvr>
    <a:masterClrMapping/>
  </p:clrMapOvr>
  <p:extLst>
    <p:ext uri="{DCECCB84-F9BA-43D5-87BE-67443E8EF086}">
      <p15:sldGuideLst xmlns:p15="http://schemas.microsoft.com/office/powerpoint/2012/main">
        <p15:guide id="1" orient="horz" pos="288">
          <p15:clr>
            <a:srgbClr val="FBAE40"/>
          </p15:clr>
        </p15:guide>
        <p15:guide id="2" pos="7383">
          <p15:clr>
            <a:srgbClr val="FBAE40"/>
          </p15:clr>
        </p15:guide>
        <p15:guide id="3" pos="293">
          <p15:clr>
            <a:srgbClr val="FBAE40"/>
          </p15:clr>
        </p15:guide>
        <p15:guide id="4" orient="horz" pos="4023">
          <p15:clr>
            <a:srgbClr val="FBAE40"/>
          </p15:clr>
        </p15:guide>
        <p15:guide id="5"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BBB47C-3674-CD47-84EE-115C3A03ADC8}"/>
              </a:ext>
            </a:extLst>
          </p:cNvPr>
          <p:cNvSpPr/>
          <p:nvPr userDrawn="1"/>
        </p:nvSpPr>
        <p:spPr>
          <a:xfrm>
            <a:off x="-1" y="-1"/>
            <a:ext cx="6096000" cy="6858000"/>
          </a:xfrm>
          <a:prstGeom prst="rect">
            <a:avLst/>
          </a:prstGeom>
          <a:solidFill>
            <a:srgbClr val="001489"/>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Rectangle 1"/>
          <p:cNvSpPr/>
          <p:nvPr userDrawn="1"/>
        </p:nvSpPr>
        <p:spPr>
          <a:xfrm>
            <a:off x="6096000" y="0"/>
            <a:ext cx="6096000" cy="6858000"/>
          </a:xfrm>
          <a:prstGeom prst="rect">
            <a:avLst/>
          </a:prstGeom>
          <a:solidFill>
            <a:schemeClr val="bg1">
              <a:lumMod val="9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Rectangle 10">
            <a:extLst>
              <a:ext uri="{FF2B5EF4-FFF2-40B4-BE49-F238E27FC236}">
                <a16:creationId xmlns:a16="http://schemas.microsoft.com/office/drawing/2014/main" id="{79E2227E-E2DB-8247-91E2-A623DA1CD4DC}"/>
              </a:ext>
            </a:extLst>
          </p:cNvPr>
          <p:cNvSpPr/>
          <p:nvPr userDrawn="1"/>
        </p:nvSpPr>
        <p:spPr>
          <a:xfrm>
            <a:off x="-904166" y="6398853"/>
            <a:ext cx="459146" cy="459146"/>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490252A4-5CAF-E34F-BE05-7EFEDACEDC38}"/>
              </a:ext>
            </a:extLst>
          </p:cNvPr>
          <p:cNvSpPr>
            <a:spLocks noGrp="1"/>
          </p:cNvSpPr>
          <p:nvPr>
            <p:ph type="body" sz="quarter" idx="10"/>
          </p:nvPr>
        </p:nvSpPr>
        <p:spPr>
          <a:xfrm>
            <a:off x="465138" y="3171180"/>
            <a:ext cx="5414838" cy="515640"/>
          </a:xfrm>
          <a:prstGeom prst="rect">
            <a:avLst/>
          </a:prstGeom>
        </p:spPr>
        <p:txBody>
          <a:bodyPr/>
          <a:lstStyle>
            <a:lvl1pPr marL="0" indent="0">
              <a:lnSpc>
                <a:spcPct val="113000"/>
              </a:lnSpc>
              <a:buNone/>
              <a:defRPr sz="2600" b="0" i="0">
                <a:solidFill>
                  <a:schemeClr val="bg1"/>
                </a:solidFill>
                <a:latin typeface="Untitled Sans Medium" panose="020B0503030202060203" pitchFamily="34" charset="77"/>
                <a:ea typeface="Helvetica Neue" panose="02000503000000020004" pitchFamily="2" charset="0"/>
                <a:cs typeface="Helvetica Neue" panose="02000503000000020004" pitchFamily="2" charset="0"/>
              </a:defRPr>
            </a:lvl1pPr>
            <a:lvl2pPr marL="565884" indent="0">
              <a:buNone/>
              <a:defRPr sz="1000">
                <a:solidFill>
                  <a:schemeClr val="accent4"/>
                </a:solidFill>
                <a:latin typeface="Polaris Book" charset="0"/>
                <a:ea typeface="Polaris Book" charset="0"/>
                <a:cs typeface="Polaris Book" charset="0"/>
              </a:defRPr>
            </a:lvl2pPr>
            <a:lvl3pPr marL="1131767" indent="0">
              <a:buNone/>
              <a:defRPr sz="1000">
                <a:solidFill>
                  <a:schemeClr val="accent4"/>
                </a:solidFill>
                <a:latin typeface="Polaris Book" charset="0"/>
                <a:ea typeface="Polaris Book" charset="0"/>
                <a:cs typeface="Polaris Book" charset="0"/>
              </a:defRPr>
            </a:lvl3pPr>
            <a:lvl4pPr marL="1697650" indent="0">
              <a:buNone/>
              <a:defRPr sz="1000">
                <a:solidFill>
                  <a:schemeClr val="accent4"/>
                </a:solidFill>
                <a:latin typeface="Polaris Book" charset="0"/>
                <a:ea typeface="Polaris Book" charset="0"/>
                <a:cs typeface="Polaris Book" charset="0"/>
              </a:defRPr>
            </a:lvl4pPr>
            <a:lvl5pPr marL="2263536" indent="0">
              <a:buNone/>
              <a:defRPr sz="1000">
                <a:solidFill>
                  <a:schemeClr val="accent4"/>
                </a:solidFill>
                <a:latin typeface="Polaris Book" charset="0"/>
                <a:ea typeface="Polaris Book" charset="0"/>
                <a:cs typeface="Polaris Book" charset="0"/>
              </a:defRPr>
            </a:lvl5pPr>
          </a:lstStyle>
          <a:p>
            <a:pPr lvl="0"/>
            <a:r>
              <a:rPr lang="en-US" dirty="0"/>
              <a:t>Click to edit Master text styles</a:t>
            </a:r>
          </a:p>
        </p:txBody>
      </p:sp>
      <p:sp>
        <p:nvSpPr>
          <p:cNvPr id="10" name="Slide Number Placeholder 5">
            <a:extLst>
              <a:ext uri="{FF2B5EF4-FFF2-40B4-BE49-F238E27FC236}">
                <a16:creationId xmlns:a16="http://schemas.microsoft.com/office/drawing/2014/main" id="{DD2B1BF3-8B85-AD4C-915F-3E668BF3E2AE}"/>
              </a:ext>
            </a:extLst>
          </p:cNvPr>
          <p:cNvSpPr txBox="1">
            <a:spLocks/>
          </p:cNvSpPr>
          <p:nvPr userDrawn="1"/>
        </p:nvSpPr>
        <p:spPr>
          <a:xfrm>
            <a:off x="459147" y="6022248"/>
            <a:ext cx="2209388" cy="188034"/>
          </a:xfrm>
          <a:prstGeom prst="rect">
            <a:avLst/>
          </a:prstGeom>
        </p:spPr>
        <p:txBody>
          <a:bodyPr/>
          <a:lstStyle>
            <a:defPPr>
              <a:defRPr lang="en-US"/>
            </a:defPPr>
            <a:lvl1pPr marL="0" algn="r" defTabSz="914400" rtl="0" eaLnBrk="1" latinLnBrk="0" hangingPunct="1">
              <a:defRPr sz="8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E5F0894-7719-924A-8ED2-22A5247597F7}" type="slidenum">
              <a:rPr lang="en-US" b="0" smtClean="0">
                <a:solidFill>
                  <a:schemeClr val="bg1"/>
                </a:solidFill>
                <a:latin typeface="Untitled Sans" panose="020B0503030202060203" pitchFamily="34" charset="77"/>
                <a:ea typeface="Helvetica Neue" panose="02000503000000020004" pitchFamily="2" charset="0"/>
                <a:cs typeface="Helvetica Neue" panose="02000503000000020004" pitchFamily="2" charset="0"/>
              </a:rPr>
              <a:pPr algn="l"/>
              <a:t>‹#›</a:t>
            </a:fld>
            <a:endParaRPr lang="en-US" b="0">
              <a:solidFill>
                <a:schemeClr val="bg1"/>
              </a:solidFill>
              <a:latin typeface="Untitled Sans" panose="020B0503030202060203" pitchFamily="34" charset="77"/>
              <a:ea typeface="Helvetica Neue" panose="02000503000000020004" pitchFamily="2" charset="0"/>
              <a:cs typeface="Helvetica Neue" panose="02000503000000020004" pitchFamily="2" charset="0"/>
            </a:endParaRPr>
          </a:p>
        </p:txBody>
      </p:sp>
      <p:sp>
        <p:nvSpPr>
          <p:cNvPr id="14" name="Text Placeholder 11">
            <a:extLst>
              <a:ext uri="{FF2B5EF4-FFF2-40B4-BE49-F238E27FC236}">
                <a16:creationId xmlns:a16="http://schemas.microsoft.com/office/drawing/2014/main" id="{810AE351-E0B0-A44B-A674-33A5D9B32833}"/>
              </a:ext>
            </a:extLst>
          </p:cNvPr>
          <p:cNvSpPr>
            <a:spLocks noGrp="1"/>
          </p:cNvSpPr>
          <p:nvPr>
            <p:ph type="body" sz="quarter" idx="11" hasCustomPrompt="1"/>
          </p:nvPr>
        </p:nvSpPr>
        <p:spPr>
          <a:xfrm>
            <a:off x="7123112" y="3337560"/>
            <a:ext cx="4041775" cy="2282416"/>
          </a:xfrm>
          <a:prstGeom prst="rect">
            <a:avLst/>
          </a:prstGeom>
        </p:spPr>
        <p:txBody>
          <a:bodyPr/>
          <a:lstStyle>
            <a:lvl1pPr marL="0" indent="0">
              <a:buNone/>
              <a:defRPr sz="1800">
                <a:latin typeface="Untitled Sans" panose="020B0503030202060203" pitchFamily="34" charset="77"/>
              </a:defRPr>
            </a:lvl1pPr>
          </a:lstStyle>
          <a:p>
            <a:pPr lvl="0"/>
            <a:r>
              <a:rPr lang="en-US" dirty="0"/>
              <a:t>Text here</a:t>
            </a:r>
          </a:p>
        </p:txBody>
      </p:sp>
      <p:sp>
        <p:nvSpPr>
          <p:cNvPr id="15" name="Rectangle 14">
            <a:extLst>
              <a:ext uri="{FF2B5EF4-FFF2-40B4-BE49-F238E27FC236}">
                <a16:creationId xmlns:a16="http://schemas.microsoft.com/office/drawing/2014/main" id="{D58D2D7C-9C31-164C-A71E-5B87727AAA15}"/>
              </a:ext>
            </a:extLst>
          </p:cNvPr>
          <p:cNvSpPr/>
          <p:nvPr userDrawn="1"/>
        </p:nvSpPr>
        <p:spPr>
          <a:xfrm>
            <a:off x="459147" y="6250921"/>
            <a:ext cx="2042547" cy="215444"/>
          </a:xfrm>
          <a:prstGeom prst="rect">
            <a:avLst/>
          </a:prstGeom>
        </p:spPr>
        <p:txBody>
          <a:bodyPr wrap="none">
            <a:spAutoFit/>
          </a:bodyPr>
          <a:lstStyle/>
          <a:p>
            <a:pPr algn="l"/>
            <a:r>
              <a:rPr lang="en-US" sz="800" b="0">
                <a:solidFill>
                  <a:schemeClr val="bg1"/>
                </a:solidFill>
                <a:latin typeface="Untitled Sans" panose="020B0503030202060203" pitchFamily="34" charset="77"/>
                <a:ea typeface="Helvetica Neue" panose="02000503000000020004" pitchFamily="2" charset="0"/>
                <a:cs typeface="Helvetica Neue" panose="02000503000000020004" pitchFamily="2" charset="0"/>
              </a:rPr>
              <a:t>2019 Orion Health Group of Companies</a:t>
            </a:r>
          </a:p>
        </p:txBody>
      </p:sp>
    </p:spTree>
    <p:extLst>
      <p:ext uri="{BB962C8B-B14F-4D97-AF65-F5344CB8AC3E}">
        <p14:creationId xmlns:p14="http://schemas.microsoft.com/office/powerpoint/2010/main" val="1564803999"/>
      </p:ext>
    </p:extLst>
  </p:cSld>
  <p:clrMapOvr>
    <a:masterClrMapping/>
  </p:clrMapOvr>
  <p:extLst>
    <p:ext uri="{DCECCB84-F9BA-43D5-87BE-67443E8EF086}">
      <p15:sldGuideLst xmlns:p15="http://schemas.microsoft.com/office/powerpoint/2012/main">
        <p15:guide id="1" orient="horz" pos="288">
          <p15:clr>
            <a:srgbClr val="FBAE40"/>
          </p15:clr>
        </p15:guide>
        <p15:guide id="2" pos="7383">
          <p15:clr>
            <a:srgbClr val="FBAE40"/>
          </p15:clr>
        </p15:guide>
        <p15:guide id="3" pos="293">
          <p15:clr>
            <a:srgbClr val="FBAE40"/>
          </p15:clr>
        </p15:guide>
        <p15:guide id="4" orient="horz" pos="4023">
          <p15:clr>
            <a:srgbClr val="FBAE40"/>
          </p15:clr>
        </p15:guide>
        <p15:guide id="5"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9146" y="170280"/>
            <a:ext cx="11220105" cy="634083"/>
          </a:xfrm>
          <a:prstGeom prst="rect">
            <a:avLst/>
          </a:prstGeom>
        </p:spPr>
        <p:txBody>
          <a:bodyPr vert="horz" lIns="0" tIns="0" rIns="0" bIns="0" rtlCol="0" anchor="ctr">
            <a:normAutofit/>
          </a:bodyPr>
          <a:lstStyle/>
          <a:p>
            <a:r>
              <a:rPr lang="en-US" noProof="0"/>
              <a:t>Click Here to Insert Title</a:t>
            </a:r>
          </a:p>
        </p:txBody>
      </p:sp>
    </p:spTree>
    <p:extLst>
      <p:ext uri="{BB962C8B-B14F-4D97-AF65-F5344CB8AC3E}">
        <p14:creationId xmlns:p14="http://schemas.microsoft.com/office/powerpoint/2010/main" val="56280109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86" r:id="rId5"/>
    <p:sldLayoutId id="2147483679" r:id="rId6"/>
    <p:sldLayoutId id="2147483691" r:id="rId7"/>
    <p:sldLayoutId id="2147483688" r:id="rId8"/>
    <p:sldLayoutId id="2147483693" r:id="rId9"/>
    <p:sldLayoutId id="2147483694" r:id="rId10"/>
    <p:sldLayoutId id="2147483690" r:id="rId11"/>
    <p:sldLayoutId id="2147483692" r:id="rId12"/>
    <p:sldLayoutId id="2147483689" r:id="rId13"/>
    <p:sldLayoutId id="2147483687" r:id="rId14"/>
    <p:sldLayoutId id="2147483680" r:id="rId15"/>
    <p:sldLayoutId id="2147483681" r:id="rId16"/>
    <p:sldLayoutId id="2147483682" r:id="rId17"/>
    <p:sldLayoutId id="2147483685" r:id="rId18"/>
  </p:sldLayoutIdLst>
  <p:txStyles>
    <p:titleStyle>
      <a:lvl1pPr algn="l" defTabSz="1131768" rtl="0" eaLnBrk="1" latinLnBrk="0" hangingPunct="1">
        <a:spcBef>
          <a:spcPct val="0"/>
        </a:spcBef>
        <a:buNone/>
        <a:defRPr sz="2400" b="0" i="0" kern="1200" cap="none" baseline="0">
          <a:solidFill>
            <a:schemeClr val="accent6"/>
          </a:solidFill>
          <a:latin typeface="Arial"/>
          <a:ea typeface="+mj-ea"/>
          <a:cs typeface="Arial"/>
        </a:defRPr>
      </a:lvl1pPr>
    </p:titleStyle>
    <p:bodyStyle>
      <a:lvl1pPr marL="424412" indent="-424412" algn="l" defTabSz="1131768" rtl="0" eaLnBrk="1" latinLnBrk="0" hangingPunct="1">
        <a:spcBef>
          <a:spcPct val="20000"/>
        </a:spcBef>
        <a:buClr>
          <a:schemeClr val="accent2"/>
        </a:buClr>
        <a:buFont typeface="Arial" pitchFamily="34" charset="0"/>
        <a:buChar char="•"/>
        <a:defRPr sz="2000" b="0" kern="1200">
          <a:solidFill>
            <a:schemeClr val="accent6"/>
          </a:solidFill>
          <a:latin typeface="Arial"/>
          <a:ea typeface="+mn-ea"/>
          <a:cs typeface="Arial"/>
        </a:defRPr>
      </a:lvl1pPr>
      <a:lvl2pPr marL="919562" indent="-353678"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2pPr>
      <a:lvl3pPr marL="1414711" indent="-282944"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3pPr>
      <a:lvl4pPr marL="1980594" indent="-282944"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4pPr>
      <a:lvl5pPr marL="2644526" indent="-380990" algn="l" defTabSz="1131768" rtl="0" eaLnBrk="1" latinLnBrk="0" hangingPunct="1">
        <a:spcBef>
          <a:spcPct val="20000"/>
        </a:spcBef>
        <a:buClr>
          <a:schemeClr val="accent2"/>
        </a:buClr>
        <a:buFont typeface="Arial"/>
        <a:buChar char="•"/>
        <a:defRPr sz="2000" kern="1200">
          <a:solidFill>
            <a:schemeClr val="accent6"/>
          </a:solidFill>
          <a:latin typeface="Arial"/>
          <a:ea typeface="+mn-ea"/>
          <a:cs typeface="Arial"/>
        </a:defRPr>
      </a:lvl5pPr>
      <a:lvl6pPr marL="3112364"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6pPr>
      <a:lvl7pPr marL="3678247"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7pPr>
      <a:lvl8pPr marL="4244133"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8pPr>
      <a:lvl9pPr marL="4810016"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9pPr>
    </p:bodyStyle>
    <p:otherStyle>
      <a:defPPr>
        <a:defRPr lang="en-US"/>
      </a:defPPr>
      <a:lvl1pPr marL="0" algn="l" defTabSz="1131768" rtl="0" eaLnBrk="1" latinLnBrk="0" hangingPunct="1">
        <a:defRPr sz="2267" kern="1200">
          <a:solidFill>
            <a:schemeClr val="tx1"/>
          </a:solidFill>
          <a:latin typeface="+mn-lt"/>
          <a:ea typeface="+mn-ea"/>
          <a:cs typeface="+mn-cs"/>
        </a:defRPr>
      </a:lvl1pPr>
      <a:lvl2pPr marL="565885" algn="l" defTabSz="1131768" rtl="0" eaLnBrk="1" latinLnBrk="0" hangingPunct="1">
        <a:defRPr sz="2267" kern="1200">
          <a:solidFill>
            <a:schemeClr val="tx1"/>
          </a:solidFill>
          <a:latin typeface="+mn-lt"/>
          <a:ea typeface="+mn-ea"/>
          <a:cs typeface="+mn-cs"/>
        </a:defRPr>
      </a:lvl2pPr>
      <a:lvl3pPr marL="1131768" algn="l" defTabSz="1131768" rtl="0" eaLnBrk="1" latinLnBrk="0" hangingPunct="1">
        <a:defRPr sz="2267" kern="1200">
          <a:solidFill>
            <a:schemeClr val="tx1"/>
          </a:solidFill>
          <a:latin typeface="+mn-lt"/>
          <a:ea typeface="+mn-ea"/>
          <a:cs typeface="+mn-cs"/>
        </a:defRPr>
      </a:lvl3pPr>
      <a:lvl4pPr marL="1697652" algn="l" defTabSz="1131768" rtl="0" eaLnBrk="1" latinLnBrk="0" hangingPunct="1">
        <a:defRPr sz="2267" kern="1200">
          <a:solidFill>
            <a:schemeClr val="tx1"/>
          </a:solidFill>
          <a:latin typeface="+mn-lt"/>
          <a:ea typeface="+mn-ea"/>
          <a:cs typeface="+mn-cs"/>
        </a:defRPr>
      </a:lvl4pPr>
      <a:lvl5pPr marL="2263537" algn="l" defTabSz="1131768" rtl="0" eaLnBrk="1" latinLnBrk="0" hangingPunct="1">
        <a:defRPr sz="2267" kern="1200">
          <a:solidFill>
            <a:schemeClr val="tx1"/>
          </a:solidFill>
          <a:latin typeface="+mn-lt"/>
          <a:ea typeface="+mn-ea"/>
          <a:cs typeface="+mn-cs"/>
        </a:defRPr>
      </a:lvl5pPr>
      <a:lvl6pPr marL="2829421" algn="l" defTabSz="1131768" rtl="0" eaLnBrk="1" latinLnBrk="0" hangingPunct="1">
        <a:defRPr sz="2267" kern="1200">
          <a:solidFill>
            <a:schemeClr val="tx1"/>
          </a:solidFill>
          <a:latin typeface="+mn-lt"/>
          <a:ea typeface="+mn-ea"/>
          <a:cs typeface="+mn-cs"/>
        </a:defRPr>
      </a:lvl6pPr>
      <a:lvl7pPr marL="3395306" algn="l" defTabSz="1131768" rtl="0" eaLnBrk="1" latinLnBrk="0" hangingPunct="1">
        <a:defRPr sz="2267" kern="1200">
          <a:solidFill>
            <a:schemeClr val="tx1"/>
          </a:solidFill>
          <a:latin typeface="+mn-lt"/>
          <a:ea typeface="+mn-ea"/>
          <a:cs typeface="+mn-cs"/>
        </a:defRPr>
      </a:lvl7pPr>
      <a:lvl8pPr marL="3961190" algn="l" defTabSz="1131768" rtl="0" eaLnBrk="1" latinLnBrk="0" hangingPunct="1">
        <a:defRPr sz="2267" kern="1200">
          <a:solidFill>
            <a:schemeClr val="tx1"/>
          </a:solidFill>
          <a:latin typeface="+mn-lt"/>
          <a:ea typeface="+mn-ea"/>
          <a:cs typeface="+mn-cs"/>
        </a:defRPr>
      </a:lvl8pPr>
      <a:lvl9pPr marL="4527073" algn="l" defTabSz="1131768" rtl="0" eaLnBrk="1" latinLnBrk="0" hangingPunct="1">
        <a:defRPr sz="22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tiff"/><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13.tiff"/><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hyperlink" Target="https://www.healthypeople.gov/2020/topics-objectives/topic/social-determinants-of-health/objectives" TargetMode="External"/><Relationship Id="rId4" Type="http://schemas.openxmlformats.org/officeDocument/2006/relationships/image" Target="../media/image15.tiff"/></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2FAE2-D2C4-4B4D-B7AF-B903528C1A39}"/>
              </a:ext>
            </a:extLst>
          </p:cNvPr>
          <p:cNvSpPr>
            <a:spLocks noGrp="1"/>
          </p:cNvSpPr>
          <p:nvPr>
            <p:ph type="title"/>
          </p:nvPr>
        </p:nvSpPr>
        <p:spPr>
          <a:xfrm>
            <a:off x="459146" y="404664"/>
            <a:ext cx="6225118" cy="2462289"/>
          </a:xfrm>
        </p:spPr>
        <p:txBody>
          <a:bodyPr>
            <a:noAutofit/>
          </a:bodyPr>
          <a:lstStyle/>
          <a:p>
            <a:r>
              <a:rPr lang="en-NZ" sz="4400" dirty="0"/>
              <a:t>Predictions for Healthcare IT in 2020</a:t>
            </a:r>
            <a:br>
              <a:rPr lang="en-NZ" sz="4400" dirty="0"/>
            </a:br>
            <a:br>
              <a:rPr lang="en-NZ" sz="4400" dirty="0"/>
            </a:br>
            <a:br>
              <a:rPr lang="en-NZ" sz="4400" dirty="0"/>
            </a:br>
            <a:br>
              <a:rPr lang="en-NZ" sz="4400" dirty="0"/>
            </a:br>
            <a:br>
              <a:rPr lang="en-NZ" sz="4400" dirty="0"/>
            </a:br>
            <a:r>
              <a:rPr lang="en-NZ" sz="4400" dirty="0"/>
              <a:t>IOWA HIMSS</a:t>
            </a:r>
            <a:br>
              <a:rPr lang="en-NZ" sz="4400" dirty="0"/>
            </a:br>
            <a:r>
              <a:rPr lang="en-NZ" sz="3600" dirty="0">
                <a:latin typeface="Untitled Sans" panose="020B0503030202060203" pitchFamily="34" charset="77"/>
              </a:rPr>
              <a:t>November 7</a:t>
            </a:r>
            <a:r>
              <a:rPr lang="en-NZ" sz="3600" baseline="30000" dirty="0">
                <a:latin typeface="Untitled Sans" panose="020B0503030202060203" pitchFamily="34" charset="77"/>
              </a:rPr>
              <a:t>th</a:t>
            </a:r>
            <a:r>
              <a:rPr lang="en-NZ" sz="3600" dirty="0">
                <a:latin typeface="Untitled Sans" panose="020B0503030202060203" pitchFamily="34" charset="77"/>
              </a:rPr>
              <a:t> 2019</a:t>
            </a:r>
            <a:br>
              <a:rPr lang="en-NZ" sz="4400" dirty="0">
                <a:latin typeface="Untitled Sans Medium" panose="020B0503030202060203" pitchFamily="34" charset="77"/>
              </a:rPr>
            </a:br>
            <a:endParaRPr lang="en-NZ" sz="4400" dirty="0">
              <a:latin typeface="Untitled Sans Medium" panose="020B0503030202060203" pitchFamily="34" charset="77"/>
            </a:endParaRPr>
          </a:p>
        </p:txBody>
      </p:sp>
      <p:pic>
        <p:nvPicPr>
          <p:cNvPr id="3" name="Picture 2">
            <a:extLst>
              <a:ext uri="{FF2B5EF4-FFF2-40B4-BE49-F238E27FC236}">
                <a16:creationId xmlns:a16="http://schemas.microsoft.com/office/drawing/2014/main" id="{164BD83E-3022-C14D-9C73-DE0AEE6927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36330" y="451120"/>
            <a:ext cx="1255619" cy="463280"/>
          </a:xfrm>
          <a:prstGeom prst="rect">
            <a:avLst/>
          </a:prstGeom>
        </p:spPr>
      </p:pic>
    </p:spTree>
    <p:extLst>
      <p:ext uri="{BB962C8B-B14F-4D97-AF65-F5344CB8AC3E}">
        <p14:creationId xmlns:p14="http://schemas.microsoft.com/office/powerpoint/2010/main" val="139526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8A9A31-BEA4-A840-B7A5-26D9A16F828E}"/>
              </a:ext>
            </a:extLst>
          </p:cNvPr>
          <p:cNvSpPr/>
          <p:nvPr/>
        </p:nvSpPr>
        <p:spPr>
          <a:xfrm>
            <a:off x="6325550" y="1093836"/>
            <a:ext cx="5486883" cy="1015663"/>
          </a:xfrm>
          <a:prstGeom prst="rect">
            <a:avLst/>
          </a:prstGeom>
        </p:spPr>
        <p:txBody>
          <a:bodyPr wrap="square">
            <a:spAutoFit/>
          </a:bodyPr>
          <a:lstStyle/>
          <a:p>
            <a:r>
              <a:rPr lang="en-US" sz="3000" dirty="0">
                <a:solidFill>
                  <a:schemeClr val="tx1">
                    <a:lumMod val="75000"/>
                    <a:lumOff val="25000"/>
                  </a:schemeClr>
                </a:solidFill>
                <a:latin typeface="Untitled Sans" panose="020B0503030202060203" pitchFamily="34" charset="77"/>
                <a:cs typeface="Polaris-Light"/>
              </a:rPr>
              <a:t>More consumer and patient-centric applications</a:t>
            </a:r>
            <a:endParaRPr lang="en-NZ" sz="3000" dirty="0">
              <a:solidFill>
                <a:schemeClr val="tx1">
                  <a:lumMod val="75000"/>
                  <a:lumOff val="25000"/>
                </a:schemeClr>
              </a:solidFill>
              <a:latin typeface="Untitled Sans" panose="020B0503030202060203" pitchFamily="34" charset="77"/>
              <a:cs typeface="Polaris-Light"/>
            </a:endParaRPr>
          </a:p>
        </p:txBody>
      </p:sp>
      <p:sp>
        <p:nvSpPr>
          <p:cNvPr id="9" name="Text Placeholder 4">
            <a:extLst>
              <a:ext uri="{FF2B5EF4-FFF2-40B4-BE49-F238E27FC236}">
                <a16:creationId xmlns:a16="http://schemas.microsoft.com/office/drawing/2014/main" id="{BE257F4C-FDE6-FB44-8453-5E8B387029E6}"/>
              </a:ext>
            </a:extLst>
          </p:cNvPr>
          <p:cNvSpPr txBox="1">
            <a:spLocks/>
          </p:cNvSpPr>
          <p:nvPr/>
        </p:nvSpPr>
        <p:spPr>
          <a:xfrm>
            <a:off x="6325550" y="2335037"/>
            <a:ext cx="5486883" cy="4272905"/>
          </a:xfrm>
          <a:prstGeom prst="rect">
            <a:avLst/>
          </a:prstGeom>
        </p:spPr>
        <p:txBody>
          <a:bodyPr/>
          <a:lstStyle>
            <a:lvl1pPr marL="424412" indent="-424412" algn="l" defTabSz="1131768" rtl="0" eaLnBrk="1" latinLnBrk="0" hangingPunct="1">
              <a:spcBef>
                <a:spcPct val="20000"/>
              </a:spcBef>
              <a:buClr>
                <a:schemeClr val="accent2"/>
              </a:buClr>
              <a:buFont typeface="Arial" pitchFamily="34" charset="0"/>
              <a:buChar char="•"/>
              <a:defRPr sz="2000" b="0" kern="1200">
                <a:solidFill>
                  <a:schemeClr val="accent6"/>
                </a:solidFill>
                <a:latin typeface="Arial"/>
                <a:ea typeface="+mn-ea"/>
                <a:cs typeface="Arial"/>
              </a:defRPr>
            </a:lvl1pPr>
            <a:lvl2pPr marL="919562" indent="-353678"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2pPr>
            <a:lvl3pPr marL="1414711" indent="-282944"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3pPr>
            <a:lvl4pPr marL="1980594" indent="-282944"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4pPr>
            <a:lvl5pPr marL="2644526" indent="-380990" algn="l" defTabSz="1131768" rtl="0" eaLnBrk="1" latinLnBrk="0" hangingPunct="1">
              <a:spcBef>
                <a:spcPct val="20000"/>
              </a:spcBef>
              <a:buClr>
                <a:schemeClr val="accent2"/>
              </a:buClr>
              <a:buFont typeface="Arial"/>
              <a:buChar char="•"/>
              <a:defRPr sz="2000" kern="1200">
                <a:solidFill>
                  <a:schemeClr val="accent6"/>
                </a:solidFill>
                <a:latin typeface="Arial"/>
                <a:ea typeface="+mn-ea"/>
                <a:cs typeface="Arial"/>
              </a:defRPr>
            </a:lvl5pPr>
            <a:lvl6pPr marL="3112364"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6pPr>
            <a:lvl7pPr marL="3678247"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7pPr>
            <a:lvl8pPr marL="4244133"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8pPr>
            <a:lvl9pPr marL="4810016"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9pPr>
          </a:lstStyle>
          <a:p>
            <a:r>
              <a:rPr lang="en-US" sz="1800" dirty="0">
                <a:solidFill>
                  <a:schemeClr val="accent1"/>
                </a:solidFill>
                <a:latin typeface="Calibri" panose="020F0502020204030204" pitchFamily="34" charset="0"/>
                <a:cs typeface="Calibri" panose="020F0502020204030204" pitchFamily="34" charset="0"/>
              </a:rPr>
              <a:t>Increased focus on enabling technologies like Patient Portals integrated with Care Coordination, e-Referrals, Medication Reconciliation, RPM AND the complete patient record</a:t>
            </a:r>
            <a:br>
              <a:rPr lang="en-US" sz="1800" dirty="0">
                <a:solidFill>
                  <a:schemeClr val="accent1"/>
                </a:solidFill>
                <a:latin typeface="Calibri" panose="020F0502020204030204" pitchFamily="34" charset="0"/>
                <a:cs typeface="Calibri" panose="020F0502020204030204" pitchFamily="34" charset="0"/>
              </a:rPr>
            </a:br>
            <a:endParaRPr lang="en-US" sz="1800" dirty="0">
              <a:solidFill>
                <a:schemeClr val="accent1"/>
              </a:solidFill>
              <a:latin typeface="Calibri" panose="020F0502020204030204" pitchFamily="34" charset="0"/>
              <a:cs typeface="Calibri" panose="020F0502020204030204" pitchFamily="34" charset="0"/>
            </a:endParaRPr>
          </a:p>
          <a:p>
            <a:r>
              <a:rPr lang="en-US" sz="1800" dirty="0">
                <a:solidFill>
                  <a:schemeClr val="accent1"/>
                </a:solidFill>
                <a:latin typeface="Calibri" panose="020F0502020204030204" pitchFamily="34" charset="0"/>
                <a:cs typeface="Calibri" panose="020F0502020204030204" pitchFamily="34" charset="0"/>
              </a:rPr>
              <a:t>The multidisciplinary care team is connected to caregivers and patients in the community</a:t>
            </a:r>
          </a:p>
          <a:p>
            <a:pPr marL="0" indent="0">
              <a:buNone/>
            </a:pPr>
            <a:endParaRPr lang="en-US" sz="1800" dirty="0">
              <a:solidFill>
                <a:schemeClr val="accent1"/>
              </a:solidFill>
              <a:latin typeface="Calibri" panose="020F0502020204030204" pitchFamily="34" charset="0"/>
              <a:cs typeface="Calibri" panose="020F0502020204030204" pitchFamily="34" charset="0"/>
            </a:endParaRPr>
          </a:p>
          <a:p>
            <a:r>
              <a:rPr lang="en-US" sz="1800" dirty="0">
                <a:solidFill>
                  <a:schemeClr val="accent1"/>
                </a:solidFill>
                <a:latin typeface="Calibri" panose="020F0502020204030204" pitchFamily="34" charset="0"/>
                <a:cs typeface="Calibri" panose="020F0502020204030204" pitchFamily="34" charset="0"/>
              </a:rPr>
              <a:t>Empowered patients play a more active role in the management of their personal health</a:t>
            </a:r>
          </a:p>
        </p:txBody>
      </p:sp>
      <p:pic>
        <p:nvPicPr>
          <p:cNvPr id="3" name="Picture 2" descr="Two people standing in front of a window&#10;&#10;Description automatically generated">
            <a:extLst>
              <a:ext uri="{FF2B5EF4-FFF2-40B4-BE49-F238E27FC236}">
                <a16:creationId xmlns:a16="http://schemas.microsoft.com/office/drawing/2014/main" id="{D69D842E-0068-0748-87DA-C704CD281A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096000" cy="6858000"/>
          </a:xfrm>
          <a:prstGeom prst="rect">
            <a:avLst/>
          </a:prstGeom>
        </p:spPr>
      </p:pic>
      <p:pic>
        <p:nvPicPr>
          <p:cNvPr id="7" name="Picture 6">
            <a:extLst>
              <a:ext uri="{FF2B5EF4-FFF2-40B4-BE49-F238E27FC236}">
                <a16:creationId xmlns:a16="http://schemas.microsoft.com/office/drawing/2014/main" id="{73770BD5-F4D9-2246-AC4A-74120CA3AE7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36330" y="451120"/>
            <a:ext cx="1255619" cy="463280"/>
          </a:xfrm>
          <a:prstGeom prst="rect">
            <a:avLst/>
          </a:prstGeom>
        </p:spPr>
      </p:pic>
    </p:spTree>
    <p:extLst>
      <p:ext uri="{BB962C8B-B14F-4D97-AF65-F5344CB8AC3E}">
        <p14:creationId xmlns:p14="http://schemas.microsoft.com/office/powerpoint/2010/main" val="917765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1AFC9C39-2C76-6945-8273-E73B446B25FC}"/>
              </a:ext>
            </a:extLst>
          </p:cNvPr>
          <p:cNvSpPr/>
          <p:nvPr/>
        </p:nvSpPr>
        <p:spPr>
          <a:xfrm>
            <a:off x="519110" y="388246"/>
            <a:ext cx="10152748" cy="1015663"/>
          </a:xfrm>
          <a:prstGeom prst="rect">
            <a:avLst/>
          </a:prstGeom>
        </p:spPr>
        <p:txBody>
          <a:bodyPr wrap="square">
            <a:spAutoFit/>
          </a:bodyPr>
          <a:lstStyle/>
          <a:p>
            <a:r>
              <a:rPr lang="en-US" sz="3000" dirty="0">
                <a:solidFill>
                  <a:schemeClr val="tx1">
                    <a:lumMod val="75000"/>
                    <a:lumOff val="25000"/>
                  </a:schemeClr>
                </a:solidFill>
                <a:latin typeface="Untitled Sans" panose="020B0503030202060203" pitchFamily="34" charset="77"/>
                <a:cs typeface="Polaris-Light"/>
              </a:rPr>
              <a:t>Future business drivers for Health Information Exchange</a:t>
            </a:r>
          </a:p>
        </p:txBody>
      </p:sp>
      <p:sp>
        <p:nvSpPr>
          <p:cNvPr id="5" name="Text Placeholder 4">
            <a:extLst>
              <a:ext uri="{FF2B5EF4-FFF2-40B4-BE49-F238E27FC236}">
                <a16:creationId xmlns:a16="http://schemas.microsoft.com/office/drawing/2014/main" id="{E20A752A-7CAD-FD41-AFD0-3D2099FCA2C9}"/>
              </a:ext>
            </a:extLst>
          </p:cNvPr>
          <p:cNvSpPr txBox="1">
            <a:spLocks/>
          </p:cNvSpPr>
          <p:nvPr/>
        </p:nvSpPr>
        <p:spPr>
          <a:xfrm>
            <a:off x="611546" y="1629447"/>
            <a:ext cx="10742253" cy="4272905"/>
          </a:xfrm>
          <a:prstGeom prst="rect">
            <a:avLst/>
          </a:prstGeom>
        </p:spPr>
        <p:txBody>
          <a:bodyPr/>
          <a:lstStyle>
            <a:lvl1pPr marL="424412" indent="-424412" algn="l" defTabSz="1131768" rtl="0" eaLnBrk="1" latinLnBrk="0" hangingPunct="1">
              <a:spcBef>
                <a:spcPct val="20000"/>
              </a:spcBef>
              <a:buClr>
                <a:schemeClr val="accent2"/>
              </a:buClr>
              <a:buFont typeface="Arial" pitchFamily="34" charset="0"/>
              <a:buChar char="•"/>
              <a:defRPr sz="2000" b="0" kern="1200">
                <a:solidFill>
                  <a:schemeClr val="accent6"/>
                </a:solidFill>
                <a:latin typeface="Arial"/>
                <a:ea typeface="+mn-ea"/>
                <a:cs typeface="Arial"/>
              </a:defRPr>
            </a:lvl1pPr>
            <a:lvl2pPr marL="919562" indent="-353678"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2pPr>
            <a:lvl3pPr marL="1414711" indent="-282944"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3pPr>
            <a:lvl4pPr marL="1980594" indent="-282944"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4pPr>
            <a:lvl5pPr marL="2644526" indent="-380990" algn="l" defTabSz="1131768" rtl="0" eaLnBrk="1" latinLnBrk="0" hangingPunct="1">
              <a:spcBef>
                <a:spcPct val="20000"/>
              </a:spcBef>
              <a:buClr>
                <a:schemeClr val="accent2"/>
              </a:buClr>
              <a:buFont typeface="Arial"/>
              <a:buChar char="•"/>
              <a:defRPr sz="2000" kern="1200">
                <a:solidFill>
                  <a:schemeClr val="accent6"/>
                </a:solidFill>
                <a:latin typeface="Arial"/>
                <a:ea typeface="+mn-ea"/>
                <a:cs typeface="Arial"/>
              </a:defRPr>
            </a:lvl5pPr>
            <a:lvl6pPr marL="3112364"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6pPr>
            <a:lvl7pPr marL="3678247"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7pPr>
            <a:lvl8pPr marL="4244133"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8pPr>
            <a:lvl9pPr marL="4810016"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9pPr>
          </a:lstStyle>
          <a:p>
            <a:endParaRPr lang="en-US" sz="1600" dirty="0">
              <a:solidFill>
                <a:schemeClr val="accent1"/>
              </a:solidFill>
              <a:latin typeface="Untitled Sans"/>
              <a:cs typeface="Untitled Sans"/>
            </a:endParaRPr>
          </a:p>
        </p:txBody>
      </p:sp>
      <p:graphicFrame>
        <p:nvGraphicFramePr>
          <p:cNvPr id="6" name="Table 5">
            <a:extLst>
              <a:ext uri="{FF2B5EF4-FFF2-40B4-BE49-F238E27FC236}">
                <a16:creationId xmlns:a16="http://schemas.microsoft.com/office/drawing/2014/main" id="{624E566C-1962-8745-8B6B-1B755D627325}"/>
              </a:ext>
            </a:extLst>
          </p:cNvPr>
          <p:cNvGraphicFramePr>
            <a:graphicFrameLocks noGrp="1"/>
          </p:cNvGraphicFramePr>
          <p:nvPr>
            <p:extLst>
              <p:ext uri="{D42A27DB-BD31-4B8C-83A1-F6EECF244321}">
                <p14:modId xmlns:p14="http://schemas.microsoft.com/office/powerpoint/2010/main" val="1930473083"/>
              </p:ext>
            </p:extLst>
          </p:nvPr>
        </p:nvGraphicFramePr>
        <p:xfrm>
          <a:off x="688711" y="1985270"/>
          <a:ext cx="8423564" cy="4023074"/>
        </p:xfrm>
        <a:graphic>
          <a:graphicData uri="http://schemas.openxmlformats.org/drawingml/2006/table">
            <a:tbl>
              <a:tblPr>
                <a:tableStyleId>{5C22544A-7EE6-4342-B048-85BDC9FD1C3A}</a:tableStyleId>
              </a:tblPr>
              <a:tblGrid>
                <a:gridCol w="6137564">
                  <a:extLst>
                    <a:ext uri="{9D8B030D-6E8A-4147-A177-3AD203B41FA5}">
                      <a16:colId xmlns:a16="http://schemas.microsoft.com/office/drawing/2014/main" val="2771770825"/>
                    </a:ext>
                  </a:extLst>
                </a:gridCol>
                <a:gridCol w="2286000">
                  <a:extLst>
                    <a:ext uri="{9D8B030D-6E8A-4147-A177-3AD203B41FA5}">
                      <a16:colId xmlns:a16="http://schemas.microsoft.com/office/drawing/2014/main" val="45191941"/>
                    </a:ext>
                  </a:extLst>
                </a:gridCol>
              </a:tblGrid>
              <a:tr h="500465">
                <a:tc>
                  <a:txBody>
                    <a:bodyPr/>
                    <a:lstStyle/>
                    <a:p>
                      <a:pPr>
                        <a:spcAft>
                          <a:spcPts val="0"/>
                        </a:spcAft>
                      </a:pPr>
                      <a:r>
                        <a:rPr lang="en-CA" sz="1600" dirty="0">
                          <a:solidFill>
                            <a:schemeClr val="accent1">
                              <a:lumMod val="75000"/>
                            </a:schemeClr>
                          </a:solidFill>
                          <a:effectLst/>
                        </a:rPr>
                        <a:t>Business Driver </a:t>
                      </a:r>
                      <a:endParaRPr lang="en-CA" sz="12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spcAft>
                          <a:spcPts val="0"/>
                        </a:spcAft>
                      </a:pPr>
                      <a:r>
                        <a:rPr lang="en-CA" sz="1600" dirty="0">
                          <a:solidFill>
                            <a:schemeClr val="accent1">
                              <a:lumMod val="75000"/>
                            </a:schemeClr>
                          </a:solidFill>
                          <a:effectLst/>
                        </a:rPr>
                        <a:t>% of respondents </a:t>
                      </a:r>
                      <a:endParaRPr lang="en-CA" sz="12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val="1026394543"/>
                  </a:ext>
                </a:extLst>
              </a:tr>
              <a:tr h="624780">
                <a:tc>
                  <a:txBody>
                    <a:bodyPr/>
                    <a:lstStyle/>
                    <a:p>
                      <a:pPr>
                        <a:spcAft>
                          <a:spcPts val="0"/>
                        </a:spcAft>
                      </a:pPr>
                      <a:r>
                        <a:rPr lang="en-CA" sz="1400" dirty="0">
                          <a:effectLst/>
                        </a:rPr>
                        <a:t>Desire to manage risk and deliver on value-based care contracts </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CA" sz="1400" dirty="0">
                          <a:effectLst/>
                        </a:rPr>
                        <a:t>58%</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40619003"/>
                  </a:ext>
                </a:extLst>
              </a:tr>
              <a:tr h="558198">
                <a:tc>
                  <a:txBody>
                    <a:bodyPr/>
                    <a:lstStyle/>
                    <a:p>
                      <a:pPr>
                        <a:spcAft>
                          <a:spcPts val="0"/>
                        </a:spcAft>
                      </a:pPr>
                      <a:r>
                        <a:rPr lang="en-CA" sz="1400" dirty="0">
                          <a:effectLst/>
                        </a:rPr>
                        <a:t>Easier integration through APIs, FHIR, etc. </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CA" sz="1400" dirty="0">
                          <a:effectLst/>
                        </a:rPr>
                        <a:t>47%</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85287336"/>
                  </a:ext>
                </a:extLst>
              </a:tr>
              <a:tr h="740134">
                <a:tc>
                  <a:txBody>
                    <a:bodyPr/>
                    <a:lstStyle/>
                    <a:p>
                      <a:pPr>
                        <a:spcAft>
                          <a:spcPts val="0"/>
                        </a:spcAft>
                      </a:pPr>
                      <a:r>
                        <a:rPr lang="en-CA" sz="1400">
                          <a:effectLst/>
                        </a:rPr>
                        <a:t>Provide clear value to end users such as care transition management and medication reconciliation </a:t>
                      </a:r>
                      <a:endParaRPr lang="en-C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CA" sz="1400" dirty="0">
                          <a:effectLst/>
                        </a:rPr>
                        <a:t>47%</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5194368"/>
                  </a:ext>
                </a:extLst>
              </a:tr>
              <a:tr h="761813">
                <a:tc>
                  <a:txBody>
                    <a:bodyPr/>
                    <a:lstStyle/>
                    <a:p>
                      <a:pPr>
                        <a:spcAft>
                          <a:spcPts val="0"/>
                        </a:spcAft>
                      </a:pPr>
                      <a:r>
                        <a:rPr lang="en-CA" sz="1400">
                          <a:effectLst/>
                        </a:rPr>
                        <a:t>Incentives from government agencies including CMS, state, and local authorities </a:t>
                      </a:r>
                      <a:endParaRPr lang="en-C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CA" sz="1400" dirty="0">
                          <a:effectLst/>
                        </a:rPr>
                        <a:t>34%</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30471065"/>
                  </a:ext>
                </a:extLst>
              </a:tr>
              <a:tr h="837684">
                <a:tc>
                  <a:txBody>
                    <a:bodyPr/>
                    <a:lstStyle/>
                    <a:p>
                      <a:pPr>
                        <a:spcAft>
                          <a:spcPts val="0"/>
                        </a:spcAft>
                      </a:pPr>
                      <a:r>
                        <a:rPr lang="en-CA" sz="1400">
                          <a:effectLst/>
                        </a:rPr>
                        <a:t>Increased demand for population health analytics tools </a:t>
                      </a:r>
                      <a:endParaRPr lang="en-C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CA" sz="1400" dirty="0">
                          <a:effectLst/>
                        </a:rPr>
                        <a:t>32%</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97281060"/>
                  </a:ext>
                </a:extLst>
              </a:tr>
            </a:tbl>
          </a:graphicData>
        </a:graphic>
      </p:graphicFrame>
      <p:pic>
        <p:nvPicPr>
          <p:cNvPr id="7" name="Picture 6">
            <a:extLst>
              <a:ext uri="{FF2B5EF4-FFF2-40B4-BE49-F238E27FC236}">
                <a16:creationId xmlns:a16="http://schemas.microsoft.com/office/drawing/2014/main" id="{7991037D-9A62-2745-8123-F91D3B2090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83799" y="5123736"/>
            <a:ext cx="1270000" cy="990600"/>
          </a:xfrm>
          <a:prstGeom prst="rect">
            <a:avLst/>
          </a:prstGeom>
        </p:spPr>
      </p:pic>
      <p:pic>
        <p:nvPicPr>
          <p:cNvPr id="8" name="Picture 7">
            <a:extLst>
              <a:ext uri="{FF2B5EF4-FFF2-40B4-BE49-F238E27FC236}">
                <a16:creationId xmlns:a16="http://schemas.microsoft.com/office/drawing/2014/main" id="{FF032BBB-1E02-0843-AA17-1BBBE200603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36330" y="451120"/>
            <a:ext cx="1255619" cy="463280"/>
          </a:xfrm>
          <a:prstGeom prst="rect">
            <a:avLst/>
          </a:prstGeom>
        </p:spPr>
      </p:pic>
    </p:spTree>
    <p:extLst>
      <p:ext uri="{BB962C8B-B14F-4D97-AF65-F5344CB8AC3E}">
        <p14:creationId xmlns:p14="http://schemas.microsoft.com/office/powerpoint/2010/main" val="1182566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73D269-7A90-7C49-AECD-F19D2AA849BE}"/>
              </a:ext>
            </a:extLst>
          </p:cNvPr>
          <p:cNvSpPr/>
          <p:nvPr/>
        </p:nvSpPr>
        <p:spPr>
          <a:xfrm>
            <a:off x="519110" y="388246"/>
            <a:ext cx="9774817" cy="553998"/>
          </a:xfrm>
          <a:prstGeom prst="rect">
            <a:avLst/>
          </a:prstGeom>
        </p:spPr>
        <p:txBody>
          <a:bodyPr wrap="square">
            <a:spAutoFit/>
          </a:bodyPr>
          <a:lstStyle/>
          <a:p>
            <a:r>
              <a:rPr lang="en-US" sz="3000" dirty="0">
                <a:solidFill>
                  <a:schemeClr val="tx1">
                    <a:lumMod val="75000"/>
                    <a:lumOff val="25000"/>
                  </a:schemeClr>
                </a:solidFill>
                <a:latin typeface="Untitled Sans" panose="020B0503030202060203" pitchFamily="34" charset="77"/>
                <a:cs typeface="Polaris-Light"/>
              </a:rPr>
              <a:t>Technology Intentions for HIEs</a:t>
            </a:r>
          </a:p>
        </p:txBody>
      </p:sp>
      <p:graphicFrame>
        <p:nvGraphicFramePr>
          <p:cNvPr id="3" name="Table 2">
            <a:extLst>
              <a:ext uri="{FF2B5EF4-FFF2-40B4-BE49-F238E27FC236}">
                <a16:creationId xmlns:a16="http://schemas.microsoft.com/office/drawing/2014/main" id="{6BA9E2B8-103E-0346-A1BD-E504A2B2A983}"/>
              </a:ext>
            </a:extLst>
          </p:cNvPr>
          <p:cNvGraphicFramePr>
            <a:graphicFrameLocks noGrp="1"/>
          </p:cNvGraphicFramePr>
          <p:nvPr>
            <p:extLst>
              <p:ext uri="{D42A27DB-BD31-4B8C-83A1-F6EECF244321}">
                <p14:modId xmlns:p14="http://schemas.microsoft.com/office/powerpoint/2010/main" val="3608962114"/>
              </p:ext>
            </p:extLst>
          </p:nvPr>
        </p:nvGraphicFramePr>
        <p:xfrm>
          <a:off x="690418" y="1521691"/>
          <a:ext cx="8174182" cy="2905468"/>
        </p:xfrm>
        <a:graphic>
          <a:graphicData uri="http://schemas.openxmlformats.org/drawingml/2006/table">
            <a:tbl>
              <a:tblPr>
                <a:tableStyleId>{5C22544A-7EE6-4342-B048-85BDC9FD1C3A}</a:tableStyleId>
              </a:tblPr>
              <a:tblGrid>
                <a:gridCol w="3401902">
                  <a:extLst>
                    <a:ext uri="{9D8B030D-6E8A-4147-A177-3AD203B41FA5}">
                      <a16:colId xmlns:a16="http://schemas.microsoft.com/office/drawing/2014/main" val="1883082470"/>
                    </a:ext>
                  </a:extLst>
                </a:gridCol>
                <a:gridCol w="2386140">
                  <a:extLst>
                    <a:ext uri="{9D8B030D-6E8A-4147-A177-3AD203B41FA5}">
                      <a16:colId xmlns:a16="http://schemas.microsoft.com/office/drawing/2014/main" val="160541824"/>
                    </a:ext>
                  </a:extLst>
                </a:gridCol>
                <a:gridCol w="2386140">
                  <a:extLst>
                    <a:ext uri="{9D8B030D-6E8A-4147-A177-3AD203B41FA5}">
                      <a16:colId xmlns:a16="http://schemas.microsoft.com/office/drawing/2014/main" val="1543000062"/>
                    </a:ext>
                  </a:extLst>
                </a:gridCol>
              </a:tblGrid>
              <a:tr h="526473">
                <a:tc>
                  <a:txBody>
                    <a:bodyPr/>
                    <a:lstStyle/>
                    <a:p>
                      <a:pPr>
                        <a:spcAft>
                          <a:spcPts val="0"/>
                        </a:spcAft>
                      </a:pPr>
                      <a:r>
                        <a:rPr lang="en-US" sz="1600" kern="1200" dirty="0">
                          <a:solidFill>
                            <a:schemeClr val="accent1">
                              <a:lumMod val="75000"/>
                            </a:schemeClr>
                          </a:solidFill>
                          <a:effectLst/>
                          <a:latin typeface="+mn-lt"/>
                          <a:ea typeface="+mn-ea"/>
                          <a:cs typeface="+mn-cs"/>
                        </a:rPr>
                        <a:t>Type of Technology </a:t>
                      </a:r>
                      <a:endParaRPr lang="en-CA" sz="1600" kern="1200" dirty="0">
                        <a:solidFill>
                          <a:schemeClr val="accent1">
                            <a:lumMod val="75000"/>
                          </a:schemeClr>
                        </a:solidFill>
                        <a:effectLst/>
                        <a:latin typeface="+mn-lt"/>
                        <a:ea typeface="+mn-ea"/>
                        <a:cs typeface="+mn-cs"/>
                      </a:endParaRPr>
                    </a:p>
                  </a:txBody>
                  <a:tcPr marL="68580" marR="68580" marT="0" marB="0">
                    <a:solidFill>
                      <a:schemeClr val="accent1">
                        <a:lumMod val="40000"/>
                        <a:lumOff val="60000"/>
                      </a:schemeClr>
                    </a:solidFill>
                  </a:tcPr>
                </a:tc>
                <a:tc>
                  <a:txBody>
                    <a:bodyPr/>
                    <a:lstStyle/>
                    <a:p>
                      <a:pPr algn="ctr">
                        <a:spcAft>
                          <a:spcPts val="0"/>
                        </a:spcAft>
                      </a:pPr>
                      <a:r>
                        <a:rPr lang="en-US" sz="1600" dirty="0">
                          <a:effectLst/>
                        </a:rPr>
                        <a:t>Likely </a:t>
                      </a:r>
                      <a:r>
                        <a:rPr lang="en-US" sz="1600" kern="1200" dirty="0">
                          <a:solidFill>
                            <a:schemeClr val="accent1">
                              <a:lumMod val="75000"/>
                            </a:schemeClr>
                          </a:solidFill>
                          <a:effectLst/>
                          <a:latin typeface="+mn-lt"/>
                          <a:ea typeface="+mn-ea"/>
                          <a:cs typeface="+mn-cs"/>
                        </a:rPr>
                        <a:t>to</a:t>
                      </a:r>
                      <a:r>
                        <a:rPr lang="en-US" sz="1600" dirty="0">
                          <a:effectLst/>
                        </a:rPr>
                        <a:t> adopt</a:t>
                      </a:r>
                      <a:endParaRPr lang="en-CA" sz="1600" dirty="0">
                        <a:solidFill>
                          <a:srgbClr val="000000"/>
                        </a:solidFill>
                        <a:effectLst/>
                        <a:latin typeface="Century Gothic" panose="020B0502020202020204" pitchFamily="34" charset="0"/>
                        <a:ea typeface="Calibri" panose="020F0502020204030204" pitchFamily="34" charset="0"/>
                        <a:cs typeface="Century Gothic" panose="020B0502020202020204" pitchFamily="34" charset="0"/>
                      </a:endParaRPr>
                    </a:p>
                  </a:txBody>
                  <a:tcPr marL="68580" marR="68580" marT="0" marB="0">
                    <a:solidFill>
                      <a:schemeClr val="accent1">
                        <a:lumMod val="40000"/>
                        <a:lumOff val="60000"/>
                      </a:schemeClr>
                    </a:solidFill>
                  </a:tcPr>
                </a:tc>
                <a:tc>
                  <a:txBody>
                    <a:bodyPr/>
                    <a:lstStyle/>
                    <a:p>
                      <a:pPr algn="ctr">
                        <a:spcAft>
                          <a:spcPts val="0"/>
                        </a:spcAft>
                      </a:pPr>
                      <a:r>
                        <a:rPr lang="en-US" sz="1600" dirty="0">
                          <a:effectLst/>
                        </a:rPr>
                        <a:t>Not likely to adopt</a:t>
                      </a:r>
                      <a:endParaRPr lang="en-CA" sz="1600" dirty="0">
                        <a:effectLst/>
                      </a:endParaRPr>
                    </a:p>
                    <a:p>
                      <a:pPr algn="ctr">
                        <a:spcAft>
                          <a:spcPts val="0"/>
                        </a:spcAft>
                      </a:pPr>
                      <a:r>
                        <a:rPr lang="en-US" sz="1400" dirty="0">
                          <a:effectLst/>
                        </a:rPr>
                        <a:t> </a:t>
                      </a:r>
                      <a:endParaRPr lang="en-CA" sz="1400" dirty="0">
                        <a:solidFill>
                          <a:srgbClr val="000000"/>
                        </a:solidFill>
                        <a:effectLst/>
                        <a:latin typeface="Century Gothic" panose="020B0502020202020204" pitchFamily="34" charset="0"/>
                        <a:ea typeface="Calibri" panose="020F0502020204030204" pitchFamily="34" charset="0"/>
                        <a:cs typeface="Century Gothic" panose="020B0502020202020204" pitchFamily="34"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val="2783127175"/>
                  </a:ext>
                </a:extLst>
              </a:tr>
              <a:tr h="508863">
                <a:tc>
                  <a:txBody>
                    <a:bodyPr/>
                    <a:lstStyle/>
                    <a:p>
                      <a:pPr>
                        <a:spcAft>
                          <a:spcPts val="0"/>
                        </a:spcAft>
                      </a:pPr>
                      <a:r>
                        <a:rPr lang="en-US" sz="1400" kern="1200" dirty="0">
                          <a:solidFill>
                            <a:schemeClr val="dk1"/>
                          </a:solidFill>
                          <a:effectLst/>
                          <a:latin typeface="+mn-lt"/>
                          <a:ea typeface="+mn-ea"/>
                          <a:cs typeface="+mn-cs"/>
                        </a:rPr>
                        <a:t>Medication reconciliation </a:t>
                      </a:r>
                      <a:endParaRPr lang="en-CA" sz="1400" kern="1200" dirty="0">
                        <a:solidFill>
                          <a:schemeClr val="dk1"/>
                        </a:solidFill>
                        <a:effectLst/>
                        <a:latin typeface="+mn-lt"/>
                        <a:ea typeface="+mn-ea"/>
                        <a:cs typeface="+mn-cs"/>
                      </a:endParaRPr>
                    </a:p>
                  </a:txBody>
                  <a:tcPr marL="68580" marR="68580" marT="0" marB="0"/>
                </a:tc>
                <a:tc>
                  <a:txBody>
                    <a:bodyPr/>
                    <a:lstStyle/>
                    <a:p>
                      <a:pPr algn="ctr">
                        <a:spcAft>
                          <a:spcPts val="0"/>
                        </a:spcAft>
                      </a:pPr>
                      <a:r>
                        <a:rPr lang="en-US" sz="1400" dirty="0">
                          <a:effectLst/>
                        </a:rPr>
                        <a:t>64%</a:t>
                      </a:r>
                      <a:endParaRPr lang="en-CA" sz="1400" dirty="0">
                        <a:solidFill>
                          <a:srgbClr val="000000"/>
                        </a:solidFill>
                        <a:effectLst/>
                        <a:latin typeface="Century Gothic" panose="020B0502020202020204" pitchFamily="34" charset="0"/>
                        <a:ea typeface="Calibri" panose="020F0502020204030204" pitchFamily="34" charset="0"/>
                        <a:cs typeface="Century Gothic" panose="020B0502020202020204" pitchFamily="34" charset="0"/>
                      </a:endParaRPr>
                    </a:p>
                  </a:txBody>
                  <a:tcPr marL="68580" marR="68580" marT="0" marB="0"/>
                </a:tc>
                <a:tc>
                  <a:txBody>
                    <a:bodyPr/>
                    <a:lstStyle/>
                    <a:p>
                      <a:pPr algn="ctr">
                        <a:spcAft>
                          <a:spcPts val="0"/>
                        </a:spcAft>
                      </a:pPr>
                      <a:r>
                        <a:rPr lang="en-US" sz="1400" kern="1200" dirty="0">
                          <a:solidFill>
                            <a:schemeClr val="dk1"/>
                          </a:solidFill>
                          <a:effectLst/>
                          <a:latin typeface="+mn-lt"/>
                          <a:ea typeface="+mn-ea"/>
                          <a:cs typeface="+mn-cs"/>
                        </a:rPr>
                        <a:t>8%</a:t>
                      </a:r>
                      <a:endParaRPr lang="en-CA" sz="14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1861480011"/>
                  </a:ext>
                </a:extLst>
              </a:tr>
              <a:tr h="467533">
                <a:tc>
                  <a:txBody>
                    <a:bodyPr/>
                    <a:lstStyle/>
                    <a:p>
                      <a:pPr>
                        <a:spcAft>
                          <a:spcPts val="0"/>
                        </a:spcAft>
                      </a:pPr>
                      <a:r>
                        <a:rPr lang="en-US" sz="1400" kern="1200" dirty="0">
                          <a:solidFill>
                            <a:schemeClr val="dk1"/>
                          </a:solidFill>
                          <a:effectLst/>
                          <a:latin typeface="+mn-lt"/>
                          <a:ea typeface="+mn-ea"/>
                          <a:cs typeface="+mn-cs"/>
                        </a:rPr>
                        <a:t>E-referrals/E-consults </a:t>
                      </a:r>
                      <a:endParaRPr lang="en-CA" sz="1400" kern="1200" dirty="0">
                        <a:solidFill>
                          <a:schemeClr val="dk1"/>
                        </a:solidFill>
                        <a:effectLst/>
                        <a:latin typeface="+mn-lt"/>
                        <a:ea typeface="+mn-ea"/>
                        <a:cs typeface="+mn-cs"/>
                      </a:endParaRPr>
                    </a:p>
                  </a:txBody>
                  <a:tcPr marL="68580" marR="68580" marT="0" marB="0"/>
                </a:tc>
                <a:tc>
                  <a:txBody>
                    <a:bodyPr/>
                    <a:lstStyle/>
                    <a:p>
                      <a:pPr algn="ctr">
                        <a:spcAft>
                          <a:spcPts val="0"/>
                        </a:spcAft>
                      </a:pPr>
                      <a:r>
                        <a:rPr lang="en-US" sz="1400">
                          <a:effectLst/>
                        </a:rPr>
                        <a:t>58%</a:t>
                      </a:r>
                      <a:endParaRPr lang="en-CA" sz="1400">
                        <a:solidFill>
                          <a:srgbClr val="000000"/>
                        </a:solidFill>
                        <a:effectLst/>
                        <a:latin typeface="Century Gothic" panose="020B0502020202020204" pitchFamily="34" charset="0"/>
                        <a:ea typeface="Calibri" panose="020F0502020204030204" pitchFamily="34" charset="0"/>
                        <a:cs typeface="Century Gothic" panose="020B0502020202020204" pitchFamily="34" charset="0"/>
                      </a:endParaRPr>
                    </a:p>
                  </a:txBody>
                  <a:tcPr marL="68580" marR="68580" marT="0" marB="0"/>
                </a:tc>
                <a:tc>
                  <a:txBody>
                    <a:bodyPr/>
                    <a:lstStyle/>
                    <a:p>
                      <a:pPr algn="ctr">
                        <a:spcAft>
                          <a:spcPts val="0"/>
                        </a:spcAft>
                      </a:pPr>
                      <a:r>
                        <a:rPr lang="en-US" sz="1400" dirty="0">
                          <a:effectLst/>
                        </a:rPr>
                        <a:t>6</a:t>
                      </a:r>
                      <a:r>
                        <a:rPr lang="en-US" sz="1400" kern="1200" dirty="0">
                          <a:solidFill>
                            <a:schemeClr val="dk1"/>
                          </a:solidFill>
                          <a:effectLst/>
                          <a:latin typeface="+mn-lt"/>
                          <a:ea typeface="+mn-ea"/>
                          <a:cs typeface="+mn-cs"/>
                        </a:rPr>
                        <a:t>%</a:t>
                      </a:r>
                      <a:endParaRPr lang="en-CA" sz="14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1612889801"/>
                  </a:ext>
                </a:extLst>
              </a:tr>
              <a:tr h="467533">
                <a:tc>
                  <a:txBody>
                    <a:bodyPr/>
                    <a:lstStyle/>
                    <a:p>
                      <a:pPr>
                        <a:spcAft>
                          <a:spcPts val="0"/>
                        </a:spcAft>
                      </a:pPr>
                      <a:r>
                        <a:rPr lang="en-US" sz="1400" kern="1200" dirty="0">
                          <a:solidFill>
                            <a:schemeClr val="dk1"/>
                          </a:solidFill>
                          <a:effectLst/>
                          <a:latin typeface="+mn-lt"/>
                          <a:ea typeface="+mn-ea"/>
                          <a:cs typeface="+mn-cs"/>
                        </a:rPr>
                        <a:t>Care coordination tools </a:t>
                      </a:r>
                      <a:endParaRPr lang="en-CA" sz="1400" kern="1200" dirty="0">
                        <a:solidFill>
                          <a:schemeClr val="dk1"/>
                        </a:solidFill>
                        <a:effectLst/>
                        <a:latin typeface="+mn-lt"/>
                        <a:ea typeface="+mn-ea"/>
                        <a:cs typeface="+mn-cs"/>
                      </a:endParaRPr>
                    </a:p>
                  </a:txBody>
                  <a:tcPr marL="68580" marR="68580" marT="0" marB="0"/>
                </a:tc>
                <a:tc>
                  <a:txBody>
                    <a:bodyPr/>
                    <a:lstStyle/>
                    <a:p>
                      <a:pPr algn="ctr">
                        <a:spcAft>
                          <a:spcPts val="0"/>
                        </a:spcAft>
                      </a:pPr>
                      <a:r>
                        <a:rPr lang="en-US" sz="1400" dirty="0">
                          <a:effectLst/>
                        </a:rPr>
                        <a:t>51%</a:t>
                      </a:r>
                      <a:endParaRPr lang="en-CA" sz="1400" dirty="0">
                        <a:solidFill>
                          <a:srgbClr val="000000"/>
                        </a:solidFill>
                        <a:effectLst/>
                        <a:latin typeface="Century Gothic" panose="020B0502020202020204" pitchFamily="34" charset="0"/>
                        <a:ea typeface="Calibri" panose="020F0502020204030204" pitchFamily="34" charset="0"/>
                        <a:cs typeface="Century Gothic" panose="020B0502020202020204" pitchFamily="34" charset="0"/>
                      </a:endParaRPr>
                    </a:p>
                  </a:txBody>
                  <a:tcPr marL="68580" marR="68580" marT="0" marB="0"/>
                </a:tc>
                <a:tc>
                  <a:txBody>
                    <a:bodyPr/>
                    <a:lstStyle/>
                    <a:p>
                      <a:pPr algn="ctr">
                        <a:spcAft>
                          <a:spcPts val="0"/>
                        </a:spcAft>
                      </a:pPr>
                      <a:r>
                        <a:rPr lang="en-US" sz="1400" dirty="0">
                          <a:effectLst/>
                        </a:rPr>
                        <a:t>4</a:t>
                      </a:r>
                      <a:r>
                        <a:rPr lang="en-US" sz="1400" kern="1200" dirty="0">
                          <a:solidFill>
                            <a:schemeClr val="dk1"/>
                          </a:solidFill>
                          <a:effectLst/>
                          <a:latin typeface="+mn-lt"/>
                          <a:ea typeface="+mn-ea"/>
                          <a:cs typeface="+mn-cs"/>
                        </a:rPr>
                        <a:t>%</a:t>
                      </a:r>
                      <a:endParaRPr lang="en-CA" sz="14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4159258648"/>
                  </a:ext>
                </a:extLst>
              </a:tr>
              <a:tr h="467533">
                <a:tc>
                  <a:txBody>
                    <a:bodyPr/>
                    <a:lstStyle/>
                    <a:p>
                      <a:pPr>
                        <a:spcAft>
                          <a:spcPts val="0"/>
                        </a:spcAft>
                      </a:pPr>
                      <a:r>
                        <a:rPr lang="en-US" sz="1400" kern="1200" dirty="0">
                          <a:solidFill>
                            <a:schemeClr val="dk1"/>
                          </a:solidFill>
                          <a:effectLst/>
                          <a:latin typeface="+mn-lt"/>
                          <a:ea typeface="+mn-ea"/>
                          <a:cs typeface="+mn-cs"/>
                        </a:rPr>
                        <a:t>All payer claims database </a:t>
                      </a:r>
                      <a:endParaRPr lang="en-CA" sz="1400" kern="1200" dirty="0">
                        <a:solidFill>
                          <a:schemeClr val="dk1"/>
                        </a:solidFill>
                        <a:effectLst/>
                        <a:latin typeface="+mn-lt"/>
                        <a:ea typeface="+mn-ea"/>
                        <a:cs typeface="+mn-cs"/>
                      </a:endParaRPr>
                    </a:p>
                  </a:txBody>
                  <a:tcPr marL="68580" marR="68580" marT="0" marB="0"/>
                </a:tc>
                <a:tc>
                  <a:txBody>
                    <a:bodyPr/>
                    <a:lstStyle/>
                    <a:p>
                      <a:pPr algn="ctr">
                        <a:spcAft>
                          <a:spcPts val="0"/>
                        </a:spcAft>
                      </a:pPr>
                      <a:r>
                        <a:rPr lang="en-US" sz="1400" dirty="0">
                          <a:effectLst/>
                        </a:rPr>
                        <a:t>34%</a:t>
                      </a:r>
                      <a:endParaRPr lang="en-CA" sz="1400" dirty="0">
                        <a:solidFill>
                          <a:srgbClr val="000000"/>
                        </a:solidFill>
                        <a:effectLst/>
                        <a:latin typeface="Century Gothic" panose="020B0502020202020204" pitchFamily="34" charset="0"/>
                        <a:ea typeface="Calibri" panose="020F0502020204030204" pitchFamily="34" charset="0"/>
                        <a:cs typeface="Century Gothic" panose="020B0502020202020204" pitchFamily="34" charset="0"/>
                      </a:endParaRPr>
                    </a:p>
                  </a:txBody>
                  <a:tcPr marL="68580" marR="68580" marT="0" marB="0"/>
                </a:tc>
                <a:tc>
                  <a:txBody>
                    <a:bodyPr/>
                    <a:lstStyle/>
                    <a:p>
                      <a:pPr algn="ctr">
                        <a:spcAft>
                          <a:spcPts val="0"/>
                        </a:spcAft>
                      </a:pPr>
                      <a:r>
                        <a:rPr lang="en-US" sz="1400" kern="1200" dirty="0">
                          <a:solidFill>
                            <a:schemeClr val="dk1"/>
                          </a:solidFill>
                          <a:effectLst/>
                          <a:latin typeface="+mn-lt"/>
                          <a:ea typeface="+mn-ea"/>
                          <a:cs typeface="+mn-cs"/>
                        </a:rPr>
                        <a:t>21</a:t>
                      </a:r>
                      <a:r>
                        <a:rPr lang="en-US" sz="1400" dirty="0">
                          <a:effectLst/>
                        </a:rPr>
                        <a:t>%</a:t>
                      </a:r>
                      <a:endParaRPr lang="en-CA" sz="1400" dirty="0">
                        <a:solidFill>
                          <a:srgbClr val="000000"/>
                        </a:solidFill>
                        <a:effectLst/>
                        <a:latin typeface="Century Gothic" panose="020B0502020202020204" pitchFamily="34" charset="0"/>
                        <a:ea typeface="Calibri" panose="020F0502020204030204" pitchFamily="34" charset="0"/>
                        <a:cs typeface="Century Gothic" panose="020B0502020202020204" pitchFamily="34" charset="0"/>
                      </a:endParaRPr>
                    </a:p>
                  </a:txBody>
                  <a:tcPr marL="68580" marR="68580" marT="0" marB="0"/>
                </a:tc>
                <a:extLst>
                  <a:ext uri="{0D108BD9-81ED-4DB2-BD59-A6C34878D82A}">
                    <a16:rowId xmlns:a16="http://schemas.microsoft.com/office/drawing/2014/main" val="1803661024"/>
                  </a:ext>
                </a:extLst>
              </a:tr>
              <a:tr h="467533">
                <a:tc>
                  <a:txBody>
                    <a:bodyPr/>
                    <a:lstStyle/>
                    <a:p>
                      <a:pPr>
                        <a:spcAft>
                          <a:spcPts val="0"/>
                        </a:spcAft>
                      </a:pPr>
                      <a:r>
                        <a:rPr lang="en-US" sz="1400" kern="1200" dirty="0">
                          <a:solidFill>
                            <a:schemeClr val="dk1"/>
                          </a:solidFill>
                          <a:effectLst/>
                          <a:latin typeface="+mn-lt"/>
                          <a:ea typeface="+mn-ea"/>
                          <a:cs typeface="+mn-cs"/>
                        </a:rPr>
                        <a:t>Remote patient monitoring </a:t>
                      </a:r>
                      <a:endParaRPr lang="en-CA" sz="1400" kern="1200" dirty="0">
                        <a:solidFill>
                          <a:schemeClr val="dk1"/>
                        </a:solidFill>
                        <a:effectLst/>
                        <a:latin typeface="+mn-lt"/>
                        <a:ea typeface="+mn-ea"/>
                        <a:cs typeface="+mn-cs"/>
                      </a:endParaRPr>
                    </a:p>
                  </a:txBody>
                  <a:tcPr marL="68580" marR="68580" marT="0" marB="0"/>
                </a:tc>
                <a:tc>
                  <a:txBody>
                    <a:bodyPr/>
                    <a:lstStyle/>
                    <a:p>
                      <a:pPr algn="ctr">
                        <a:spcAft>
                          <a:spcPts val="0"/>
                        </a:spcAft>
                      </a:pPr>
                      <a:r>
                        <a:rPr lang="en-US" sz="1400">
                          <a:effectLst/>
                        </a:rPr>
                        <a:t>30%</a:t>
                      </a:r>
                      <a:endParaRPr lang="en-CA" sz="1400">
                        <a:solidFill>
                          <a:srgbClr val="000000"/>
                        </a:solidFill>
                        <a:effectLst/>
                        <a:latin typeface="Century Gothic" panose="020B0502020202020204" pitchFamily="34" charset="0"/>
                        <a:ea typeface="Calibri" panose="020F0502020204030204" pitchFamily="34" charset="0"/>
                        <a:cs typeface="Century Gothic" panose="020B0502020202020204" pitchFamily="34" charset="0"/>
                      </a:endParaRPr>
                    </a:p>
                  </a:txBody>
                  <a:tcPr marL="68580" marR="68580" marT="0" marB="0"/>
                </a:tc>
                <a:tc>
                  <a:txBody>
                    <a:bodyPr/>
                    <a:lstStyle/>
                    <a:p>
                      <a:pPr algn="ctr">
                        <a:spcAft>
                          <a:spcPts val="0"/>
                        </a:spcAft>
                      </a:pPr>
                      <a:r>
                        <a:rPr lang="en-US" sz="1400" dirty="0">
                          <a:effectLst/>
                        </a:rPr>
                        <a:t>40%</a:t>
                      </a:r>
                      <a:endParaRPr lang="en-CA" sz="1400" dirty="0">
                        <a:solidFill>
                          <a:srgbClr val="000000"/>
                        </a:solidFill>
                        <a:effectLst/>
                        <a:latin typeface="Century Gothic" panose="020B0502020202020204" pitchFamily="34" charset="0"/>
                        <a:ea typeface="Calibri" panose="020F0502020204030204" pitchFamily="34" charset="0"/>
                        <a:cs typeface="Century Gothic" panose="020B0502020202020204" pitchFamily="34" charset="0"/>
                      </a:endParaRPr>
                    </a:p>
                  </a:txBody>
                  <a:tcPr marL="68580" marR="68580" marT="0" marB="0"/>
                </a:tc>
                <a:extLst>
                  <a:ext uri="{0D108BD9-81ED-4DB2-BD59-A6C34878D82A}">
                    <a16:rowId xmlns:a16="http://schemas.microsoft.com/office/drawing/2014/main" val="1154455124"/>
                  </a:ext>
                </a:extLst>
              </a:tr>
            </a:tbl>
          </a:graphicData>
        </a:graphic>
      </p:graphicFrame>
      <p:pic>
        <p:nvPicPr>
          <p:cNvPr id="7" name="Picture 6">
            <a:extLst>
              <a:ext uri="{FF2B5EF4-FFF2-40B4-BE49-F238E27FC236}">
                <a16:creationId xmlns:a16="http://schemas.microsoft.com/office/drawing/2014/main" id="{2E4BA4C1-9D79-9D4C-83D9-A2B96932FF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94139" y="4994956"/>
            <a:ext cx="1270000" cy="990600"/>
          </a:xfrm>
          <a:prstGeom prst="rect">
            <a:avLst/>
          </a:prstGeom>
        </p:spPr>
      </p:pic>
      <p:pic>
        <p:nvPicPr>
          <p:cNvPr id="5" name="Picture 4">
            <a:extLst>
              <a:ext uri="{FF2B5EF4-FFF2-40B4-BE49-F238E27FC236}">
                <a16:creationId xmlns:a16="http://schemas.microsoft.com/office/drawing/2014/main" id="{947367A8-B482-C54A-84D3-DC31707665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36330" y="451120"/>
            <a:ext cx="1255619" cy="463280"/>
          </a:xfrm>
          <a:prstGeom prst="rect">
            <a:avLst/>
          </a:prstGeom>
        </p:spPr>
      </p:pic>
    </p:spTree>
    <p:extLst>
      <p:ext uri="{BB962C8B-B14F-4D97-AF65-F5344CB8AC3E}">
        <p14:creationId xmlns:p14="http://schemas.microsoft.com/office/powerpoint/2010/main" val="4216972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00F976CD-9B22-5641-B674-17FA6FD8BF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36330" y="451120"/>
            <a:ext cx="1255619" cy="463280"/>
          </a:xfrm>
          <a:prstGeom prst="rect">
            <a:avLst/>
          </a:prstGeom>
        </p:spPr>
      </p:pic>
      <p:sp>
        <p:nvSpPr>
          <p:cNvPr id="54" name="Rectangle 53">
            <a:extLst>
              <a:ext uri="{FF2B5EF4-FFF2-40B4-BE49-F238E27FC236}">
                <a16:creationId xmlns:a16="http://schemas.microsoft.com/office/drawing/2014/main" id="{1AFC9C39-2C76-6945-8273-E73B446B25FC}"/>
              </a:ext>
            </a:extLst>
          </p:cNvPr>
          <p:cNvSpPr/>
          <p:nvPr/>
        </p:nvSpPr>
        <p:spPr>
          <a:xfrm>
            <a:off x="519110" y="388246"/>
            <a:ext cx="9438555" cy="553998"/>
          </a:xfrm>
          <a:prstGeom prst="rect">
            <a:avLst/>
          </a:prstGeom>
        </p:spPr>
        <p:txBody>
          <a:bodyPr wrap="square">
            <a:spAutoFit/>
          </a:bodyPr>
          <a:lstStyle/>
          <a:p>
            <a:r>
              <a:rPr lang="en-US" sz="3000" dirty="0">
                <a:solidFill>
                  <a:schemeClr val="tx1">
                    <a:lumMod val="75000"/>
                    <a:lumOff val="25000"/>
                  </a:schemeClr>
                </a:solidFill>
                <a:latin typeface="Untitled Sans" panose="020B0503030202060203" pitchFamily="34" charset="77"/>
                <a:cs typeface="Polaris-Light"/>
              </a:rPr>
              <a:t>Interoperability will continue to elusive</a:t>
            </a:r>
            <a:endParaRPr lang="en-NZ" sz="3000" dirty="0">
              <a:solidFill>
                <a:schemeClr val="tx1">
                  <a:lumMod val="75000"/>
                  <a:lumOff val="25000"/>
                </a:schemeClr>
              </a:solidFill>
              <a:latin typeface="Untitled Sans" panose="020B0503030202060203" pitchFamily="34" charset="77"/>
              <a:cs typeface="Polaris-Light"/>
            </a:endParaRPr>
          </a:p>
        </p:txBody>
      </p:sp>
      <p:sp>
        <p:nvSpPr>
          <p:cNvPr id="5" name="Text Placeholder 4">
            <a:extLst>
              <a:ext uri="{FF2B5EF4-FFF2-40B4-BE49-F238E27FC236}">
                <a16:creationId xmlns:a16="http://schemas.microsoft.com/office/drawing/2014/main" id="{E20A752A-7CAD-FD41-AFD0-3D2099FCA2C9}"/>
              </a:ext>
            </a:extLst>
          </p:cNvPr>
          <p:cNvSpPr txBox="1">
            <a:spLocks/>
          </p:cNvSpPr>
          <p:nvPr/>
        </p:nvSpPr>
        <p:spPr>
          <a:xfrm>
            <a:off x="519110" y="1292547"/>
            <a:ext cx="10742253" cy="4807628"/>
          </a:xfrm>
          <a:prstGeom prst="rect">
            <a:avLst/>
          </a:prstGeom>
        </p:spPr>
        <p:txBody>
          <a:bodyPr/>
          <a:lstStyle>
            <a:lvl1pPr marL="424412" indent="-424412" algn="l" defTabSz="1131768" rtl="0" eaLnBrk="1" latinLnBrk="0" hangingPunct="1">
              <a:spcBef>
                <a:spcPct val="20000"/>
              </a:spcBef>
              <a:buClr>
                <a:schemeClr val="accent2"/>
              </a:buClr>
              <a:buFont typeface="Arial" pitchFamily="34" charset="0"/>
              <a:buChar char="•"/>
              <a:defRPr sz="2000" b="0" kern="1200">
                <a:solidFill>
                  <a:schemeClr val="accent6"/>
                </a:solidFill>
                <a:latin typeface="Arial"/>
                <a:ea typeface="+mn-ea"/>
                <a:cs typeface="Arial"/>
              </a:defRPr>
            </a:lvl1pPr>
            <a:lvl2pPr marL="919562" indent="-353678"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2pPr>
            <a:lvl3pPr marL="1414711" indent="-282944"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3pPr>
            <a:lvl4pPr marL="1980594" indent="-282944"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4pPr>
            <a:lvl5pPr marL="2644526" indent="-380990" algn="l" defTabSz="1131768" rtl="0" eaLnBrk="1" latinLnBrk="0" hangingPunct="1">
              <a:spcBef>
                <a:spcPct val="20000"/>
              </a:spcBef>
              <a:buClr>
                <a:schemeClr val="accent2"/>
              </a:buClr>
              <a:buFont typeface="Arial"/>
              <a:buChar char="•"/>
              <a:defRPr sz="2000" kern="1200">
                <a:solidFill>
                  <a:schemeClr val="accent6"/>
                </a:solidFill>
                <a:latin typeface="Arial"/>
                <a:ea typeface="+mn-ea"/>
                <a:cs typeface="Arial"/>
              </a:defRPr>
            </a:lvl5pPr>
            <a:lvl6pPr marL="3112364"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6pPr>
            <a:lvl7pPr marL="3678247"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7pPr>
            <a:lvl8pPr marL="4244133"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8pPr>
            <a:lvl9pPr marL="4810016"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9pPr>
          </a:lstStyle>
          <a:p>
            <a:r>
              <a:rPr lang="en-US" sz="1800" dirty="0">
                <a:solidFill>
                  <a:schemeClr val="accent1"/>
                </a:solidFill>
                <a:latin typeface="Calibri" panose="020F0502020204030204" pitchFamily="34" charset="0"/>
                <a:cs typeface="Calibri" panose="020F0502020204030204" pitchFamily="34" charset="0"/>
              </a:rPr>
              <a:t>Interoperability remains a priority for ONC, currently perceived to be still fragmented and uneven</a:t>
            </a:r>
          </a:p>
          <a:p>
            <a:r>
              <a:rPr lang="en-US" sz="1800" dirty="0">
                <a:solidFill>
                  <a:schemeClr val="accent1"/>
                </a:solidFill>
                <a:latin typeface="Calibri" panose="020F0502020204030204" pitchFamily="34" charset="0"/>
                <a:cs typeface="Calibri" panose="020F0502020204030204" pitchFamily="34" charset="0"/>
              </a:rPr>
              <a:t>Highlights of TEFCA </a:t>
            </a:r>
          </a:p>
          <a:p>
            <a:pPr lvl="1"/>
            <a:r>
              <a:rPr lang="en-US" sz="1800" dirty="0">
                <a:solidFill>
                  <a:schemeClr val="accent1"/>
                </a:solidFill>
                <a:latin typeface="Calibri" panose="020F0502020204030204" pitchFamily="34" charset="0"/>
                <a:cs typeface="Calibri" panose="020F0502020204030204" pitchFamily="34" charset="0"/>
              </a:rPr>
              <a:t>Data blocking rule is contentious yet important and has high penalties for non - compliance</a:t>
            </a:r>
          </a:p>
          <a:p>
            <a:pPr lvl="1"/>
            <a:r>
              <a:rPr lang="en-US" sz="1800" dirty="0">
                <a:solidFill>
                  <a:schemeClr val="accent1"/>
                </a:solidFill>
                <a:latin typeface="Calibri" panose="020F0502020204030204" pitchFamily="34" charset="0"/>
                <a:cs typeface="Calibri" panose="020F0502020204030204" pitchFamily="34" charset="0"/>
              </a:rPr>
              <a:t>US Core Data for Interoperability </a:t>
            </a:r>
          </a:p>
          <a:p>
            <a:pPr lvl="1"/>
            <a:r>
              <a:rPr lang="en-US" sz="1800" dirty="0">
                <a:solidFill>
                  <a:schemeClr val="accent1"/>
                </a:solidFill>
                <a:latin typeface="Calibri" panose="020F0502020204030204" pitchFamily="34" charset="0"/>
                <a:cs typeface="Calibri" panose="020F0502020204030204" pitchFamily="34" charset="0"/>
              </a:rPr>
              <a:t>Principle 4 - Privacy, Security, and Safety – note the addition of safety</a:t>
            </a:r>
          </a:p>
          <a:p>
            <a:pPr lvl="1"/>
            <a:r>
              <a:rPr lang="en-US" sz="1800" dirty="0">
                <a:solidFill>
                  <a:schemeClr val="accent1"/>
                </a:solidFill>
                <a:latin typeface="Calibri" panose="020F0502020204030204" pitchFamily="34" charset="0"/>
                <a:cs typeface="Calibri" panose="020F0502020204030204" pitchFamily="34" charset="0"/>
              </a:rPr>
              <a:t>Principle 6 - Population-Level Data: sharing of multiple patients’ data for quality measures</a:t>
            </a:r>
          </a:p>
          <a:p>
            <a:r>
              <a:rPr lang="en-US" sz="1800" dirty="0">
                <a:solidFill>
                  <a:schemeClr val="accent1"/>
                </a:solidFill>
                <a:latin typeface="Calibri" panose="020F0502020204030204" pitchFamily="34" charset="0"/>
                <a:cs typeface="Calibri" panose="020F0502020204030204" pitchFamily="34" charset="0"/>
              </a:rPr>
              <a:t>During the draft stages, many concerns were expressed that TEFCA may be over ambitious and cut across other HIE initiatives that are going well</a:t>
            </a:r>
          </a:p>
          <a:p>
            <a:r>
              <a:rPr lang="en-US" sz="1800" b="1" dirty="0">
                <a:solidFill>
                  <a:schemeClr val="accent1"/>
                </a:solidFill>
                <a:latin typeface="Calibri" panose="020F0502020204030204" pitchFamily="34" charset="0"/>
                <a:cs typeface="Calibri" panose="020F0502020204030204" pitchFamily="34" charset="0"/>
              </a:rPr>
              <a:t>TEFCA is supported by an Act of Congress</a:t>
            </a:r>
            <a:r>
              <a:rPr lang="en-US" sz="1800" dirty="0">
                <a:solidFill>
                  <a:schemeClr val="accent1"/>
                </a:solidFill>
                <a:latin typeface="Calibri" panose="020F0502020204030204" pitchFamily="34" charset="0"/>
                <a:cs typeface="Calibri" panose="020F0502020204030204" pitchFamily="34" charset="0"/>
              </a:rPr>
              <a:t>, the 21st Century Cures Act,  so expect it to have an impact.</a:t>
            </a:r>
          </a:p>
          <a:p>
            <a:endParaRPr lang="en-US" sz="1800"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583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00F976CD-9B22-5641-B674-17FA6FD8BF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36330" y="451120"/>
            <a:ext cx="1255619" cy="463280"/>
          </a:xfrm>
          <a:prstGeom prst="rect">
            <a:avLst/>
          </a:prstGeom>
        </p:spPr>
      </p:pic>
      <p:sp>
        <p:nvSpPr>
          <p:cNvPr id="54" name="Rectangle 53">
            <a:extLst>
              <a:ext uri="{FF2B5EF4-FFF2-40B4-BE49-F238E27FC236}">
                <a16:creationId xmlns:a16="http://schemas.microsoft.com/office/drawing/2014/main" id="{1AFC9C39-2C76-6945-8273-E73B446B25FC}"/>
              </a:ext>
            </a:extLst>
          </p:cNvPr>
          <p:cNvSpPr/>
          <p:nvPr/>
        </p:nvSpPr>
        <p:spPr>
          <a:xfrm>
            <a:off x="519110" y="388246"/>
            <a:ext cx="9438555" cy="553998"/>
          </a:xfrm>
          <a:prstGeom prst="rect">
            <a:avLst/>
          </a:prstGeom>
        </p:spPr>
        <p:txBody>
          <a:bodyPr wrap="square">
            <a:spAutoFit/>
          </a:bodyPr>
          <a:lstStyle/>
          <a:p>
            <a:r>
              <a:rPr lang="en-US" sz="3000" dirty="0">
                <a:solidFill>
                  <a:schemeClr val="tx1">
                    <a:lumMod val="75000"/>
                    <a:lumOff val="25000"/>
                  </a:schemeClr>
                </a:solidFill>
                <a:latin typeface="Untitled Sans" panose="020B0503030202060203" pitchFamily="34" charset="77"/>
                <a:cs typeface="Polaris-Light"/>
              </a:rPr>
              <a:t>FHIR going mainstream</a:t>
            </a:r>
            <a:endParaRPr lang="en-NZ" sz="3000" dirty="0">
              <a:solidFill>
                <a:schemeClr val="tx1">
                  <a:lumMod val="75000"/>
                  <a:lumOff val="25000"/>
                </a:schemeClr>
              </a:solidFill>
              <a:latin typeface="Untitled Sans" panose="020B0503030202060203" pitchFamily="34" charset="77"/>
              <a:cs typeface="Polaris-Light"/>
            </a:endParaRPr>
          </a:p>
        </p:txBody>
      </p:sp>
      <p:sp>
        <p:nvSpPr>
          <p:cNvPr id="5" name="Text Placeholder 4">
            <a:extLst>
              <a:ext uri="{FF2B5EF4-FFF2-40B4-BE49-F238E27FC236}">
                <a16:creationId xmlns:a16="http://schemas.microsoft.com/office/drawing/2014/main" id="{E20A752A-7CAD-FD41-AFD0-3D2099FCA2C9}"/>
              </a:ext>
            </a:extLst>
          </p:cNvPr>
          <p:cNvSpPr txBox="1">
            <a:spLocks/>
          </p:cNvSpPr>
          <p:nvPr/>
        </p:nvSpPr>
        <p:spPr>
          <a:xfrm>
            <a:off x="519110" y="1292547"/>
            <a:ext cx="10742253" cy="4272905"/>
          </a:xfrm>
          <a:prstGeom prst="rect">
            <a:avLst/>
          </a:prstGeom>
        </p:spPr>
        <p:txBody>
          <a:bodyPr/>
          <a:lstStyle>
            <a:lvl1pPr marL="424412" indent="-424412" algn="l" defTabSz="1131768" rtl="0" eaLnBrk="1" latinLnBrk="0" hangingPunct="1">
              <a:spcBef>
                <a:spcPct val="20000"/>
              </a:spcBef>
              <a:buClr>
                <a:schemeClr val="accent2"/>
              </a:buClr>
              <a:buFont typeface="Arial" pitchFamily="34" charset="0"/>
              <a:buChar char="•"/>
              <a:defRPr sz="2000" b="0" kern="1200">
                <a:solidFill>
                  <a:schemeClr val="accent6"/>
                </a:solidFill>
                <a:latin typeface="Arial"/>
                <a:ea typeface="+mn-ea"/>
                <a:cs typeface="Arial"/>
              </a:defRPr>
            </a:lvl1pPr>
            <a:lvl2pPr marL="919562" indent="-353678"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2pPr>
            <a:lvl3pPr marL="1414711" indent="-282944"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3pPr>
            <a:lvl4pPr marL="1980594" indent="-282944"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4pPr>
            <a:lvl5pPr marL="2644526" indent="-380990" algn="l" defTabSz="1131768" rtl="0" eaLnBrk="1" latinLnBrk="0" hangingPunct="1">
              <a:spcBef>
                <a:spcPct val="20000"/>
              </a:spcBef>
              <a:buClr>
                <a:schemeClr val="accent2"/>
              </a:buClr>
              <a:buFont typeface="Arial"/>
              <a:buChar char="•"/>
              <a:defRPr sz="2000" kern="1200">
                <a:solidFill>
                  <a:schemeClr val="accent6"/>
                </a:solidFill>
                <a:latin typeface="Arial"/>
                <a:ea typeface="+mn-ea"/>
                <a:cs typeface="Arial"/>
              </a:defRPr>
            </a:lvl5pPr>
            <a:lvl6pPr marL="3112364"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6pPr>
            <a:lvl7pPr marL="3678247"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7pPr>
            <a:lvl8pPr marL="4244133"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8pPr>
            <a:lvl9pPr marL="4810016"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9pPr>
          </a:lstStyle>
          <a:p>
            <a:r>
              <a:rPr lang="en-US" sz="1800" dirty="0">
                <a:solidFill>
                  <a:schemeClr val="accent1"/>
                </a:solidFill>
                <a:latin typeface="Calibri" panose="020F0502020204030204" pitchFamily="34" charset="0"/>
                <a:cs typeface="Calibri" panose="020F0502020204030204" pitchFamily="34" charset="0"/>
              </a:rPr>
              <a:t>Patient access to their own data is a key requirement</a:t>
            </a:r>
          </a:p>
          <a:p>
            <a:r>
              <a:rPr lang="en-US" sz="1800" dirty="0">
                <a:solidFill>
                  <a:schemeClr val="accent1"/>
                </a:solidFill>
                <a:latin typeface="Calibri" panose="020F0502020204030204" pitchFamily="34" charset="0"/>
                <a:cs typeface="Calibri" panose="020F0502020204030204" pitchFamily="34" charset="0"/>
              </a:rPr>
              <a:t>FHIR APIs  are the best technical approach to achieving that</a:t>
            </a:r>
          </a:p>
          <a:p>
            <a:r>
              <a:rPr lang="en-US" sz="1800" dirty="0">
                <a:solidFill>
                  <a:schemeClr val="accent1"/>
                </a:solidFill>
                <a:latin typeface="Calibri" panose="020F0502020204030204" pitchFamily="34" charset="0"/>
                <a:cs typeface="Calibri" panose="020F0502020204030204" pitchFamily="34" charset="0"/>
              </a:rPr>
              <a:t>FHIR has support by business leaders because of the promise of “Fast” interoperability</a:t>
            </a:r>
          </a:p>
          <a:p>
            <a:pPr lvl="1"/>
            <a:r>
              <a:rPr lang="en-US" sz="1800" dirty="0">
                <a:solidFill>
                  <a:schemeClr val="accent1"/>
                </a:solidFill>
                <a:latin typeface="Calibri" panose="020F0502020204030204" pitchFamily="34" charset="0"/>
                <a:cs typeface="Calibri" panose="020F0502020204030204" pitchFamily="34" charset="0"/>
              </a:rPr>
              <a:t>FHIR is ready for mainstream use</a:t>
            </a:r>
          </a:p>
          <a:p>
            <a:endParaRPr lang="en-US" sz="1800" dirty="0">
              <a:solidFill>
                <a:schemeClr val="accent1"/>
              </a:solidFill>
              <a:latin typeface="Calibri" panose="020F0502020204030204" pitchFamily="34" charset="0"/>
              <a:cs typeface="Calibri" panose="020F0502020204030204" pitchFamily="34" charset="0"/>
            </a:endParaRPr>
          </a:p>
          <a:p>
            <a:r>
              <a:rPr lang="en-US" sz="1800" dirty="0">
                <a:solidFill>
                  <a:schemeClr val="accent1"/>
                </a:solidFill>
                <a:latin typeface="Calibri" panose="020F0502020204030204" pitchFamily="34" charset="0"/>
                <a:cs typeface="Calibri" panose="020F0502020204030204" pitchFamily="34" charset="0"/>
              </a:rPr>
              <a:t>The challenge is the fragmentation of the system into numerous apps that don’t provide a complete picture</a:t>
            </a:r>
          </a:p>
          <a:p>
            <a:endParaRPr lang="en-US" sz="1800" dirty="0">
              <a:solidFill>
                <a:schemeClr val="accent1"/>
              </a:solidFill>
              <a:latin typeface="Calibri" panose="020F0502020204030204" pitchFamily="34" charset="0"/>
              <a:cs typeface="Calibri" panose="020F0502020204030204" pitchFamily="34" charset="0"/>
            </a:endParaRPr>
          </a:p>
          <a:p>
            <a:r>
              <a:rPr lang="en-US" sz="1800" dirty="0">
                <a:solidFill>
                  <a:schemeClr val="accent1"/>
                </a:solidFill>
                <a:latin typeface="Calibri" panose="020F0502020204030204" pitchFamily="34" charset="0"/>
                <a:cs typeface="Calibri" panose="020F0502020204030204" pitchFamily="34" charset="0"/>
              </a:rPr>
              <a:t>Any approach to integrating the data derived from multiple EMR systems and multiple patient apps represents a valuable step forward</a:t>
            </a:r>
          </a:p>
          <a:p>
            <a:endParaRPr lang="en-US" sz="1800"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9198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00F976CD-9B22-5641-B674-17FA6FD8BF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36330" y="451120"/>
            <a:ext cx="1255619" cy="463280"/>
          </a:xfrm>
          <a:prstGeom prst="rect">
            <a:avLst/>
          </a:prstGeom>
        </p:spPr>
      </p:pic>
      <p:sp>
        <p:nvSpPr>
          <p:cNvPr id="5" name="Text Placeholder 4">
            <a:extLst>
              <a:ext uri="{FF2B5EF4-FFF2-40B4-BE49-F238E27FC236}">
                <a16:creationId xmlns:a16="http://schemas.microsoft.com/office/drawing/2014/main" id="{E20A752A-7CAD-FD41-AFD0-3D2099FCA2C9}"/>
              </a:ext>
            </a:extLst>
          </p:cNvPr>
          <p:cNvSpPr txBox="1">
            <a:spLocks/>
          </p:cNvSpPr>
          <p:nvPr/>
        </p:nvSpPr>
        <p:spPr>
          <a:xfrm>
            <a:off x="632324" y="1482533"/>
            <a:ext cx="9997576" cy="4272905"/>
          </a:xfrm>
          <a:prstGeom prst="rect">
            <a:avLst/>
          </a:prstGeom>
        </p:spPr>
        <p:txBody>
          <a:bodyPr/>
          <a:lstStyle>
            <a:lvl1pPr marL="424412" indent="-424412" algn="l" defTabSz="1131768" rtl="0" eaLnBrk="1" latinLnBrk="0" hangingPunct="1">
              <a:spcBef>
                <a:spcPct val="20000"/>
              </a:spcBef>
              <a:buClr>
                <a:schemeClr val="accent2"/>
              </a:buClr>
              <a:buFont typeface="Arial" pitchFamily="34" charset="0"/>
              <a:buChar char="•"/>
              <a:defRPr sz="2000" b="0" kern="1200">
                <a:solidFill>
                  <a:schemeClr val="accent6"/>
                </a:solidFill>
                <a:latin typeface="Arial"/>
                <a:ea typeface="+mn-ea"/>
                <a:cs typeface="Arial"/>
              </a:defRPr>
            </a:lvl1pPr>
            <a:lvl2pPr marL="919562" indent="-353678"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2pPr>
            <a:lvl3pPr marL="1414711" indent="-282944"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3pPr>
            <a:lvl4pPr marL="1980594" indent="-282944"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4pPr>
            <a:lvl5pPr marL="2644526" indent="-380990" algn="l" defTabSz="1131768" rtl="0" eaLnBrk="1" latinLnBrk="0" hangingPunct="1">
              <a:spcBef>
                <a:spcPct val="20000"/>
              </a:spcBef>
              <a:buClr>
                <a:schemeClr val="accent2"/>
              </a:buClr>
              <a:buFont typeface="Arial"/>
              <a:buChar char="•"/>
              <a:defRPr sz="2000" kern="1200">
                <a:solidFill>
                  <a:schemeClr val="accent6"/>
                </a:solidFill>
                <a:latin typeface="Arial"/>
                <a:ea typeface="+mn-ea"/>
                <a:cs typeface="Arial"/>
              </a:defRPr>
            </a:lvl5pPr>
            <a:lvl6pPr marL="3112364"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6pPr>
            <a:lvl7pPr marL="3678247"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7pPr>
            <a:lvl8pPr marL="4244133"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8pPr>
            <a:lvl9pPr marL="4810016"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9pPr>
          </a:lstStyle>
          <a:p>
            <a:r>
              <a:rPr lang="en-CA" dirty="0"/>
              <a:t>Develop semantically consistent FHIR profiles, resources and implementation guides</a:t>
            </a:r>
          </a:p>
          <a:p>
            <a:r>
              <a:rPr lang="en-CA" dirty="0"/>
              <a:t>Ensure the clinical relevance of terminology value sets and information models</a:t>
            </a:r>
          </a:p>
          <a:p>
            <a:r>
              <a:rPr lang="en-CA" dirty="0"/>
              <a:t>Vet information structures and analytic tools for bias</a:t>
            </a:r>
          </a:p>
          <a:p>
            <a:r>
              <a:rPr lang="en-CA" dirty="0"/>
              <a:t>Industry collaborators to pilot </a:t>
            </a:r>
            <a:r>
              <a:rPr lang="en-CA" dirty="0" err="1"/>
              <a:t>SDoH</a:t>
            </a:r>
            <a:r>
              <a:rPr lang="en-CA" dirty="0"/>
              <a:t> FHIR profiles in real-world settings</a:t>
            </a:r>
          </a:p>
          <a:p>
            <a:r>
              <a:rPr lang="en-CA" dirty="0"/>
              <a:t>Conduct research on the efficacy of their use</a:t>
            </a:r>
          </a:p>
          <a:p>
            <a:endParaRPr lang="en-US" sz="1800" dirty="0">
              <a:solidFill>
                <a:schemeClr val="accent1"/>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2A9857E1-AD1D-2944-9D69-1B5B1078F98E}"/>
              </a:ext>
            </a:extLst>
          </p:cNvPr>
          <p:cNvSpPr/>
          <p:nvPr/>
        </p:nvSpPr>
        <p:spPr>
          <a:xfrm>
            <a:off x="488104" y="248984"/>
            <a:ext cx="9673166" cy="584775"/>
          </a:xfrm>
          <a:prstGeom prst="rect">
            <a:avLst/>
          </a:prstGeom>
        </p:spPr>
        <p:txBody>
          <a:bodyPr wrap="square">
            <a:spAutoFit/>
          </a:bodyPr>
          <a:lstStyle/>
          <a:p>
            <a:r>
              <a:rPr lang="en-US" sz="3000" dirty="0">
                <a:solidFill>
                  <a:schemeClr val="tx1">
                    <a:lumMod val="75000"/>
                    <a:lumOff val="25000"/>
                  </a:schemeClr>
                </a:solidFill>
                <a:latin typeface="Untitled Sans" panose="020B0503030202060203" pitchFamily="34" charset="77"/>
                <a:cs typeface="Polaris-Light"/>
              </a:rPr>
              <a:t>FHIR - </a:t>
            </a:r>
            <a:r>
              <a:rPr lang="en-CA" sz="3000" dirty="0">
                <a:solidFill>
                  <a:schemeClr val="tx1">
                    <a:lumMod val="75000"/>
                    <a:lumOff val="25000"/>
                  </a:schemeClr>
                </a:solidFill>
                <a:latin typeface="Untitled Sans" panose="020B0503030202060203" pitchFamily="34" charset="77"/>
              </a:rPr>
              <a:t>Gravity</a:t>
            </a:r>
            <a:r>
              <a:rPr lang="en-CA" sz="3200" dirty="0"/>
              <a:t> </a:t>
            </a:r>
            <a:r>
              <a:rPr lang="en-CA" sz="3000" dirty="0">
                <a:solidFill>
                  <a:schemeClr val="tx1">
                    <a:lumMod val="75000"/>
                    <a:lumOff val="25000"/>
                  </a:schemeClr>
                </a:solidFill>
                <a:latin typeface="Untitled Sans" panose="020B0503030202060203" pitchFamily="34" charset="77"/>
              </a:rPr>
              <a:t>Project4</a:t>
            </a:r>
            <a:r>
              <a:rPr lang="en-US" sz="3000" dirty="0">
                <a:solidFill>
                  <a:schemeClr val="tx1">
                    <a:lumMod val="75000"/>
                    <a:lumOff val="25000"/>
                  </a:schemeClr>
                </a:solidFill>
                <a:latin typeface="Untitled Sans" panose="020B0503030202060203" pitchFamily="34" charset="77"/>
                <a:cs typeface="Polaris-Light"/>
              </a:rPr>
              <a:t> </a:t>
            </a:r>
            <a:endParaRPr lang="en-NZ" sz="3000" dirty="0">
              <a:solidFill>
                <a:schemeClr val="tx1">
                  <a:lumMod val="75000"/>
                  <a:lumOff val="25000"/>
                </a:schemeClr>
              </a:solidFill>
              <a:latin typeface="Untitled Sans" panose="020B0503030202060203" pitchFamily="34" charset="77"/>
              <a:cs typeface="Polaris-Light"/>
            </a:endParaRPr>
          </a:p>
        </p:txBody>
      </p:sp>
    </p:spTree>
    <p:extLst>
      <p:ext uri="{BB962C8B-B14F-4D97-AF65-F5344CB8AC3E}">
        <p14:creationId xmlns:p14="http://schemas.microsoft.com/office/powerpoint/2010/main" val="1952721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8A9A31-BEA4-A840-B7A5-26D9A16F828E}"/>
              </a:ext>
            </a:extLst>
          </p:cNvPr>
          <p:cNvSpPr/>
          <p:nvPr/>
        </p:nvSpPr>
        <p:spPr>
          <a:xfrm>
            <a:off x="6287972" y="592796"/>
            <a:ext cx="5486883" cy="1015663"/>
          </a:xfrm>
          <a:prstGeom prst="rect">
            <a:avLst/>
          </a:prstGeom>
        </p:spPr>
        <p:txBody>
          <a:bodyPr wrap="square">
            <a:spAutoFit/>
          </a:bodyPr>
          <a:lstStyle/>
          <a:p>
            <a:r>
              <a:rPr lang="en-US" sz="3000" dirty="0">
                <a:solidFill>
                  <a:schemeClr val="tx1">
                    <a:lumMod val="75000"/>
                    <a:lumOff val="25000"/>
                  </a:schemeClr>
                </a:solidFill>
                <a:latin typeface="Untitled Sans" panose="020B0503030202060203" pitchFamily="34" charset="77"/>
                <a:cs typeface="Polaris-Light"/>
              </a:rPr>
              <a:t>Increased clinician </a:t>
            </a:r>
          </a:p>
          <a:p>
            <a:r>
              <a:rPr lang="en-US" sz="3000" dirty="0">
                <a:solidFill>
                  <a:schemeClr val="tx1">
                    <a:lumMod val="75000"/>
                    <a:lumOff val="25000"/>
                  </a:schemeClr>
                </a:solidFill>
                <a:latin typeface="Untitled Sans" panose="020B0503030202060203" pitchFamily="34" charset="77"/>
                <a:cs typeface="Polaris-Light"/>
              </a:rPr>
              <a:t>burnout</a:t>
            </a:r>
          </a:p>
        </p:txBody>
      </p:sp>
      <p:sp>
        <p:nvSpPr>
          <p:cNvPr id="9" name="Text Placeholder 4">
            <a:extLst>
              <a:ext uri="{FF2B5EF4-FFF2-40B4-BE49-F238E27FC236}">
                <a16:creationId xmlns:a16="http://schemas.microsoft.com/office/drawing/2014/main" id="{BE257F4C-FDE6-FB44-8453-5E8B387029E6}"/>
              </a:ext>
            </a:extLst>
          </p:cNvPr>
          <p:cNvSpPr txBox="1">
            <a:spLocks/>
          </p:cNvSpPr>
          <p:nvPr/>
        </p:nvSpPr>
        <p:spPr>
          <a:xfrm>
            <a:off x="6287972" y="1926160"/>
            <a:ext cx="5486883" cy="4272905"/>
          </a:xfrm>
          <a:prstGeom prst="rect">
            <a:avLst/>
          </a:prstGeom>
        </p:spPr>
        <p:txBody>
          <a:bodyPr/>
          <a:lstStyle>
            <a:lvl1pPr marL="424412" indent="-424412" algn="l" defTabSz="1131768" rtl="0" eaLnBrk="1" latinLnBrk="0" hangingPunct="1">
              <a:spcBef>
                <a:spcPct val="20000"/>
              </a:spcBef>
              <a:buClr>
                <a:schemeClr val="accent2"/>
              </a:buClr>
              <a:buFont typeface="Arial" pitchFamily="34" charset="0"/>
              <a:buChar char="•"/>
              <a:defRPr sz="2000" b="0" kern="1200">
                <a:solidFill>
                  <a:schemeClr val="accent6"/>
                </a:solidFill>
                <a:latin typeface="Arial"/>
                <a:ea typeface="+mn-ea"/>
                <a:cs typeface="Arial"/>
              </a:defRPr>
            </a:lvl1pPr>
            <a:lvl2pPr marL="919562" indent="-353678"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2pPr>
            <a:lvl3pPr marL="1414711" indent="-282944"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3pPr>
            <a:lvl4pPr marL="1980594" indent="-282944"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4pPr>
            <a:lvl5pPr marL="2644526" indent="-380990" algn="l" defTabSz="1131768" rtl="0" eaLnBrk="1" latinLnBrk="0" hangingPunct="1">
              <a:spcBef>
                <a:spcPct val="20000"/>
              </a:spcBef>
              <a:buClr>
                <a:schemeClr val="accent2"/>
              </a:buClr>
              <a:buFont typeface="Arial"/>
              <a:buChar char="•"/>
              <a:defRPr sz="2000" kern="1200">
                <a:solidFill>
                  <a:schemeClr val="accent6"/>
                </a:solidFill>
                <a:latin typeface="Arial"/>
                <a:ea typeface="+mn-ea"/>
                <a:cs typeface="Arial"/>
              </a:defRPr>
            </a:lvl5pPr>
            <a:lvl6pPr marL="3112364"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6pPr>
            <a:lvl7pPr marL="3678247"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7pPr>
            <a:lvl8pPr marL="4244133"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8pPr>
            <a:lvl9pPr marL="4810016"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9pPr>
          </a:lstStyle>
          <a:p>
            <a:r>
              <a:rPr lang="en-US" sz="1800" dirty="0">
                <a:solidFill>
                  <a:schemeClr val="accent1"/>
                </a:solidFill>
                <a:latin typeface="Calibri" panose="020F0502020204030204" pitchFamily="34" charset="0"/>
                <a:cs typeface="Calibri" panose="020F0502020204030204" pitchFamily="34" charset="0"/>
              </a:rPr>
              <a:t>Health organizations find it challenging to realize maximum value from their use of IT due to complexity of healthcare and of technology, and inadequate attention to clinician-driven implementations and change management. </a:t>
            </a:r>
          </a:p>
          <a:p>
            <a:r>
              <a:rPr lang="en-US" sz="1800" dirty="0">
                <a:solidFill>
                  <a:schemeClr val="accent1"/>
                </a:solidFill>
                <a:latin typeface="Calibri" panose="020F0502020204030204" pitchFamily="34" charset="0"/>
                <a:cs typeface="Calibri" panose="020F0502020204030204" pitchFamily="34" charset="0"/>
              </a:rPr>
              <a:t>Close alignment between the technology and the clinical/business direction in which the organization is growing and changing is also critical.  </a:t>
            </a:r>
          </a:p>
          <a:p>
            <a:r>
              <a:rPr lang="en-US" sz="1800" dirty="0">
                <a:solidFill>
                  <a:schemeClr val="accent1"/>
                </a:solidFill>
                <a:latin typeface="Calibri" panose="020F0502020204030204" pitchFamily="34" charset="0"/>
                <a:cs typeface="Calibri" panose="020F0502020204030204" pitchFamily="34" charset="0"/>
              </a:rPr>
              <a:t>More focused effort on adoption by physicians and other clinicians as they come to recognize tangible value from IT. </a:t>
            </a:r>
          </a:p>
          <a:p>
            <a:r>
              <a:rPr lang="en-US" sz="1800" dirty="0">
                <a:solidFill>
                  <a:schemeClr val="accent1"/>
                </a:solidFill>
                <a:latin typeface="Calibri" panose="020F0502020204030204" pitchFamily="34" charset="0"/>
                <a:cs typeface="Calibri" panose="020F0502020204030204" pitchFamily="34" charset="0"/>
              </a:rPr>
              <a:t>Organizations will rely on vendors to ensure technology is designed with interoperability to enable ease of use.</a:t>
            </a:r>
          </a:p>
        </p:txBody>
      </p:sp>
      <p:pic>
        <p:nvPicPr>
          <p:cNvPr id="3" name="Picture 2" descr="A person sitting at a table using a computer&#10;&#10;Description automatically generated">
            <a:extLst>
              <a:ext uri="{FF2B5EF4-FFF2-40B4-BE49-F238E27FC236}">
                <a16:creationId xmlns:a16="http://schemas.microsoft.com/office/drawing/2014/main" id="{6929F12C-72E0-0840-BAC7-666E7AFA82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096000" cy="6858000"/>
          </a:xfrm>
          <a:prstGeom prst="rect">
            <a:avLst/>
          </a:prstGeom>
        </p:spPr>
      </p:pic>
      <p:pic>
        <p:nvPicPr>
          <p:cNvPr id="7" name="Picture 6">
            <a:extLst>
              <a:ext uri="{FF2B5EF4-FFF2-40B4-BE49-F238E27FC236}">
                <a16:creationId xmlns:a16="http://schemas.microsoft.com/office/drawing/2014/main" id="{C44267DD-328B-1942-BB96-4F6B5D2CC2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36330" y="451120"/>
            <a:ext cx="1255619" cy="463280"/>
          </a:xfrm>
          <a:prstGeom prst="rect">
            <a:avLst/>
          </a:prstGeom>
        </p:spPr>
      </p:pic>
    </p:spTree>
    <p:extLst>
      <p:ext uri="{BB962C8B-B14F-4D97-AF65-F5344CB8AC3E}">
        <p14:creationId xmlns:p14="http://schemas.microsoft.com/office/powerpoint/2010/main" val="4195803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00F976CD-9B22-5641-B674-17FA6FD8BF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36330" y="451120"/>
            <a:ext cx="1255619" cy="463280"/>
          </a:xfrm>
          <a:prstGeom prst="rect">
            <a:avLst/>
          </a:prstGeom>
        </p:spPr>
      </p:pic>
      <p:sp>
        <p:nvSpPr>
          <p:cNvPr id="54" name="Rectangle 53">
            <a:extLst>
              <a:ext uri="{FF2B5EF4-FFF2-40B4-BE49-F238E27FC236}">
                <a16:creationId xmlns:a16="http://schemas.microsoft.com/office/drawing/2014/main" id="{1AFC9C39-2C76-6945-8273-E73B446B25FC}"/>
              </a:ext>
            </a:extLst>
          </p:cNvPr>
          <p:cNvSpPr/>
          <p:nvPr/>
        </p:nvSpPr>
        <p:spPr>
          <a:xfrm>
            <a:off x="519110" y="388246"/>
            <a:ext cx="9438555" cy="1015663"/>
          </a:xfrm>
          <a:prstGeom prst="rect">
            <a:avLst/>
          </a:prstGeom>
        </p:spPr>
        <p:txBody>
          <a:bodyPr wrap="square">
            <a:spAutoFit/>
          </a:bodyPr>
          <a:lstStyle/>
          <a:p>
            <a:r>
              <a:rPr lang="en-US" sz="3000" dirty="0">
                <a:solidFill>
                  <a:schemeClr val="tx1">
                    <a:lumMod val="75000"/>
                    <a:lumOff val="25000"/>
                  </a:schemeClr>
                </a:solidFill>
                <a:latin typeface="Untitled Sans" panose="020B0503030202060203" pitchFamily="34" charset="77"/>
                <a:cs typeface="Polaris-Light"/>
              </a:rPr>
              <a:t>Continued move to shared services and cloud computing</a:t>
            </a:r>
            <a:endParaRPr lang="en-NZ" sz="3000" dirty="0">
              <a:solidFill>
                <a:schemeClr val="tx1">
                  <a:lumMod val="75000"/>
                  <a:lumOff val="25000"/>
                </a:schemeClr>
              </a:solidFill>
              <a:latin typeface="Untitled Sans" panose="020B0503030202060203" pitchFamily="34" charset="77"/>
              <a:cs typeface="Polaris-Light"/>
            </a:endParaRPr>
          </a:p>
        </p:txBody>
      </p:sp>
      <p:sp>
        <p:nvSpPr>
          <p:cNvPr id="5" name="Text Placeholder 4">
            <a:extLst>
              <a:ext uri="{FF2B5EF4-FFF2-40B4-BE49-F238E27FC236}">
                <a16:creationId xmlns:a16="http://schemas.microsoft.com/office/drawing/2014/main" id="{E20A752A-7CAD-FD41-AFD0-3D2099FCA2C9}"/>
              </a:ext>
            </a:extLst>
          </p:cNvPr>
          <p:cNvSpPr txBox="1">
            <a:spLocks/>
          </p:cNvSpPr>
          <p:nvPr/>
        </p:nvSpPr>
        <p:spPr>
          <a:xfrm>
            <a:off x="519110" y="1686297"/>
            <a:ext cx="10742253" cy="4272905"/>
          </a:xfrm>
          <a:prstGeom prst="rect">
            <a:avLst/>
          </a:prstGeom>
        </p:spPr>
        <p:txBody>
          <a:bodyPr/>
          <a:lstStyle>
            <a:lvl1pPr marL="424412" indent="-424412" algn="l" defTabSz="1131768" rtl="0" eaLnBrk="1" latinLnBrk="0" hangingPunct="1">
              <a:spcBef>
                <a:spcPct val="20000"/>
              </a:spcBef>
              <a:buClr>
                <a:schemeClr val="accent2"/>
              </a:buClr>
              <a:buFont typeface="Arial" pitchFamily="34" charset="0"/>
              <a:buChar char="•"/>
              <a:defRPr sz="2000" b="0" kern="1200">
                <a:solidFill>
                  <a:schemeClr val="accent6"/>
                </a:solidFill>
                <a:latin typeface="Arial"/>
                <a:ea typeface="+mn-ea"/>
                <a:cs typeface="Arial"/>
              </a:defRPr>
            </a:lvl1pPr>
            <a:lvl2pPr marL="919562" indent="-353678"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2pPr>
            <a:lvl3pPr marL="1414711" indent="-282944"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3pPr>
            <a:lvl4pPr marL="1980594" indent="-282944"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4pPr>
            <a:lvl5pPr marL="2644526" indent="-380990" algn="l" defTabSz="1131768" rtl="0" eaLnBrk="1" latinLnBrk="0" hangingPunct="1">
              <a:spcBef>
                <a:spcPct val="20000"/>
              </a:spcBef>
              <a:buClr>
                <a:schemeClr val="accent2"/>
              </a:buClr>
              <a:buFont typeface="Arial"/>
              <a:buChar char="•"/>
              <a:defRPr sz="2000" kern="1200">
                <a:solidFill>
                  <a:schemeClr val="accent6"/>
                </a:solidFill>
                <a:latin typeface="Arial"/>
                <a:ea typeface="+mn-ea"/>
                <a:cs typeface="Arial"/>
              </a:defRPr>
            </a:lvl5pPr>
            <a:lvl6pPr marL="3112364"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6pPr>
            <a:lvl7pPr marL="3678247"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7pPr>
            <a:lvl8pPr marL="4244133"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8pPr>
            <a:lvl9pPr marL="4810016"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9pPr>
          </a:lstStyle>
          <a:p>
            <a:r>
              <a:rPr lang="en-US" sz="1800" dirty="0">
                <a:solidFill>
                  <a:schemeClr val="accent1"/>
                </a:solidFill>
                <a:latin typeface="Calibri" panose="020F0502020204030204" pitchFamily="34" charset="0"/>
                <a:cs typeface="Calibri" panose="020F0502020204030204" pitchFamily="34" charset="0"/>
              </a:rPr>
              <a:t>Many forces are pushing providers into the cloud </a:t>
            </a:r>
          </a:p>
          <a:p>
            <a:r>
              <a:rPr lang="en-US" sz="1800" dirty="0">
                <a:solidFill>
                  <a:schemeClr val="accent1"/>
                </a:solidFill>
                <a:latin typeface="Calibri" panose="020F0502020204030204" pitchFamily="34" charset="0"/>
                <a:cs typeface="Calibri" panose="020F0502020204030204" pitchFamily="34" charset="0"/>
              </a:rPr>
              <a:t>Healthcare organizations will want to </a:t>
            </a:r>
          </a:p>
          <a:p>
            <a:pPr lvl="1"/>
            <a:r>
              <a:rPr lang="en-US" sz="1800" dirty="0">
                <a:solidFill>
                  <a:schemeClr val="accent1"/>
                </a:solidFill>
                <a:latin typeface="Calibri" panose="020F0502020204030204" pitchFamily="34" charset="0"/>
                <a:cs typeface="Calibri" panose="020F0502020204030204" pitchFamily="34" charset="0"/>
              </a:rPr>
              <a:t>Leverage big data</a:t>
            </a:r>
          </a:p>
          <a:p>
            <a:pPr lvl="1"/>
            <a:r>
              <a:rPr lang="en-US" sz="1800" dirty="0">
                <a:solidFill>
                  <a:schemeClr val="accent1"/>
                </a:solidFill>
                <a:latin typeface="Calibri" panose="020F0502020204030204" pitchFamily="34" charset="0"/>
                <a:cs typeface="Calibri" panose="020F0502020204030204" pitchFamily="34" charset="0"/>
              </a:rPr>
              <a:t>Achieve economies of scale</a:t>
            </a:r>
          </a:p>
          <a:p>
            <a:pPr lvl="1"/>
            <a:r>
              <a:rPr lang="en-US" sz="1800" dirty="0">
                <a:solidFill>
                  <a:schemeClr val="accent1"/>
                </a:solidFill>
                <a:latin typeface="Calibri" panose="020F0502020204030204" pitchFamily="34" charset="0"/>
                <a:cs typeface="Calibri" panose="020F0502020204030204" pitchFamily="34" charset="0"/>
              </a:rPr>
              <a:t>Inherit security and other functions directly by virtue of dwelling in the cloud; much more expensive and difficult to recreate such capabilities</a:t>
            </a:r>
          </a:p>
          <a:p>
            <a:pPr lvl="1"/>
            <a:endParaRPr lang="en-US" sz="1800" dirty="0">
              <a:solidFill>
                <a:schemeClr val="accent1"/>
              </a:solidFill>
              <a:latin typeface="Calibri" panose="020F0502020204030204" pitchFamily="34" charset="0"/>
              <a:cs typeface="Calibri" panose="020F0502020204030204" pitchFamily="34" charset="0"/>
            </a:endParaRPr>
          </a:p>
          <a:p>
            <a:r>
              <a:rPr lang="en-US" sz="1800" dirty="0">
                <a:solidFill>
                  <a:schemeClr val="accent1"/>
                </a:solidFill>
                <a:latin typeface="Calibri" panose="020F0502020204030204" pitchFamily="34" charset="0"/>
                <a:cs typeface="Calibri" panose="020F0502020204030204" pitchFamily="34" charset="0"/>
              </a:rPr>
              <a:t>Implications:</a:t>
            </a:r>
          </a:p>
          <a:p>
            <a:pPr lvl="1"/>
            <a:r>
              <a:rPr lang="en-US" sz="1800" dirty="0">
                <a:solidFill>
                  <a:schemeClr val="accent1"/>
                </a:solidFill>
                <a:latin typeface="Calibri" panose="020F0502020204030204" pitchFamily="34" charset="0"/>
                <a:cs typeface="Calibri" panose="020F0502020204030204" pitchFamily="34" charset="0"/>
              </a:rPr>
              <a:t>your app or widget should work in the cloud – if not now then soon</a:t>
            </a:r>
          </a:p>
          <a:p>
            <a:pPr lvl="1"/>
            <a:r>
              <a:rPr lang="en-US" sz="1800" dirty="0">
                <a:solidFill>
                  <a:schemeClr val="accent1"/>
                </a:solidFill>
                <a:latin typeface="Calibri" panose="020F0502020204030204" pitchFamily="34" charset="0"/>
                <a:cs typeface="Calibri" panose="020F0502020204030204" pitchFamily="34" charset="0"/>
              </a:rPr>
              <a:t>your app or widget needs to handle large scale data</a:t>
            </a:r>
          </a:p>
          <a:p>
            <a:endParaRPr lang="en-US" sz="1800" dirty="0">
              <a:solidFill>
                <a:schemeClr val="accent1"/>
              </a:solidFill>
              <a:latin typeface="Calibri" panose="020F0502020204030204" pitchFamily="34" charset="0"/>
              <a:cs typeface="Calibri" panose="020F0502020204030204" pitchFamily="34" charset="0"/>
            </a:endParaRPr>
          </a:p>
          <a:p>
            <a:pPr marL="0" indent="0">
              <a:buNone/>
            </a:pPr>
            <a:r>
              <a:rPr lang="en-US" sz="1800" dirty="0">
                <a:solidFill>
                  <a:schemeClr val="accent1"/>
                </a:solidFill>
                <a:latin typeface="Calibri" panose="020F0502020204030204" pitchFamily="34" charset="0"/>
                <a:cs typeface="Calibri" panose="020F0502020204030204" pitchFamily="34" charset="0"/>
              </a:rPr>
              <a:t>		</a:t>
            </a:r>
          </a:p>
          <a:p>
            <a:endParaRPr lang="en-US" sz="1800" dirty="0">
              <a:solidFill>
                <a:schemeClr val="accent1"/>
              </a:solidFill>
              <a:latin typeface="Calibri" panose="020F0502020204030204" pitchFamily="34" charset="0"/>
              <a:cs typeface="Calibri" panose="020F0502020204030204" pitchFamily="34" charset="0"/>
            </a:endParaRPr>
          </a:p>
          <a:p>
            <a:endParaRPr lang="en-US" sz="1800"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54475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8A9A31-BEA4-A840-B7A5-26D9A16F828E}"/>
              </a:ext>
            </a:extLst>
          </p:cNvPr>
          <p:cNvSpPr/>
          <p:nvPr/>
        </p:nvSpPr>
        <p:spPr>
          <a:xfrm>
            <a:off x="6325550" y="580270"/>
            <a:ext cx="5486883" cy="1015663"/>
          </a:xfrm>
          <a:prstGeom prst="rect">
            <a:avLst/>
          </a:prstGeom>
        </p:spPr>
        <p:txBody>
          <a:bodyPr wrap="square">
            <a:spAutoFit/>
          </a:bodyPr>
          <a:lstStyle/>
          <a:p>
            <a:r>
              <a:rPr lang="en-US" sz="3000" dirty="0">
                <a:solidFill>
                  <a:schemeClr val="tx1">
                    <a:lumMod val="75000"/>
                    <a:lumOff val="25000"/>
                  </a:schemeClr>
                </a:solidFill>
                <a:latin typeface="Untitled Sans" panose="020B0503030202060203" pitchFamily="34" charset="77"/>
                <a:cs typeface="Polaris-Light"/>
              </a:rPr>
              <a:t>The rise of artificial intelligence</a:t>
            </a:r>
          </a:p>
        </p:txBody>
      </p:sp>
      <p:sp>
        <p:nvSpPr>
          <p:cNvPr id="9" name="Text Placeholder 4">
            <a:extLst>
              <a:ext uri="{FF2B5EF4-FFF2-40B4-BE49-F238E27FC236}">
                <a16:creationId xmlns:a16="http://schemas.microsoft.com/office/drawing/2014/main" id="{BE257F4C-FDE6-FB44-8453-5E8B387029E6}"/>
              </a:ext>
            </a:extLst>
          </p:cNvPr>
          <p:cNvSpPr txBox="1">
            <a:spLocks/>
          </p:cNvSpPr>
          <p:nvPr/>
        </p:nvSpPr>
        <p:spPr>
          <a:xfrm>
            <a:off x="6325550" y="1821471"/>
            <a:ext cx="5486883" cy="4272905"/>
          </a:xfrm>
          <a:prstGeom prst="rect">
            <a:avLst/>
          </a:prstGeom>
        </p:spPr>
        <p:txBody>
          <a:bodyPr/>
          <a:lstStyle>
            <a:lvl1pPr marL="424412" indent="-424412" algn="l" defTabSz="1131768" rtl="0" eaLnBrk="1" latinLnBrk="0" hangingPunct="1">
              <a:spcBef>
                <a:spcPct val="20000"/>
              </a:spcBef>
              <a:buClr>
                <a:schemeClr val="accent2"/>
              </a:buClr>
              <a:buFont typeface="Arial" pitchFamily="34" charset="0"/>
              <a:buChar char="•"/>
              <a:defRPr sz="2000" b="0" kern="1200">
                <a:solidFill>
                  <a:schemeClr val="accent6"/>
                </a:solidFill>
                <a:latin typeface="Arial"/>
                <a:ea typeface="+mn-ea"/>
                <a:cs typeface="Arial"/>
              </a:defRPr>
            </a:lvl1pPr>
            <a:lvl2pPr marL="919562" indent="-353678"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2pPr>
            <a:lvl3pPr marL="1414711" indent="-282944"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3pPr>
            <a:lvl4pPr marL="1980594" indent="-282944"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4pPr>
            <a:lvl5pPr marL="2644526" indent="-380990" algn="l" defTabSz="1131768" rtl="0" eaLnBrk="1" latinLnBrk="0" hangingPunct="1">
              <a:spcBef>
                <a:spcPct val="20000"/>
              </a:spcBef>
              <a:buClr>
                <a:schemeClr val="accent2"/>
              </a:buClr>
              <a:buFont typeface="Arial"/>
              <a:buChar char="•"/>
              <a:defRPr sz="2000" kern="1200">
                <a:solidFill>
                  <a:schemeClr val="accent6"/>
                </a:solidFill>
                <a:latin typeface="Arial"/>
                <a:ea typeface="+mn-ea"/>
                <a:cs typeface="Arial"/>
              </a:defRPr>
            </a:lvl5pPr>
            <a:lvl6pPr marL="3112364"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6pPr>
            <a:lvl7pPr marL="3678247"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7pPr>
            <a:lvl8pPr marL="4244133"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8pPr>
            <a:lvl9pPr marL="4810016"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9pPr>
          </a:lstStyle>
          <a:p>
            <a:r>
              <a:rPr lang="en-US" sz="1800" dirty="0">
                <a:solidFill>
                  <a:schemeClr val="accent1"/>
                </a:solidFill>
                <a:latin typeface="Calibri" panose="020F0502020204030204" pitchFamily="34" charset="0"/>
                <a:cs typeface="Calibri" panose="020F0502020204030204" pitchFamily="34" charset="0"/>
              </a:rPr>
              <a:t>AI will move from hype to reality, helping clinicians identify patients for clinical trials or moving urgent cases to the top of radiology reading lists. </a:t>
            </a:r>
          </a:p>
          <a:p>
            <a:pPr marL="0" indent="0">
              <a:buNone/>
            </a:pPr>
            <a:endParaRPr lang="en-US" sz="1800" dirty="0">
              <a:solidFill>
                <a:schemeClr val="accent1"/>
              </a:solidFill>
              <a:latin typeface="Calibri" panose="020F0502020204030204" pitchFamily="34" charset="0"/>
              <a:cs typeface="Calibri" panose="020F0502020204030204" pitchFamily="34" charset="0"/>
            </a:endParaRPr>
          </a:p>
          <a:p>
            <a:pPr marL="380990" indent="-380990"/>
            <a:r>
              <a:rPr lang="en-US" sz="1800" dirty="0">
                <a:solidFill>
                  <a:schemeClr val="accent1"/>
                </a:solidFill>
                <a:latin typeface="Calibri" panose="020F0502020204030204" pitchFamily="34" charset="0"/>
                <a:cs typeface="Calibri" panose="020F0502020204030204" pitchFamily="34" charset="0"/>
              </a:rPr>
              <a:t>A shift to the cloud will make it easier to add AI to existing applications and data</a:t>
            </a:r>
          </a:p>
          <a:p>
            <a:pPr marL="380990" indent="-380990"/>
            <a:endParaRPr lang="en-US" sz="1800" dirty="0">
              <a:solidFill>
                <a:schemeClr val="accent1"/>
              </a:solidFill>
              <a:latin typeface="Calibri" panose="020F0502020204030204" pitchFamily="34" charset="0"/>
              <a:cs typeface="Calibri" panose="020F0502020204030204" pitchFamily="34" charset="0"/>
            </a:endParaRPr>
          </a:p>
          <a:p>
            <a:pPr marL="380990" indent="-380990"/>
            <a:r>
              <a:rPr lang="en-US" sz="1800" dirty="0">
                <a:solidFill>
                  <a:schemeClr val="accent1"/>
                </a:solidFill>
                <a:latin typeface="Calibri" panose="020F0502020204030204" pitchFamily="34" charset="0"/>
                <a:cs typeface="Calibri" panose="020F0502020204030204" pitchFamily="34" charset="0"/>
              </a:rPr>
              <a:t>The societal and ethical complexities of these applications require further reflection, proof of their medical utility, freedom from bias, economic value, and development of interdisciplinary strategies for their wider application.</a:t>
            </a:r>
          </a:p>
          <a:p>
            <a:pPr marL="380990" indent="-380990"/>
            <a:endParaRPr lang="en-US" sz="1800" dirty="0">
              <a:solidFill>
                <a:schemeClr val="accent1"/>
              </a:solidFill>
              <a:latin typeface="Calibri" panose="020F0502020204030204" pitchFamily="34" charset="0"/>
              <a:cs typeface="Calibri" panose="020F0502020204030204" pitchFamily="34" charset="0"/>
            </a:endParaRPr>
          </a:p>
          <a:p>
            <a:endParaRPr lang="en-US" sz="1600" dirty="0">
              <a:solidFill>
                <a:schemeClr val="accent1"/>
              </a:solidFill>
              <a:latin typeface="Calibri" panose="020F0502020204030204" pitchFamily="34" charset="0"/>
              <a:cs typeface="Calibri" panose="020F0502020204030204" pitchFamily="34" charset="0"/>
            </a:endParaRPr>
          </a:p>
        </p:txBody>
      </p:sp>
      <p:pic>
        <p:nvPicPr>
          <p:cNvPr id="4" name="Picture 3" descr="A picture containing monitor, different, large, table&#10;&#10;Description automatically generated">
            <a:extLst>
              <a:ext uri="{FF2B5EF4-FFF2-40B4-BE49-F238E27FC236}">
                <a16:creationId xmlns:a16="http://schemas.microsoft.com/office/drawing/2014/main" id="{A951280E-CC6D-D145-B071-C8B1B0A77C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096000" cy="6858000"/>
          </a:xfrm>
          <a:prstGeom prst="rect">
            <a:avLst/>
          </a:prstGeom>
        </p:spPr>
      </p:pic>
      <p:pic>
        <p:nvPicPr>
          <p:cNvPr id="7" name="Picture 6">
            <a:extLst>
              <a:ext uri="{FF2B5EF4-FFF2-40B4-BE49-F238E27FC236}">
                <a16:creationId xmlns:a16="http://schemas.microsoft.com/office/drawing/2014/main" id="{3F8A05CF-4FEF-2841-AC62-081DE538BC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36330" y="451120"/>
            <a:ext cx="1255619" cy="463280"/>
          </a:xfrm>
          <a:prstGeom prst="rect">
            <a:avLst/>
          </a:prstGeom>
        </p:spPr>
      </p:pic>
    </p:spTree>
    <p:extLst>
      <p:ext uri="{BB962C8B-B14F-4D97-AF65-F5344CB8AC3E}">
        <p14:creationId xmlns:p14="http://schemas.microsoft.com/office/powerpoint/2010/main" val="2303909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5C3B64-1678-A446-B8AC-1A01D8BECF44}"/>
              </a:ext>
            </a:extLst>
          </p:cNvPr>
          <p:cNvPicPr>
            <a:picLocks noChangeAspect="1"/>
          </p:cNvPicPr>
          <p:nvPr/>
        </p:nvPicPr>
        <p:blipFill>
          <a:blip r:embed="rId3"/>
          <a:stretch>
            <a:fillRect/>
          </a:stretch>
        </p:blipFill>
        <p:spPr>
          <a:xfrm>
            <a:off x="0" y="0"/>
            <a:ext cx="6218711" cy="4352099"/>
          </a:xfrm>
          <a:prstGeom prst="rect">
            <a:avLst/>
          </a:prstGeom>
        </p:spPr>
      </p:pic>
      <p:pic>
        <p:nvPicPr>
          <p:cNvPr id="5" name="Picture 4">
            <a:extLst>
              <a:ext uri="{FF2B5EF4-FFF2-40B4-BE49-F238E27FC236}">
                <a16:creationId xmlns:a16="http://schemas.microsoft.com/office/drawing/2014/main" id="{5D713161-F9E9-8C4A-8A14-61792D855A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36330" y="451120"/>
            <a:ext cx="1255619" cy="463280"/>
          </a:xfrm>
          <a:prstGeom prst="rect">
            <a:avLst/>
          </a:prstGeom>
        </p:spPr>
      </p:pic>
      <p:pic>
        <p:nvPicPr>
          <p:cNvPr id="7" name="Picture 6">
            <a:extLst>
              <a:ext uri="{FF2B5EF4-FFF2-40B4-BE49-F238E27FC236}">
                <a16:creationId xmlns:a16="http://schemas.microsoft.com/office/drawing/2014/main" id="{D5D43D31-60D2-C74C-9C72-AFF2A1B50759}"/>
              </a:ext>
            </a:extLst>
          </p:cNvPr>
          <p:cNvPicPr>
            <a:picLocks noChangeAspect="1"/>
          </p:cNvPicPr>
          <p:nvPr/>
        </p:nvPicPr>
        <p:blipFill>
          <a:blip r:embed="rId5"/>
          <a:stretch>
            <a:fillRect/>
          </a:stretch>
        </p:blipFill>
        <p:spPr>
          <a:xfrm>
            <a:off x="4382154" y="1261822"/>
            <a:ext cx="7409795" cy="4334356"/>
          </a:xfrm>
          <a:prstGeom prst="rect">
            <a:avLst/>
          </a:prstGeom>
        </p:spPr>
      </p:pic>
    </p:spTree>
    <p:extLst>
      <p:ext uri="{BB962C8B-B14F-4D97-AF65-F5344CB8AC3E}">
        <p14:creationId xmlns:p14="http://schemas.microsoft.com/office/powerpoint/2010/main" val="1014309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44F5DF8E-143D-3F47-9B54-143BCF8C2C12}"/>
              </a:ext>
            </a:extLst>
          </p:cNvPr>
          <p:cNvSpPr txBox="1">
            <a:spLocks/>
          </p:cNvSpPr>
          <p:nvPr/>
        </p:nvSpPr>
        <p:spPr>
          <a:xfrm>
            <a:off x="6615111" y="1558141"/>
            <a:ext cx="5576889" cy="3741715"/>
          </a:xfrm>
          <a:prstGeom prst="rect">
            <a:avLst/>
          </a:prstGeom>
        </p:spPr>
        <p:txBody>
          <a:bodyPr anchor="ctr"/>
          <a:lstStyle>
            <a:lvl1pPr marL="0" indent="0" algn="ctr" defTabSz="1131768" rtl="0" eaLnBrk="1" latinLnBrk="0" hangingPunct="1">
              <a:spcBef>
                <a:spcPct val="20000"/>
              </a:spcBef>
              <a:buClr>
                <a:schemeClr val="accent2"/>
              </a:buClr>
              <a:buFont typeface="Arial" pitchFamily="34" charset="0"/>
              <a:buNone/>
              <a:defRPr sz="2000" b="0" kern="1200">
                <a:solidFill>
                  <a:schemeClr val="accent6"/>
                </a:solidFill>
                <a:latin typeface="Helvetica Neue" panose="02000503000000020004" pitchFamily="2" charset="0"/>
                <a:ea typeface="Helvetica Neue" panose="02000503000000020004" pitchFamily="2" charset="0"/>
                <a:cs typeface="Helvetica Neue" panose="02000503000000020004" pitchFamily="2" charset="0"/>
              </a:defRPr>
            </a:lvl1pPr>
            <a:lvl2pPr marL="919562" indent="-353678"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2pPr>
            <a:lvl3pPr marL="1414711" indent="-282944"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3pPr>
            <a:lvl4pPr marL="1980594" indent="-282944"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4pPr>
            <a:lvl5pPr marL="2644526" indent="-380990" algn="l" defTabSz="1131768" rtl="0" eaLnBrk="1" latinLnBrk="0" hangingPunct="1">
              <a:spcBef>
                <a:spcPct val="20000"/>
              </a:spcBef>
              <a:buClr>
                <a:schemeClr val="accent2"/>
              </a:buClr>
              <a:buFont typeface="Arial"/>
              <a:buChar char="•"/>
              <a:defRPr sz="2000" kern="1200">
                <a:solidFill>
                  <a:schemeClr val="accent6"/>
                </a:solidFill>
                <a:latin typeface="Arial"/>
                <a:ea typeface="+mn-ea"/>
                <a:cs typeface="Arial"/>
              </a:defRPr>
            </a:lvl5pPr>
            <a:lvl6pPr marL="3112364"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6pPr>
            <a:lvl7pPr marL="3678247"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7pPr>
            <a:lvl8pPr marL="4244133"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8pPr>
            <a:lvl9pPr marL="4810016"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9pPr>
          </a:lstStyle>
          <a:p>
            <a:pPr marL="9525" algn="l">
              <a:buSzPct val="100000"/>
            </a:pPr>
            <a:r>
              <a:rPr lang="en-NZ" dirty="0" err="1">
                <a:solidFill>
                  <a:schemeClr val="accent1"/>
                </a:solidFill>
                <a:latin typeface="Untitled Sans" panose="020B0503030202060203" pitchFamily="34" charset="77"/>
              </a:rPr>
              <a:t>Dr.</a:t>
            </a:r>
            <a:r>
              <a:rPr lang="en-NZ" dirty="0">
                <a:solidFill>
                  <a:schemeClr val="accent1"/>
                </a:solidFill>
                <a:latin typeface="Untitled Sans" panose="020B0503030202060203" pitchFamily="34" charset="77"/>
              </a:rPr>
              <a:t> Chris Hobson</a:t>
            </a:r>
          </a:p>
          <a:p>
            <a:pPr marL="9525" algn="l">
              <a:buSzPct val="100000"/>
            </a:pPr>
            <a:r>
              <a:rPr lang="en-NZ" dirty="0">
                <a:solidFill>
                  <a:schemeClr val="accent1"/>
                </a:solidFill>
                <a:latin typeface="Untitled Sans" panose="020B0503030202060203" pitchFamily="34" charset="77"/>
              </a:rPr>
              <a:t>Chief Medical Officer</a:t>
            </a:r>
          </a:p>
          <a:p>
            <a:pPr marL="9525" algn="l">
              <a:buSzPct val="100000"/>
            </a:pPr>
            <a:r>
              <a:rPr lang="en-NZ" dirty="0">
                <a:solidFill>
                  <a:schemeClr val="accent1"/>
                </a:solidFill>
                <a:latin typeface="Untitled Sans" panose="020B0503030202060203" pitchFamily="34" charset="77"/>
              </a:rPr>
              <a:t>Orion Health</a:t>
            </a:r>
          </a:p>
        </p:txBody>
      </p:sp>
      <p:pic>
        <p:nvPicPr>
          <p:cNvPr id="7" name="Picture 6">
            <a:extLst>
              <a:ext uri="{FF2B5EF4-FFF2-40B4-BE49-F238E27FC236}">
                <a16:creationId xmlns:a16="http://schemas.microsoft.com/office/drawing/2014/main" id="{A335DC07-A360-3548-B7CA-2FDC63C710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4734" y="1431847"/>
            <a:ext cx="2444618" cy="3666927"/>
          </a:xfrm>
          <a:prstGeom prst="rect">
            <a:avLst/>
          </a:prstGeom>
        </p:spPr>
      </p:pic>
      <p:pic>
        <p:nvPicPr>
          <p:cNvPr id="6" name="Picture 5">
            <a:extLst>
              <a:ext uri="{FF2B5EF4-FFF2-40B4-BE49-F238E27FC236}">
                <a16:creationId xmlns:a16="http://schemas.microsoft.com/office/drawing/2014/main" id="{A65E5AEA-0515-1946-BBDA-E77CCF9DE3C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36330" y="451120"/>
            <a:ext cx="1255619" cy="463280"/>
          </a:xfrm>
          <a:prstGeom prst="rect">
            <a:avLst/>
          </a:prstGeom>
        </p:spPr>
      </p:pic>
    </p:spTree>
    <p:extLst>
      <p:ext uri="{BB962C8B-B14F-4D97-AF65-F5344CB8AC3E}">
        <p14:creationId xmlns:p14="http://schemas.microsoft.com/office/powerpoint/2010/main" val="3049586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00F976CD-9B22-5641-B674-17FA6FD8BF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36330" y="451120"/>
            <a:ext cx="1255619" cy="463280"/>
          </a:xfrm>
          <a:prstGeom prst="rect">
            <a:avLst/>
          </a:prstGeom>
        </p:spPr>
      </p:pic>
      <p:sp>
        <p:nvSpPr>
          <p:cNvPr id="54" name="Rectangle 53">
            <a:extLst>
              <a:ext uri="{FF2B5EF4-FFF2-40B4-BE49-F238E27FC236}">
                <a16:creationId xmlns:a16="http://schemas.microsoft.com/office/drawing/2014/main" id="{1AFC9C39-2C76-6945-8273-E73B446B25FC}"/>
              </a:ext>
            </a:extLst>
          </p:cNvPr>
          <p:cNvSpPr/>
          <p:nvPr/>
        </p:nvSpPr>
        <p:spPr>
          <a:xfrm>
            <a:off x="519110" y="388246"/>
            <a:ext cx="9438555" cy="1015663"/>
          </a:xfrm>
          <a:prstGeom prst="rect">
            <a:avLst/>
          </a:prstGeom>
        </p:spPr>
        <p:txBody>
          <a:bodyPr wrap="square">
            <a:spAutoFit/>
          </a:bodyPr>
          <a:lstStyle/>
          <a:p>
            <a:r>
              <a:rPr lang="en-US" sz="3000" dirty="0">
                <a:solidFill>
                  <a:schemeClr val="tx1">
                    <a:lumMod val="75000"/>
                    <a:lumOff val="25000"/>
                  </a:schemeClr>
                </a:solidFill>
                <a:latin typeface="Untitled Sans" panose="020B0503030202060203" pitchFamily="34" charset="77"/>
                <a:cs typeface="Polaris-Light"/>
              </a:rPr>
              <a:t>The potential of machine learning to transform healthcare</a:t>
            </a:r>
            <a:endParaRPr lang="en-NZ" sz="3000" dirty="0">
              <a:solidFill>
                <a:schemeClr val="tx1">
                  <a:lumMod val="75000"/>
                  <a:lumOff val="25000"/>
                </a:schemeClr>
              </a:solidFill>
              <a:latin typeface="Untitled Sans" panose="020B0503030202060203" pitchFamily="34" charset="77"/>
              <a:cs typeface="Polaris-Light"/>
            </a:endParaRPr>
          </a:p>
        </p:txBody>
      </p:sp>
      <p:sp>
        <p:nvSpPr>
          <p:cNvPr id="5" name="Text Placeholder 4">
            <a:extLst>
              <a:ext uri="{FF2B5EF4-FFF2-40B4-BE49-F238E27FC236}">
                <a16:creationId xmlns:a16="http://schemas.microsoft.com/office/drawing/2014/main" id="{E20A752A-7CAD-FD41-AFD0-3D2099FCA2C9}"/>
              </a:ext>
            </a:extLst>
          </p:cNvPr>
          <p:cNvSpPr txBox="1">
            <a:spLocks/>
          </p:cNvSpPr>
          <p:nvPr/>
        </p:nvSpPr>
        <p:spPr>
          <a:xfrm>
            <a:off x="519110" y="1834215"/>
            <a:ext cx="10742253" cy="4272905"/>
          </a:xfrm>
          <a:prstGeom prst="rect">
            <a:avLst/>
          </a:prstGeom>
        </p:spPr>
        <p:txBody>
          <a:bodyPr/>
          <a:lstStyle>
            <a:lvl1pPr marL="424412" indent="-424412" algn="l" defTabSz="1131768" rtl="0" eaLnBrk="1" latinLnBrk="0" hangingPunct="1">
              <a:spcBef>
                <a:spcPct val="20000"/>
              </a:spcBef>
              <a:buClr>
                <a:schemeClr val="accent2"/>
              </a:buClr>
              <a:buFont typeface="Arial" pitchFamily="34" charset="0"/>
              <a:buChar char="•"/>
              <a:defRPr sz="2000" b="0" kern="1200">
                <a:solidFill>
                  <a:schemeClr val="accent6"/>
                </a:solidFill>
                <a:latin typeface="Arial"/>
                <a:ea typeface="+mn-ea"/>
                <a:cs typeface="Arial"/>
              </a:defRPr>
            </a:lvl1pPr>
            <a:lvl2pPr marL="919562" indent="-353678"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2pPr>
            <a:lvl3pPr marL="1414711" indent="-282944"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3pPr>
            <a:lvl4pPr marL="1980594" indent="-282944"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4pPr>
            <a:lvl5pPr marL="2644526" indent="-380990" algn="l" defTabSz="1131768" rtl="0" eaLnBrk="1" latinLnBrk="0" hangingPunct="1">
              <a:spcBef>
                <a:spcPct val="20000"/>
              </a:spcBef>
              <a:buClr>
                <a:schemeClr val="accent2"/>
              </a:buClr>
              <a:buFont typeface="Arial"/>
              <a:buChar char="•"/>
              <a:defRPr sz="2000" kern="1200">
                <a:solidFill>
                  <a:schemeClr val="accent6"/>
                </a:solidFill>
                <a:latin typeface="Arial"/>
                <a:ea typeface="+mn-ea"/>
                <a:cs typeface="Arial"/>
              </a:defRPr>
            </a:lvl5pPr>
            <a:lvl6pPr marL="3112364"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6pPr>
            <a:lvl7pPr marL="3678247"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7pPr>
            <a:lvl8pPr marL="4244133"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8pPr>
            <a:lvl9pPr marL="4810016"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9pPr>
          </a:lstStyle>
          <a:p>
            <a:r>
              <a:rPr lang="en-US" sz="1800" dirty="0">
                <a:solidFill>
                  <a:schemeClr val="accent1"/>
                </a:solidFill>
                <a:latin typeface="Calibri" panose="020F0502020204030204" pitchFamily="34" charset="0"/>
                <a:cs typeface="Calibri" panose="020F0502020204030204" pitchFamily="34" charset="0"/>
              </a:rPr>
              <a:t>The priority must be real-world applications of AI, for instance:</a:t>
            </a:r>
          </a:p>
          <a:p>
            <a:pPr lvl="1"/>
            <a:r>
              <a:rPr lang="en-US" sz="1800" dirty="0">
                <a:solidFill>
                  <a:schemeClr val="accent1"/>
                </a:solidFill>
                <a:latin typeface="Calibri" panose="020F0502020204030204" pitchFamily="34" charset="0"/>
                <a:cs typeface="Calibri" panose="020F0502020204030204" pitchFamily="34" charset="0"/>
              </a:rPr>
              <a:t>Clinical decision support</a:t>
            </a:r>
          </a:p>
          <a:p>
            <a:pPr lvl="1"/>
            <a:r>
              <a:rPr lang="en-US" sz="1800" dirty="0">
                <a:solidFill>
                  <a:schemeClr val="accent1"/>
                </a:solidFill>
                <a:latin typeface="Calibri" panose="020F0502020204030204" pitchFamily="34" charset="0"/>
                <a:cs typeface="Calibri" panose="020F0502020204030204" pitchFamily="34" charset="0"/>
              </a:rPr>
              <a:t>AI can facilitate / filter the prompts better</a:t>
            </a:r>
          </a:p>
          <a:p>
            <a:pPr lvl="1"/>
            <a:r>
              <a:rPr lang="en-US" sz="1800" dirty="0">
                <a:solidFill>
                  <a:schemeClr val="accent1"/>
                </a:solidFill>
                <a:latin typeface="Calibri" panose="020F0502020204030204" pitchFamily="34" charset="0"/>
                <a:cs typeface="Calibri" panose="020F0502020204030204" pitchFamily="34" charset="0"/>
              </a:rPr>
              <a:t>Physician acceptance – requires their ability (per physician) to turn on and off AI and manage of the prompts.</a:t>
            </a:r>
          </a:p>
          <a:p>
            <a:r>
              <a:rPr lang="en-US" sz="1800" dirty="0">
                <a:solidFill>
                  <a:schemeClr val="accent1"/>
                </a:solidFill>
                <a:latin typeface="Calibri" panose="020F0502020204030204" pitchFamily="34" charset="0"/>
                <a:cs typeface="Calibri" panose="020F0502020204030204" pitchFamily="34" charset="0"/>
              </a:rPr>
              <a:t>Some well described applications are to radiology (radiomics) pathology, ophthalmology, dermatology, Cardiology </a:t>
            </a:r>
          </a:p>
          <a:p>
            <a:pPr lvl="1"/>
            <a:r>
              <a:rPr lang="en-US" sz="1800" dirty="0">
                <a:solidFill>
                  <a:schemeClr val="accent1"/>
                </a:solidFill>
                <a:latin typeface="Calibri" panose="020F0502020204030204" pitchFamily="34" charset="0"/>
                <a:cs typeface="Calibri" panose="020F0502020204030204" pitchFamily="34" charset="0"/>
              </a:rPr>
              <a:t>automated classification of plaques present in CT images, and may become an important tool to reduce procedural costs and patient radiation dose. This could also aid clinicians in plaque diagnostics.</a:t>
            </a:r>
          </a:p>
          <a:p>
            <a:pPr marL="0" indent="0">
              <a:buNone/>
            </a:pPr>
            <a:endParaRPr lang="en-US" sz="1800"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38684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E495D3C-FED8-9440-A348-92ED8C5E449A}"/>
              </a:ext>
            </a:extLst>
          </p:cNvPr>
          <p:cNvSpPr/>
          <p:nvPr/>
        </p:nvSpPr>
        <p:spPr>
          <a:xfrm>
            <a:off x="519110" y="388246"/>
            <a:ext cx="5486883" cy="1015663"/>
          </a:xfrm>
          <a:prstGeom prst="rect">
            <a:avLst/>
          </a:prstGeom>
        </p:spPr>
        <p:txBody>
          <a:bodyPr wrap="square">
            <a:spAutoFit/>
          </a:bodyPr>
          <a:lstStyle/>
          <a:p>
            <a:r>
              <a:rPr lang="en-US" sz="3000" dirty="0">
                <a:solidFill>
                  <a:schemeClr val="tx1">
                    <a:lumMod val="75000"/>
                    <a:lumOff val="25000"/>
                  </a:schemeClr>
                </a:solidFill>
                <a:latin typeface="Untitled Sans" panose="020B0503030202060203" pitchFamily="34" charset="77"/>
                <a:cs typeface="Polaris-Light"/>
              </a:rPr>
              <a:t>The shift from big data to actionable data </a:t>
            </a:r>
          </a:p>
        </p:txBody>
      </p:sp>
      <p:sp>
        <p:nvSpPr>
          <p:cNvPr id="7" name="Text Placeholder 4">
            <a:extLst>
              <a:ext uri="{FF2B5EF4-FFF2-40B4-BE49-F238E27FC236}">
                <a16:creationId xmlns:a16="http://schemas.microsoft.com/office/drawing/2014/main" id="{5F343845-9977-6D4B-96D7-A1D0FE6D053A}"/>
              </a:ext>
            </a:extLst>
          </p:cNvPr>
          <p:cNvSpPr txBox="1">
            <a:spLocks/>
          </p:cNvSpPr>
          <p:nvPr/>
        </p:nvSpPr>
        <p:spPr>
          <a:xfrm>
            <a:off x="519109" y="1640392"/>
            <a:ext cx="5486883" cy="4272905"/>
          </a:xfrm>
          <a:prstGeom prst="rect">
            <a:avLst/>
          </a:prstGeom>
        </p:spPr>
        <p:txBody>
          <a:bodyPr/>
          <a:lstStyle>
            <a:lvl1pPr marL="424412" indent="-424412" algn="l" defTabSz="1131768" rtl="0" eaLnBrk="1" latinLnBrk="0" hangingPunct="1">
              <a:spcBef>
                <a:spcPct val="20000"/>
              </a:spcBef>
              <a:buClr>
                <a:schemeClr val="accent2"/>
              </a:buClr>
              <a:buFont typeface="Arial" pitchFamily="34" charset="0"/>
              <a:buChar char="•"/>
              <a:defRPr sz="2000" b="0" kern="1200">
                <a:solidFill>
                  <a:schemeClr val="accent6"/>
                </a:solidFill>
                <a:latin typeface="Arial"/>
                <a:ea typeface="+mn-ea"/>
                <a:cs typeface="Arial"/>
              </a:defRPr>
            </a:lvl1pPr>
            <a:lvl2pPr marL="919562" indent="-353678"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2pPr>
            <a:lvl3pPr marL="1414711" indent="-282944"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3pPr>
            <a:lvl4pPr marL="1980594" indent="-282944"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4pPr>
            <a:lvl5pPr marL="2644526" indent="-380990" algn="l" defTabSz="1131768" rtl="0" eaLnBrk="1" latinLnBrk="0" hangingPunct="1">
              <a:spcBef>
                <a:spcPct val="20000"/>
              </a:spcBef>
              <a:buClr>
                <a:schemeClr val="accent2"/>
              </a:buClr>
              <a:buFont typeface="Arial"/>
              <a:buChar char="•"/>
              <a:defRPr sz="2000" kern="1200">
                <a:solidFill>
                  <a:schemeClr val="accent6"/>
                </a:solidFill>
                <a:latin typeface="Arial"/>
                <a:ea typeface="+mn-ea"/>
                <a:cs typeface="Arial"/>
              </a:defRPr>
            </a:lvl5pPr>
            <a:lvl6pPr marL="3112364"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6pPr>
            <a:lvl7pPr marL="3678247"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7pPr>
            <a:lvl8pPr marL="4244133"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8pPr>
            <a:lvl9pPr marL="4810016"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9pPr>
          </a:lstStyle>
          <a:p>
            <a:r>
              <a:rPr lang="en-US" sz="1800" dirty="0">
                <a:solidFill>
                  <a:schemeClr val="accent1"/>
                </a:solidFill>
                <a:latin typeface="Calibri" panose="020F0502020204030204" pitchFamily="34" charset="0"/>
                <a:cs typeface="Calibri" panose="020F0502020204030204" pitchFamily="34" charset="0"/>
              </a:rPr>
              <a:t>Providing the highest quality clinical care to patients with the support of IT can mean that clinicians spend more time looking for the specific data they need</a:t>
            </a:r>
          </a:p>
          <a:p>
            <a:pPr lvl="1"/>
            <a:r>
              <a:rPr lang="en-US" sz="1800" dirty="0">
                <a:solidFill>
                  <a:schemeClr val="accent1"/>
                </a:solidFill>
                <a:latin typeface="Calibri" panose="020F0502020204030204" pitchFamily="34" charset="0"/>
                <a:cs typeface="Calibri" panose="020F0502020204030204" pitchFamily="34" charset="0"/>
              </a:rPr>
              <a:t>Explosion of data needs to be tamed</a:t>
            </a:r>
          </a:p>
          <a:p>
            <a:r>
              <a:rPr lang="en-US" sz="1800" dirty="0">
                <a:solidFill>
                  <a:schemeClr val="accent1"/>
                </a:solidFill>
                <a:latin typeface="Calibri" panose="020F0502020204030204" pitchFamily="34" charset="0"/>
                <a:cs typeface="Calibri" panose="020F0502020204030204" pitchFamily="34" charset="0"/>
              </a:rPr>
              <a:t>2020 will see a bigger focus on presenting meaningful data to clinicians, using analytics and predictive modelling to shift our thinking from ‘big data’ to ‘actionable data’</a:t>
            </a:r>
          </a:p>
          <a:p>
            <a:pPr marL="380990" indent="-380990"/>
            <a:r>
              <a:rPr lang="en-US" sz="1800" dirty="0">
                <a:solidFill>
                  <a:schemeClr val="accent1"/>
                </a:solidFill>
                <a:latin typeface="Calibri" panose="020F0502020204030204" pitchFamily="34" charset="0"/>
                <a:cs typeface="Calibri" panose="020F0502020204030204" pitchFamily="34" charset="0"/>
              </a:rPr>
              <a:t>The reference base of available data used for Analytics will greatly expand</a:t>
            </a:r>
          </a:p>
          <a:p>
            <a:pPr marL="380990" indent="-380990"/>
            <a:r>
              <a:rPr lang="en-US" sz="1800" dirty="0">
                <a:solidFill>
                  <a:schemeClr val="accent1"/>
                </a:solidFill>
                <a:latin typeface="Calibri" panose="020F0502020204030204" pitchFamily="34" charset="0"/>
                <a:cs typeface="Calibri" panose="020F0502020204030204" pitchFamily="34" charset="0"/>
              </a:rPr>
              <a:t>Improved understanding of the value of specific types of data and how that varies by type</a:t>
            </a:r>
          </a:p>
          <a:p>
            <a:pPr marL="380990" indent="-380990"/>
            <a:r>
              <a:rPr lang="en-US" sz="1800" dirty="0">
                <a:solidFill>
                  <a:schemeClr val="accent1"/>
                </a:solidFill>
                <a:latin typeface="Calibri" panose="020F0502020204030204" pitchFamily="34" charset="0"/>
                <a:cs typeface="Calibri" panose="020F0502020204030204" pitchFamily="34" charset="0"/>
              </a:rPr>
              <a:t>Providing the highest quality clinical care to patients with the support of IT can mean</a:t>
            </a:r>
          </a:p>
          <a:p>
            <a:endParaRPr lang="en-US" sz="1600" dirty="0">
              <a:solidFill>
                <a:schemeClr val="accent1"/>
              </a:solidFill>
              <a:latin typeface="Calibri" panose="020F0502020204030204" pitchFamily="34" charset="0"/>
              <a:cs typeface="Calibri" panose="020F0502020204030204" pitchFamily="34" charset="0"/>
            </a:endParaRPr>
          </a:p>
        </p:txBody>
      </p:sp>
      <p:pic>
        <p:nvPicPr>
          <p:cNvPr id="4" name="Picture 3" descr="A picture containing person, man, looking, holding&#10;&#10;Description automatically generated">
            <a:extLst>
              <a:ext uri="{FF2B5EF4-FFF2-40B4-BE49-F238E27FC236}">
                <a16:creationId xmlns:a16="http://schemas.microsoft.com/office/drawing/2014/main" id="{AC15DE76-C299-8D44-ACD0-44815333DB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0" y="0"/>
            <a:ext cx="6096000" cy="6858000"/>
          </a:xfrm>
          <a:prstGeom prst="rect">
            <a:avLst/>
          </a:prstGeom>
        </p:spPr>
      </p:pic>
    </p:spTree>
    <p:extLst>
      <p:ext uri="{BB962C8B-B14F-4D97-AF65-F5344CB8AC3E}">
        <p14:creationId xmlns:p14="http://schemas.microsoft.com/office/powerpoint/2010/main" val="2309289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00F976CD-9B22-5641-B674-17FA6FD8BF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36330" y="451120"/>
            <a:ext cx="1255619" cy="463280"/>
          </a:xfrm>
          <a:prstGeom prst="rect">
            <a:avLst/>
          </a:prstGeom>
        </p:spPr>
      </p:pic>
      <p:sp>
        <p:nvSpPr>
          <p:cNvPr id="54" name="Rectangle 53">
            <a:extLst>
              <a:ext uri="{FF2B5EF4-FFF2-40B4-BE49-F238E27FC236}">
                <a16:creationId xmlns:a16="http://schemas.microsoft.com/office/drawing/2014/main" id="{1AFC9C39-2C76-6945-8273-E73B446B25FC}"/>
              </a:ext>
            </a:extLst>
          </p:cNvPr>
          <p:cNvSpPr/>
          <p:nvPr/>
        </p:nvSpPr>
        <p:spPr>
          <a:xfrm>
            <a:off x="519110" y="388246"/>
            <a:ext cx="9438555" cy="553998"/>
          </a:xfrm>
          <a:prstGeom prst="rect">
            <a:avLst/>
          </a:prstGeom>
        </p:spPr>
        <p:txBody>
          <a:bodyPr wrap="square">
            <a:spAutoFit/>
          </a:bodyPr>
          <a:lstStyle/>
          <a:p>
            <a:r>
              <a:rPr lang="en-US" sz="3000" dirty="0">
                <a:solidFill>
                  <a:schemeClr val="tx1">
                    <a:lumMod val="75000"/>
                    <a:lumOff val="25000"/>
                  </a:schemeClr>
                </a:solidFill>
                <a:latin typeface="Untitled Sans" panose="020B0503030202060203" pitchFamily="34" charset="77"/>
                <a:cs typeface="Polaris-Light"/>
              </a:rPr>
              <a:t>Increased focus on Social Determinants of Health</a:t>
            </a:r>
          </a:p>
        </p:txBody>
      </p:sp>
      <p:sp>
        <p:nvSpPr>
          <p:cNvPr id="5" name="Text Placeholder 4">
            <a:extLst>
              <a:ext uri="{FF2B5EF4-FFF2-40B4-BE49-F238E27FC236}">
                <a16:creationId xmlns:a16="http://schemas.microsoft.com/office/drawing/2014/main" id="{E20A752A-7CAD-FD41-AFD0-3D2099FCA2C9}"/>
              </a:ext>
            </a:extLst>
          </p:cNvPr>
          <p:cNvSpPr txBox="1">
            <a:spLocks/>
          </p:cNvSpPr>
          <p:nvPr/>
        </p:nvSpPr>
        <p:spPr>
          <a:xfrm>
            <a:off x="519110" y="1120161"/>
            <a:ext cx="8011593" cy="4272905"/>
          </a:xfrm>
          <a:prstGeom prst="rect">
            <a:avLst/>
          </a:prstGeom>
        </p:spPr>
        <p:txBody>
          <a:bodyPr/>
          <a:lstStyle>
            <a:lvl1pPr marL="424412" indent="-424412" algn="l" defTabSz="1131768" rtl="0" eaLnBrk="1" latinLnBrk="0" hangingPunct="1">
              <a:spcBef>
                <a:spcPct val="20000"/>
              </a:spcBef>
              <a:buClr>
                <a:schemeClr val="accent2"/>
              </a:buClr>
              <a:buFont typeface="Arial" pitchFamily="34" charset="0"/>
              <a:buChar char="•"/>
              <a:defRPr sz="2000" b="0" kern="1200">
                <a:solidFill>
                  <a:schemeClr val="accent6"/>
                </a:solidFill>
                <a:latin typeface="Arial"/>
                <a:ea typeface="+mn-ea"/>
                <a:cs typeface="Arial"/>
              </a:defRPr>
            </a:lvl1pPr>
            <a:lvl2pPr marL="919562" indent="-353678"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2pPr>
            <a:lvl3pPr marL="1414711" indent="-282944"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3pPr>
            <a:lvl4pPr marL="1980594" indent="-282944"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4pPr>
            <a:lvl5pPr marL="2644526" indent="-380990" algn="l" defTabSz="1131768" rtl="0" eaLnBrk="1" latinLnBrk="0" hangingPunct="1">
              <a:spcBef>
                <a:spcPct val="20000"/>
              </a:spcBef>
              <a:buClr>
                <a:schemeClr val="accent2"/>
              </a:buClr>
              <a:buFont typeface="Arial"/>
              <a:buChar char="•"/>
              <a:defRPr sz="2000" kern="1200">
                <a:solidFill>
                  <a:schemeClr val="accent6"/>
                </a:solidFill>
                <a:latin typeface="Arial"/>
                <a:ea typeface="+mn-ea"/>
                <a:cs typeface="Arial"/>
              </a:defRPr>
            </a:lvl5pPr>
            <a:lvl6pPr marL="3112364"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6pPr>
            <a:lvl7pPr marL="3678247"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7pPr>
            <a:lvl8pPr marL="4244133"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8pPr>
            <a:lvl9pPr marL="4810016"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9pPr>
          </a:lstStyle>
          <a:p>
            <a:r>
              <a:rPr lang="en-US" sz="1800" dirty="0">
                <a:solidFill>
                  <a:schemeClr val="accent1"/>
                </a:solidFill>
                <a:latin typeface="Calibri" panose="020F0502020204030204" pitchFamily="34" charset="0"/>
                <a:cs typeface="Calibri" panose="020F0502020204030204" pitchFamily="34" charset="0"/>
              </a:rPr>
              <a:t>Income, wealth, education, marital status, employment, transportation, housing stability, living alone, or homeless, neighborhood environment,  access to food, community supports, social integration</a:t>
            </a:r>
          </a:p>
          <a:p>
            <a:endParaRPr lang="en-US" sz="1800" dirty="0">
              <a:solidFill>
                <a:schemeClr val="accent1"/>
              </a:solidFill>
              <a:latin typeface="Calibri" panose="020F0502020204030204" pitchFamily="34" charset="0"/>
              <a:cs typeface="Calibri" panose="020F0502020204030204" pitchFamily="34" charset="0"/>
            </a:endParaRPr>
          </a:p>
          <a:p>
            <a:r>
              <a:rPr lang="en-US" sz="1800" dirty="0">
                <a:solidFill>
                  <a:schemeClr val="accent1"/>
                </a:solidFill>
                <a:latin typeface="Calibri" panose="020F0502020204030204" pitchFamily="34" charset="0"/>
                <a:cs typeface="Calibri" panose="020F0502020204030204" pitchFamily="34" charset="0"/>
              </a:rPr>
              <a:t>Clear link between income and socio-economic status and health outcomes, housing, ethnicity (</a:t>
            </a:r>
            <a:r>
              <a:rPr lang="en-US" sz="1800" dirty="0" err="1">
                <a:solidFill>
                  <a:schemeClr val="accent1"/>
                </a:solidFill>
                <a:latin typeface="Calibri" panose="020F0502020204030204" pitchFamily="34" charset="0"/>
                <a:cs typeface="Calibri" panose="020F0502020204030204" pitchFamily="34" charset="0"/>
              </a:rPr>
              <a:t>esp</a:t>
            </a:r>
            <a:r>
              <a:rPr lang="en-US" sz="1800" dirty="0">
                <a:solidFill>
                  <a:schemeClr val="accent1"/>
                </a:solidFill>
                <a:latin typeface="Calibri" panose="020F0502020204030204" pitchFamily="34" charset="0"/>
                <a:cs typeface="Calibri" panose="020F0502020204030204" pitchFamily="34" charset="0"/>
              </a:rPr>
              <a:t> Native Americans) education, poverty </a:t>
            </a:r>
          </a:p>
          <a:p>
            <a:endParaRPr lang="en-US" sz="1800" dirty="0">
              <a:solidFill>
                <a:schemeClr val="accent1"/>
              </a:solidFill>
              <a:latin typeface="Calibri" panose="020F0502020204030204" pitchFamily="34" charset="0"/>
              <a:cs typeface="Calibri" panose="020F0502020204030204" pitchFamily="34" charset="0"/>
            </a:endParaRPr>
          </a:p>
          <a:p>
            <a:r>
              <a:rPr lang="en-US" sz="1800" dirty="0">
                <a:solidFill>
                  <a:schemeClr val="accent1"/>
                </a:solidFill>
                <a:latin typeface="Calibri" panose="020F0502020204030204" pitchFamily="34" charset="0"/>
                <a:cs typeface="Calibri" panose="020F0502020204030204" pitchFamily="34" charset="0"/>
              </a:rPr>
              <a:t>Find high value use cases</a:t>
            </a:r>
          </a:p>
          <a:p>
            <a:pPr lvl="2"/>
            <a:r>
              <a:rPr lang="en-US" sz="1800" dirty="0">
                <a:solidFill>
                  <a:schemeClr val="accent1"/>
                </a:solidFill>
                <a:latin typeface="Calibri" panose="020F0502020204030204" pitchFamily="34" charset="0"/>
                <a:cs typeface="Calibri" panose="020F0502020204030204" pitchFamily="34" charset="0"/>
              </a:rPr>
              <a:t>Assessments and other ways to find quality data</a:t>
            </a:r>
          </a:p>
          <a:p>
            <a:pPr lvl="2"/>
            <a:r>
              <a:rPr lang="en-US" sz="1800" dirty="0">
                <a:solidFill>
                  <a:schemeClr val="accent1"/>
                </a:solidFill>
                <a:latin typeface="Calibri" panose="020F0502020204030204" pitchFamily="34" charset="0"/>
                <a:cs typeface="Calibri" panose="020F0502020204030204" pitchFamily="34" charset="0"/>
              </a:rPr>
              <a:t>Care coordination</a:t>
            </a:r>
          </a:p>
          <a:p>
            <a:pPr lvl="2"/>
            <a:r>
              <a:rPr lang="en-US" sz="1800" dirty="0">
                <a:solidFill>
                  <a:schemeClr val="accent1"/>
                </a:solidFill>
                <a:latin typeface="Calibri" panose="020F0502020204030204" pitchFamily="34" charset="0"/>
                <a:cs typeface="Calibri" panose="020F0502020204030204" pitchFamily="34" charset="0"/>
              </a:rPr>
              <a:t>Opioid crisis</a:t>
            </a:r>
          </a:p>
          <a:p>
            <a:pPr lvl="2"/>
            <a:r>
              <a:rPr lang="en-US" sz="1800" dirty="0">
                <a:solidFill>
                  <a:schemeClr val="accent1"/>
                </a:solidFill>
                <a:latin typeface="Calibri" panose="020F0502020204030204" pitchFamily="34" charset="0"/>
                <a:cs typeface="Calibri" panose="020F0502020204030204" pitchFamily="34" charset="0"/>
              </a:rPr>
              <a:t>Resource directory</a:t>
            </a:r>
          </a:p>
          <a:p>
            <a:pPr lvl="2"/>
            <a:r>
              <a:rPr lang="en-US" sz="1800" dirty="0">
                <a:solidFill>
                  <a:schemeClr val="accent1"/>
                </a:solidFill>
                <a:latin typeface="Calibri" panose="020F0502020204030204" pitchFamily="34" charset="0"/>
                <a:cs typeface="Calibri" panose="020F0502020204030204" pitchFamily="34" charset="0"/>
              </a:rPr>
              <a:t>Patients with medical concerns aggravated by mental health issues and poor socio -economic status</a:t>
            </a:r>
          </a:p>
          <a:p>
            <a:pPr lvl="2"/>
            <a:endParaRPr lang="en-US" sz="1800" dirty="0">
              <a:solidFill>
                <a:schemeClr val="accent1"/>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AD76A82F-F534-F046-9FD2-0357F61A295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623139" y="2877975"/>
            <a:ext cx="3270072" cy="1775848"/>
          </a:xfrm>
          <a:prstGeom prst="rect">
            <a:avLst/>
          </a:prstGeom>
          <a:noFill/>
        </p:spPr>
      </p:pic>
      <p:sp>
        <p:nvSpPr>
          <p:cNvPr id="7" name="Text Placeholder 4">
            <a:extLst>
              <a:ext uri="{FF2B5EF4-FFF2-40B4-BE49-F238E27FC236}">
                <a16:creationId xmlns:a16="http://schemas.microsoft.com/office/drawing/2014/main" id="{47E85880-F84A-4F4B-B569-D73656431C9E}"/>
              </a:ext>
            </a:extLst>
          </p:cNvPr>
          <p:cNvSpPr txBox="1">
            <a:spLocks/>
          </p:cNvSpPr>
          <p:nvPr/>
        </p:nvSpPr>
        <p:spPr>
          <a:xfrm>
            <a:off x="249229" y="5987645"/>
            <a:ext cx="10914910" cy="964217"/>
          </a:xfrm>
          <a:prstGeom prst="rect">
            <a:avLst/>
          </a:prstGeom>
        </p:spPr>
        <p:txBody>
          <a:bodyPr/>
          <a:lstStyle>
            <a:lvl1pPr marL="424412" indent="-424412" algn="l" defTabSz="1131768" rtl="0" eaLnBrk="1" latinLnBrk="0" hangingPunct="1">
              <a:spcBef>
                <a:spcPct val="20000"/>
              </a:spcBef>
              <a:buClr>
                <a:schemeClr val="accent2"/>
              </a:buClr>
              <a:buFont typeface="Arial" pitchFamily="34" charset="0"/>
              <a:buChar char="•"/>
              <a:defRPr sz="2000" b="0" kern="1200">
                <a:solidFill>
                  <a:schemeClr val="accent6"/>
                </a:solidFill>
                <a:latin typeface="Arial"/>
                <a:ea typeface="+mn-ea"/>
                <a:cs typeface="Arial"/>
              </a:defRPr>
            </a:lvl1pPr>
            <a:lvl2pPr marL="919562" indent="-353678"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2pPr>
            <a:lvl3pPr marL="1414711" indent="-282944"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3pPr>
            <a:lvl4pPr marL="1980594" indent="-282944"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4pPr>
            <a:lvl5pPr marL="2644526" indent="-380990" algn="l" defTabSz="1131768" rtl="0" eaLnBrk="1" latinLnBrk="0" hangingPunct="1">
              <a:spcBef>
                <a:spcPct val="20000"/>
              </a:spcBef>
              <a:buClr>
                <a:schemeClr val="accent2"/>
              </a:buClr>
              <a:buFont typeface="Arial"/>
              <a:buChar char="•"/>
              <a:defRPr sz="2000" kern="1200">
                <a:solidFill>
                  <a:schemeClr val="accent6"/>
                </a:solidFill>
                <a:latin typeface="Arial"/>
                <a:ea typeface="+mn-ea"/>
                <a:cs typeface="Arial"/>
              </a:defRPr>
            </a:lvl5pPr>
            <a:lvl6pPr marL="3112364"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6pPr>
            <a:lvl7pPr marL="3678247"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7pPr>
            <a:lvl8pPr marL="4244133"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8pPr>
            <a:lvl9pPr marL="4810016"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9pPr>
          </a:lstStyle>
          <a:p>
            <a:pPr marL="0" indent="0">
              <a:buNone/>
            </a:pPr>
            <a:r>
              <a:rPr lang="en-US" sz="1100" dirty="0">
                <a:solidFill>
                  <a:schemeClr val="accent1"/>
                </a:solidFill>
                <a:latin typeface="Untitled Sans"/>
                <a:cs typeface="Untitled Sans"/>
              </a:rPr>
              <a:t>Minnesota Department of Health “Social Determinants of Health”</a:t>
            </a:r>
          </a:p>
          <a:p>
            <a:pPr marL="0" indent="0">
              <a:buNone/>
            </a:pPr>
            <a:r>
              <a:rPr lang="en-US" sz="1100" dirty="0">
                <a:solidFill>
                  <a:schemeClr val="accent1"/>
                </a:solidFill>
                <a:latin typeface="Untitled Sans"/>
                <a:cs typeface="Untitled Sans"/>
              </a:rPr>
              <a:t> </a:t>
            </a:r>
            <a:r>
              <a:rPr lang="en-US" sz="1100" dirty="0">
                <a:solidFill>
                  <a:schemeClr val="accent1"/>
                </a:solidFill>
                <a:latin typeface="Untitled Sans"/>
                <a:cs typeface="Untitled Sans"/>
                <a:hlinkClick r:id="rId5"/>
              </a:rPr>
              <a:t>https://www.healthypeople.gov/2020/topics-objectives/topic/social-determinants-of-health/objectives</a:t>
            </a:r>
            <a:r>
              <a:rPr lang="en-US" sz="1100" dirty="0">
                <a:solidFill>
                  <a:schemeClr val="accent1"/>
                </a:solidFill>
                <a:latin typeface="Untitled Sans"/>
                <a:cs typeface="Untitled Sans"/>
              </a:rPr>
              <a:t> accessed Jun 3 2019 </a:t>
            </a:r>
          </a:p>
        </p:txBody>
      </p:sp>
    </p:spTree>
    <p:extLst>
      <p:ext uri="{BB962C8B-B14F-4D97-AF65-F5344CB8AC3E}">
        <p14:creationId xmlns:p14="http://schemas.microsoft.com/office/powerpoint/2010/main" val="35548675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00F976CD-9B22-5641-B674-17FA6FD8BF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36330" y="451120"/>
            <a:ext cx="1255619" cy="463280"/>
          </a:xfrm>
          <a:prstGeom prst="rect">
            <a:avLst/>
          </a:prstGeom>
        </p:spPr>
      </p:pic>
      <p:sp>
        <p:nvSpPr>
          <p:cNvPr id="54" name="Rectangle 53">
            <a:extLst>
              <a:ext uri="{FF2B5EF4-FFF2-40B4-BE49-F238E27FC236}">
                <a16:creationId xmlns:a16="http://schemas.microsoft.com/office/drawing/2014/main" id="{1AFC9C39-2C76-6945-8273-E73B446B25FC}"/>
              </a:ext>
            </a:extLst>
          </p:cNvPr>
          <p:cNvSpPr/>
          <p:nvPr/>
        </p:nvSpPr>
        <p:spPr>
          <a:xfrm>
            <a:off x="519110" y="388246"/>
            <a:ext cx="9438555" cy="553998"/>
          </a:xfrm>
          <a:prstGeom prst="rect">
            <a:avLst/>
          </a:prstGeom>
        </p:spPr>
        <p:txBody>
          <a:bodyPr wrap="square">
            <a:spAutoFit/>
          </a:bodyPr>
          <a:lstStyle/>
          <a:p>
            <a:r>
              <a:rPr lang="en-US" sz="3000" dirty="0">
                <a:solidFill>
                  <a:schemeClr val="tx1">
                    <a:lumMod val="75000"/>
                    <a:lumOff val="25000"/>
                  </a:schemeClr>
                </a:solidFill>
                <a:latin typeface="Untitled Sans" panose="020B0503030202060203" pitchFamily="34" charset="77"/>
                <a:cs typeface="Polaris-Light"/>
              </a:rPr>
              <a:t>Conclusions</a:t>
            </a:r>
          </a:p>
        </p:txBody>
      </p:sp>
      <p:sp>
        <p:nvSpPr>
          <p:cNvPr id="5" name="Text Placeholder 4">
            <a:extLst>
              <a:ext uri="{FF2B5EF4-FFF2-40B4-BE49-F238E27FC236}">
                <a16:creationId xmlns:a16="http://schemas.microsoft.com/office/drawing/2014/main" id="{E20A752A-7CAD-FD41-AFD0-3D2099FCA2C9}"/>
              </a:ext>
            </a:extLst>
          </p:cNvPr>
          <p:cNvSpPr txBox="1">
            <a:spLocks/>
          </p:cNvSpPr>
          <p:nvPr/>
        </p:nvSpPr>
        <p:spPr>
          <a:xfrm>
            <a:off x="519110" y="1629447"/>
            <a:ext cx="10742253" cy="4272905"/>
          </a:xfrm>
          <a:prstGeom prst="rect">
            <a:avLst/>
          </a:prstGeom>
        </p:spPr>
        <p:txBody>
          <a:bodyPr/>
          <a:lstStyle>
            <a:lvl1pPr marL="424412" indent="-424412" algn="l" defTabSz="1131768" rtl="0" eaLnBrk="1" latinLnBrk="0" hangingPunct="1">
              <a:spcBef>
                <a:spcPct val="20000"/>
              </a:spcBef>
              <a:buClr>
                <a:schemeClr val="accent2"/>
              </a:buClr>
              <a:buFont typeface="Arial" pitchFamily="34" charset="0"/>
              <a:buChar char="•"/>
              <a:defRPr sz="2000" b="0" kern="1200">
                <a:solidFill>
                  <a:schemeClr val="accent6"/>
                </a:solidFill>
                <a:latin typeface="Arial"/>
                <a:ea typeface="+mn-ea"/>
                <a:cs typeface="Arial"/>
              </a:defRPr>
            </a:lvl1pPr>
            <a:lvl2pPr marL="919562" indent="-353678"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2pPr>
            <a:lvl3pPr marL="1414711" indent="-282944"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3pPr>
            <a:lvl4pPr marL="1980594" indent="-282944"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4pPr>
            <a:lvl5pPr marL="2644526" indent="-380990" algn="l" defTabSz="1131768" rtl="0" eaLnBrk="1" latinLnBrk="0" hangingPunct="1">
              <a:spcBef>
                <a:spcPct val="20000"/>
              </a:spcBef>
              <a:buClr>
                <a:schemeClr val="accent2"/>
              </a:buClr>
              <a:buFont typeface="Arial"/>
              <a:buChar char="•"/>
              <a:defRPr sz="2000" kern="1200">
                <a:solidFill>
                  <a:schemeClr val="accent6"/>
                </a:solidFill>
                <a:latin typeface="Arial"/>
                <a:ea typeface="+mn-ea"/>
                <a:cs typeface="Arial"/>
              </a:defRPr>
            </a:lvl5pPr>
            <a:lvl6pPr marL="3112364"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6pPr>
            <a:lvl7pPr marL="3678247"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7pPr>
            <a:lvl8pPr marL="4244133"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8pPr>
            <a:lvl9pPr marL="4810016"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9pPr>
          </a:lstStyle>
          <a:p>
            <a:r>
              <a:rPr lang="en-US" sz="1800" dirty="0">
                <a:solidFill>
                  <a:schemeClr val="accent1"/>
                </a:solidFill>
                <a:latin typeface="Calibri" panose="020F0502020204030204" pitchFamily="34" charset="0"/>
                <a:cs typeface="Calibri" panose="020F0502020204030204" pitchFamily="34" charset="0"/>
              </a:rPr>
              <a:t>Move to value-based care driven by need for healthcare sustainability</a:t>
            </a:r>
          </a:p>
          <a:p>
            <a:endParaRPr lang="en-US" sz="1800" dirty="0">
              <a:solidFill>
                <a:schemeClr val="accent1"/>
              </a:solidFill>
              <a:latin typeface="Calibri" panose="020F0502020204030204" pitchFamily="34" charset="0"/>
              <a:cs typeface="Calibri" panose="020F0502020204030204" pitchFamily="34" charset="0"/>
            </a:endParaRPr>
          </a:p>
          <a:p>
            <a:r>
              <a:rPr lang="en-US" sz="1800" dirty="0">
                <a:solidFill>
                  <a:schemeClr val="accent1"/>
                </a:solidFill>
                <a:latin typeface="Calibri" panose="020F0502020204030204" pitchFamily="34" charset="0"/>
                <a:cs typeface="Calibri" panose="020F0502020204030204" pitchFamily="34" charset="0"/>
              </a:rPr>
              <a:t>Switch from patient sitting on sideline to more active participation</a:t>
            </a:r>
          </a:p>
          <a:p>
            <a:endParaRPr lang="en-US" sz="1800" dirty="0">
              <a:solidFill>
                <a:schemeClr val="accent1"/>
              </a:solidFill>
              <a:latin typeface="Calibri" panose="020F0502020204030204" pitchFamily="34" charset="0"/>
              <a:cs typeface="Calibri" panose="020F0502020204030204" pitchFamily="34" charset="0"/>
            </a:endParaRPr>
          </a:p>
          <a:p>
            <a:r>
              <a:rPr lang="en-US" sz="1800" dirty="0">
                <a:solidFill>
                  <a:schemeClr val="accent1"/>
                </a:solidFill>
                <a:latin typeface="Calibri" panose="020F0502020204030204" pitchFamily="34" charset="0"/>
                <a:cs typeface="Calibri" panose="020F0502020204030204" pitchFamily="34" charset="0"/>
              </a:rPr>
              <a:t>Personalized medicine to be more inclusive and lead to more accurate  treatments</a:t>
            </a:r>
          </a:p>
          <a:p>
            <a:endParaRPr lang="en-US" sz="1800" dirty="0">
              <a:solidFill>
                <a:schemeClr val="accent1"/>
              </a:solidFill>
              <a:latin typeface="Calibri" panose="020F0502020204030204" pitchFamily="34" charset="0"/>
              <a:cs typeface="Calibri" panose="020F0502020204030204" pitchFamily="34" charset="0"/>
            </a:endParaRPr>
          </a:p>
          <a:p>
            <a:r>
              <a:rPr lang="en-US" sz="1800" dirty="0">
                <a:solidFill>
                  <a:schemeClr val="accent1"/>
                </a:solidFill>
                <a:latin typeface="Calibri" panose="020F0502020204030204" pitchFamily="34" charset="0"/>
                <a:cs typeface="Calibri" panose="020F0502020204030204" pitchFamily="34" charset="0"/>
              </a:rPr>
              <a:t>Federal Government is supporting the work </a:t>
            </a:r>
          </a:p>
          <a:p>
            <a:endParaRPr lang="en-US" sz="1800" dirty="0">
              <a:solidFill>
                <a:schemeClr val="accent1"/>
              </a:solidFill>
              <a:latin typeface="Calibri" panose="020F0502020204030204" pitchFamily="34" charset="0"/>
              <a:cs typeface="Calibri" panose="020F0502020204030204" pitchFamily="34" charset="0"/>
            </a:endParaRPr>
          </a:p>
          <a:p>
            <a:r>
              <a:rPr lang="en-US" sz="1800" dirty="0">
                <a:solidFill>
                  <a:schemeClr val="accent1"/>
                </a:solidFill>
                <a:latin typeface="Calibri" panose="020F0502020204030204" pitchFamily="34" charset="0"/>
                <a:cs typeface="Calibri" panose="020F0502020204030204" pitchFamily="34" charset="0"/>
              </a:rPr>
              <a:t>Awareness of social determinants introduces  more effective treatments </a:t>
            </a:r>
          </a:p>
          <a:p>
            <a:endParaRPr lang="en-US" sz="1800" dirty="0">
              <a:solidFill>
                <a:schemeClr val="accent1"/>
              </a:solidFill>
              <a:latin typeface="Calibri" panose="020F0502020204030204" pitchFamily="34" charset="0"/>
              <a:cs typeface="Calibri" panose="020F0502020204030204" pitchFamily="34" charset="0"/>
            </a:endParaRPr>
          </a:p>
          <a:p>
            <a:r>
              <a:rPr lang="en-US" sz="1800" dirty="0">
                <a:solidFill>
                  <a:schemeClr val="accent1"/>
                </a:solidFill>
                <a:latin typeface="Calibri" panose="020F0502020204030204" pitchFamily="34" charset="0"/>
                <a:cs typeface="Calibri" panose="020F0502020204030204" pitchFamily="34" charset="0"/>
              </a:rPr>
              <a:t>Machine learning and AI to ease burnout and stress on physicians</a:t>
            </a:r>
          </a:p>
        </p:txBody>
      </p:sp>
    </p:spTree>
    <p:extLst>
      <p:ext uri="{BB962C8B-B14F-4D97-AF65-F5344CB8AC3E}">
        <p14:creationId xmlns:p14="http://schemas.microsoft.com/office/powerpoint/2010/main" val="205153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9B9928-2DD1-8E45-AAED-FD684948E0D8}"/>
              </a:ext>
            </a:extLst>
          </p:cNvPr>
          <p:cNvSpPr>
            <a:spLocks noGrp="1"/>
          </p:cNvSpPr>
          <p:nvPr>
            <p:ph type="body" sz="quarter" idx="10"/>
          </p:nvPr>
        </p:nvSpPr>
        <p:spPr>
          <a:xfrm>
            <a:off x="218250" y="3035359"/>
            <a:ext cx="5414838" cy="787279"/>
          </a:xfrm>
        </p:spPr>
        <p:txBody>
          <a:bodyPr/>
          <a:lstStyle/>
          <a:p>
            <a:pPr algn="ctr"/>
            <a:r>
              <a:rPr lang="en-US" sz="3600" dirty="0"/>
              <a:t>Open Q&amp;A</a:t>
            </a:r>
          </a:p>
        </p:txBody>
      </p:sp>
      <p:pic>
        <p:nvPicPr>
          <p:cNvPr id="6" name="Picture 5">
            <a:extLst>
              <a:ext uri="{FF2B5EF4-FFF2-40B4-BE49-F238E27FC236}">
                <a16:creationId xmlns:a16="http://schemas.microsoft.com/office/drawing/2014/main" id="{54295E09-F2B3-D84E-AB5D-B929B8FE2B4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94752" y="2848453"/>
            <a:ext cx="3149600" cy="1161093"/>
          </a:xfrm>
          <a:prstGeom prst="rect">
            <a:avLst/>
          </a:prstGeom>
        </p:spPr>
      </p:pic>
    </p:spTree>
    <p:extLst>
      <p:ext uri="{BB962C8B-B14F-4D97-AF65-F5344CB8AC3E}">
        <p14:creationId xmlns:p14="http://schemas.microsoft.com/office/powerpoint/2010/main" val="2481855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00F976CD-9B22-5641-B674-17FA6FD8BF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36330" y="451120"/>
            <a:ext cx="1255619" cy="463280"/>
          </a:xfrm>
          <a:prstGeom prst="rect">
            <a:avLst/>
          </a:prstGeom>
        </p:spPr>
      </p:pic>
      <p:sp>
        <p:nvSpPr>
          <p:cNvPr id="54" name="Rectangle 53">
            <a:extLst>
              <a:ext uri="{FF2B5EF4-FFF2-40B4-BE49-F238E27FC236}">
                <a16:creationId xmlns:a16="http://schemas.microsoft.com/office/drawing/2014/main" id="{1AFC9C39-2C76-6945-8273-E73B446B25FC}"/>
              </a:ext>
            </a:extLst>
          </p:cNvPr>
          <p:cNvSpPr/>
          <p:nvPr/>
        </p:nvSpPr>
        <p:spPr>
          <a:xfrm>
            <a:off x="338202" y="388246"/>
            <a:ext cx="9438555" cy="553998"/>
          </a:xfrm>
          <a:prstGeom prst="rect">
            <a:avLst/>
          </a:prstGeom>
        </p:spPr>
        <p:txBody>
          <a:bodyPr wrap="square">
            <a:spAutoFit/>
          </a:bodyPr>
          <a:lstStyle/>
          <a:p>
            <a:r>
              <a:rPr lang="en-US" sz="3000" dirty="0">
                <a:solidFill>
                  <a:schemeClr val="tx1">
                    <a:lumMod val="75000"/>
                    <a:lumOff val="25000"/>
                  </a:schemeClr>
                </a:solidFill>
                <a:latin typeface="Untitled Sans" panose="020B0503030202060203" pitchFamily="34" charset="77"/>
                <a:cs typeface="Polaris-Light"/>
              </a:rPr>
              <a:t>Objective of Keynote</a:t>
            </a:r>
            <a:endParaRPr lang="en-NZ" sz="3000" dirty="0">
              <a:solidFill>
                <a:schemeClr val="tx1">
                  <a:lumMod val="75000"/>
                  <a:lumOff val="25000"/>
                </a:schemeClr>
              </a:solidFill>
              <a:latin typeface="Untitled Sans" panose="020B0503030202060203" pitchFamily="34" charset="77"/>
              <a:cs typeface="Polaris-Light"/>
            </a:endParaRPr>
          </a:p>
        </p:txBody>
      </p:sp>
      <p:sp>
        <p:nvSpPr>
          <p:cNvPr id="5" name="Text Placeholder 4">
            <a:extLst>
              <a:ext uri="{FF2B5EF4-FFF2-40B4-BE49-F238E27FC236}">
                <a16:creationId xmlns:a16="http://schemas.microsoft.com/office/drawing/2014/main" id="{E20A752A-7CAD-FD41-AFD0-3D2099FCA2C9}"/>
              </a:ext>
            </a:extLst>
          </p:cNvPr>
          <p:cNvSpPr txBox="1">
            <a:spLocks/>
          </p:cNvSpPr>
          <p:nvPr/>
        </p:nvSpPr>
        <p:spPr>
          <a:xfrm>
            <a:off x="338202" y="1629447"/>
            <a:ext cx="10742253" cy="4272905"/>
          </a:xfrm>
          <a:prstGeom prst="rect">
            <a:avLst/>
          </a:prstGeom>
        </p:spPr>
        <p:txBody>
          <a:bodyPr/>
          <a:lstStyle>
            <a:lvl1pPr marL="424412" indent="-424412" algn="l" defTabSz="1131768" rtl="0" eaLnBrk="1" latinLnBrk="0" hangingPunct="1">
              <a:spcBef>
                <a:spcPct val="20000"/>
              </a:spcBef>
              <a:buClr>
                <a:schemeClr val="accent2"/>
              </a:buClr>
              <a:buFont typeface="Arial" pitchFamily="34" charset="0"/>
              <a:buChar char="•"/>
              <a:defRPr sz="2000" b="0" kern="1200">
                <a:solidFill>
                  <a:schemeClr val="accent6"/>
                </a:solidFill>
                <a:latin typeface="Arial"/>
                <a:ea typeface="+mn-ea"/>
                <a:cs typeface="Arial"/>
              </a:defRPr>
            </a:lvl1pPr>
            <a:lvl2pPr marL="919562" indent="-353678"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2pPr>
            <a:lvl3pPr marL="1414711" indent="-282944"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3pPr>
            <a:lvl4pPr marL="1980594" indent="-282944"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4pPr>
            <a:lvl5pPr marL="2644526" indent="-380990" algn="l" defTabSz="1131768" rtl="0" eaLnBrk="1" latinLnBrk="0" hangingPunct="1">
              <a:spcBef>
                <a:spcPct val="20000"/>
              </a:spcBef>
              <a:buClr>
                <a:schemeClr val="accent2"/>
              </a:buClr>
              <a:buFont typeface="Arial"/>
              <a:buChar char="•"/>
              <a:defRPr sz="2000" kern="1200">
                <a:solidFill>
                  <a:schemeClr val="accent6"/>
                </a:solidFill>
                <a:latin typeface="Arial"/>
                <a:ea typeface="+mn-ea"/>
                <a:cs typeface="Arial"/>
              </a:defRPr>
            </a:lvl5pPr>
            <a:lvl6pPr marL="3112364"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6pPr>
            <a:lvl7pPr marL="3678247"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7pPr>
            <a:lvl8pPr marL="4244133"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8pPr>
            <a:lvl9pPr marL="4810016"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9pPr>
          </a:lstStyle>
          <a:p>
            <a:r>
              <a:rPr lang="en-US" sz="1800" dirty="0">
                <a:solidFill>
                  <a:schemeClr val="accent1"/>
                </a:solidFill>
                <a:latin typeface="Calibri" panose="020F0502020204030204" pitchFamily="34" charset="0"/>
                <a:cs typeface="Calibri" panose="020F0502020204030204" pitchFamily="34" charset="0"/>
              </a:rPr>
              <a:t>Understand key drivers and technology strategies that enhance value-based care, personalized medicine and Machine Learning, why these are important trends in 2020</a:t>
            </a:r>
          </a:p>
          <a:p>
            <a:pPr marL="0" indent="0">
              <a:buNone/>
            </a:pPr>
            <a:endParaRPr lang="en-US" sz="1800" dirty="0">
              <a:solidFill>
                <a:schemeClr val="accent1"/>
              </a:solidFill>
              <a:latin typeface="Calibri" panose="020F0502020204030204" pitchFamily="34" charset="0"/>
              <a:cs typeface="Calibri" panose="020F0502020204030204" pitchFamily="34" charset="0"/>
            </a:endParaRPr>
          </a:p>
          <a:p>
            <a:r>
              <a:rPr lang="en-US" sz="1800" dirty="0">
                <a:solidFill>
                  <a:schemeClr val="accent1"/>
                </a:solidFill>
                <a:latin typeface="Calibri" panose="020F0502020204030204" pitchFamily="34" charset="0"/>
                <a:cs typeface="Calibri" panose="020F0502020204030204" pitchFamily="34" charset="0"/>
              </a:rPr>
              <a:t>Hear about healthcare sustainability through moving care to the community while  becoming more patient centric  and leveraging technologies like Remote Patient Monitoring, e-Referrals, Medication Reconciliation and population level analytics</a:t>
            </a:r>
          </a:p>
          <a:p>
            <a:endParaRPr lang="en-US" sz="1800" dirty="0">
              <a:solidFill>
                <a:schemeClr val="accent1"/>
              </a:solidFill>
              <a:latin typeface="Calibri" panose="020F0502020204030204" pitchFamily="34" charset="0"/>
              <a:cs typeface="Calibri" panose="020F0502020204030204" pitchFamily="34" charset="0"/>
            </a:endParaRPr>
          </a:p>
          <a:p>
            <a:r>
              <a:rPr lang="en-US" sz="1800" dirty="0">
                <a:solidFill>
                  <a:schemeClr val="accent1"/>
                </a:solidFill>
                <a:latin typeface="Calibri" panose="020F0502020204030204" pitchFamily="34" charset="0"/>
                <a:cs typeface="Calibri" panose="020F0502020204030204" pitchFamily="34" charset="0"/>
              </a:rPr>
              <a:t>Learn about multi-tenant and cloud-based solutions that offer organizations the ability to deliver better performance with more integrated functionality in a way that is more cost effective.</a:t>
            </a:r>
          </a:p>
          <a:p>
            <a:endParaRPr lang="en-US" sz="1800" dirty="0">
              <a:solidFill>
                <a:schemeClr val="accent1"/>
              </a:solidFill>
              <a:latin typeface="Calibri" panose="020F0502020204030204" pitchFamily="34" charset="0"/>
              <a:cs typeface="Calibri" panose="020F0502020204030204" pitchFamily="34" charset="0"/>
            </a:endParaRPr>
          </a:p>
          <a:p>
            <a:endParaRPr lang="en-US" sz="1800" dirty="0">
              <a:solidFill>
                <a:schemeClr val="accent1"/>
              </a:solidFill>
              <a:latin typeface="Calibri" panose="020F0502020204030204" pitchFamily="34" charset="0"/>
              <a:cs typeface="Calibri" panose="020F0502020204030204" pitchFamily="34" charset="0"/>
            </a:endParaRPr>
          </a:p>
          <a:p>
            <a:endParaRPr lang="en-US" sz="1800" dirty="0">
              <a:solidFill>
                <a:schemeClr val="accent1"/>
              </a:solidFill>
              <a:latin typeface="Calibri" panose="020F0502020204030204" pitchFamily="34" charset="0"/>
              <a:cs typeface="Calibri" panose="020F0502020204030204" pitchFamily="34" charset="0"/>
            </a:endParaRPr>
          </a:p>
          <a:p>
            <a:endParaRPr lang="en-US" sz="1800" dirty="0">
              <a:solidFill>
                <a:schemeClr val="accent1"/>
              </a:solidFill>
              <a:latin typeface="Calibri" panose="020F0502020204030204" pitchFamily="34" charset="0"/>
              <a:cs typeface="Calibri" panose="020F0502020204030204" pitchFamily="34" charset="0"/>
            </a:endParaRPr>
          </a:p>
          <a:p>
            <a:endParaRPr lang="en-US" sz="1800" dirty="0">
              <a:solidFill>
                <a:schemeClr val="accent1"/>
              </a:solidFill>
              <a:latin typeface="Calibri" panose="020F0502020204030204" pitchFamily="34" charset="0"/>
              <a:cs typeface="Calibri" panose="020F0502020204030204" pitchFamily="34" charset="0"/>
            </a:endParaRPr>
          </a:p>
          <a:p>
            <a:endParaRPr lang="en-US" sz="1800"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94579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DB882D-C616-8D43-9BFD-6F91CCA95109}"/>
              </a:ext>
            </a:extLst>
          </p:cNvPr>
          <p:cNvSpPr>
            <a:spLocks noGrp="1"/>
          </p:cNvSpPr>
          <p:nvPr>
            <p:ph type="body" sz="quarter" idx="10"/>
          </p:nvPr>
        </p:nvSpPr>
        <p:spPr>
          <a:xfrm>
            <a:off x="871662" y="2303201"/>
            <a:ext cx="3065338" cy="515640"/>
          </a:xfrm>
        </p:spPr>
        <p:txBody>
          <a:bodyPr/>
          <a:lstStyle/>
          <a:p>
            <a:r>
              <a:rPr lang="en-US" sz="2800" dirty="0">
                <a:solidFill>
                  <a:schemeClr val="tx1">
                    <a:lumMod val="75000"/>
                    <a:lumOff val="25000"/>
                  </a:schemeClr>
                </a:solidFill>
              </a:rPr>
              <a:t>Healthcare System Sustainability</a:t>
            </a:r>
          </a:p>
        </p:txBody>
      </p:sp>
      <p:pic>
        <p:nvPicPr>
          <p:cNvPr id="5" name="Picture 4">
            <a:extLst>
              <a:ext uri="{FF2B5EF4-FFF2-40B4-BE49-F238E27FC236}">
                <a16:creationId xmlns:a16="http://schemas.microsoft.com/office/drawing/2014/main" id="{E7C1D421-4A49-6E42-934C-38473709D0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32409" y="487207"/>
            <a:ext cx="7159591" cy="5653018"/>
          </a:xfrm>
          <a:prstGeom prst="rect">
            <a:avLst/>
          </a:prstGeom>
        </p:spPr>
      </p:pic>
      <p:pic>
        <p:nvPicPr>
          <p:cNvPr id="4" name="Picture 3">
            <a:extLst>
              <a:ext uri="{FF2B5EF4-FFF2-40B4-BE49-F238E27FC236}">
                <a16:creationId xmlns:a16="http://schemas.microsoft.com/office/drawing/2014/main" id="{05D186CA-65FE-FB4A-A1D8-DE98492B34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36330" y="451120"/>
            <a:ext cx="1255619" cy="463280"/>
          </a:xfrm>
          <a:prstGeom prst="rect">
            <a:avLst/>
          </a:prstGeom>
        </p:spPr>
      </p:pic>
    </p:spTree>
    <p:extLst>
      <p:ext uri="{BB962C8B-B14F-4D97-AF65-F5344CB8AC3E}">
        <p14:creationId xmlns:p14="http://schemas.microsoft.com/office/powerpoint/2010/main" val="387898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F6E8BE-6A62-594B-B71E-0C7B7B9402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52891" y="559072"/>
            <a:ext cx="7666299" cy="5739855"/>
          </a:xfrm>
          <a:prstGeom prst="rect">
            <a:avLst/>
          </a:prstGeom>
        </p:spPr>
      </p:pic>
      <p:pic>
        <p:nvPicPr>
          <p:cNvPr id="3" name="Picture 2">
            <a:extLst>
              <a:ext uri="{FF2B5EF4-FFF2-40B4-BE49-F238E27FC236}">
                <a16:creationId xmlns:a16="http://schemas.microsoft.com/office/drawing/2014/main" id="{1098C90E-33A3-8648-918D-580F1A4472D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36330" y="451120"/>
            <a:ext cx="1255619" cy="463280"/>
          </a:xfrm>
          <a:prstGeom prst="rect">
            <a:avLst/>
          </a:prstGeom>
        </p:spPr>
      </p:pic>
    </p:spTree>
    <p:extLst>
      <p:ext uri="{BB962C8B-B14F-4D97-AF65-F5344CB8AC3E}">
        <p14:creationId xmlns:p14="http://schemas.microsoft.com/office/powerpoint/2010/main" val="3716632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00F976CD-9B22-5641-B674-17FA6FD8BF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36330" y="451120"/>
            <a:ext cx="1255619" cy="463280"/>
          </a:xfrm>
          <a:prstGeom prst="rect">
            <a:avLst/>
          </a:prstGeom>
        </p:spPr>
      </p:pic>
      <p:sp>
        <p:nvSpPr>
          <p:cNvPr id="54" name="Rectangle 53">
            <a:extLst>
              <a:ext uri="{FF2B5EF4-FFF2-40B4-BE49-F238E27FC236}">
                <a16:creationId xmlns:a16="http://schemas.microsoft.com/office/drawing/2014/main" id="{1AFC9C39-2C76-6945-8273-E73B446B25FC}"/>
              </a:ext>
            </a:extLst>
          </p:cNvPr>
          <p:cNvSpPr/>
          <p:nvPr/>
        </p:nvSpPr>
        <p:spPr>
          <a:xfrm>
            <a:off x="519110" y="388246"/>
            <a:ext cx="9913363" cy="1015663"/>
          </a:xfrm>
          <a:prstGeom prst="rect">
            <a:avLst/>
          </a:prstGeom>
        </p:spPr>
        <p:txBody>
          <a:bodyPr wrap="square">
            <a:spAutoFit/>
          </a:bodyPr>
          <a:lstStyle/>
          <a:p>
            <a:r>
              <a:rPr lang="en-US" sz="3000" dirty="0">
                <a:solidFill>
                  <a:schemeClr val="tx1">
                    <a:lumMod val="75000"/>
                    <a:lumOff val="25000"/>
                  </a:schemeClr>
                </a:solidFill>
                <a:latin typeface="Untitled Sans" panose="020B0503030202060203" pitchFamily="34" charset="77"/>
                <a:cs typeface="Polaris-Light"/>
              </a:rPr>
              <a:t>Continued move to population health and value-based care  </a:t>
            </a:r>
          </a:p>
        </p:txBody>
      </p:sp>
      <p:sp>
        <p:nvSpPr>
          <p:cNvPr id="5" name="Text Placeholder 4">
            <a:extLst>
              <a:ext uri="{FF2B5EF4-FFF2-40B4-BE49-F238E27FC236}">
                <a16:creationId xmlns:a16="http://schemas.microsoft.com/office/drawing/2014/main" id="{E20A752A-7CAD-FD41-AFD0-3D2099FCA2C9}"/>
              </a:ext>
            </a:extLst>
          </p:cNvPr>
          <p:cNvSpPr txBox="1">
            <a:spLocks/>
          </p:cNvSpPr>
          <p:nvPr/>
        </p:nvSpPr>
        <p:spPr>
          <a:xfrm>
            <a:off x="519110" y="1577349"/>
            <a:ext cx="10742253" cy="4272905"/>
          </a:xfrm>
          <a:prstGeom prst="rect">
            <a:avLst/>
          </a:prstGeom>
        </p:spPr>
        <p:txBody>
          <a:bodyPr/>
          <a:lstStyle>
            <a:lvl1pPr marL="424412" indent="-424412" algn="l" defTabSz="1131768" rtl="0" eaLnBrk="1" latinLnBrk="0" hangingPunct="1">
              <a:spcBef>
                <a:spcPct val="20000"/>
              </a:spcBef>
              <a:buClr>
                <a:schemeClr val="accent2"/>
              </a:buClr>
              <a:buFont typeface="Arial" pitchFamily="34" charset="0"/>
              <a:buChar char="•"/>
              <a:defRPr sz="2000" b="0" kern="1200">
                <a:solidFill>
                  <a:schemeClr val="accent6"/>
                </a:solidFill>
                <a:latin typeface="Arial"/>
                <a:ea typeface="+mn-ea"/>
                <a:cs typeface="Arial"/>
              </a:defRPr>
            </a:lvl1pPr>
            <a:lvl2pPr marL="919562" indent="-353678"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2pPr>
            <a:lvl3pPr marL="1414711" indent="-282944"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3pPr>
            <a:lvl4pPr marL="1980594" indent="-282944"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4pPr>
            <a:lvl5pPr marL="2644526" indent="-380990" algn="l" defTabSz="1131768" rtl="0" eaLnBrk="1" latinLnBrk="0" hangingPunct="1">
              <a:spcBef>
                <a:spcPct val="20000"/>
              </a:spcBef>
              <a:buClr>
                <a:schemeClr val="accent2"/>
              </a:buClr>
              <a:buFont typeface="Arial"/>
              <a:buChar char="•"/>
              <a:defRPr sz="2000" kern="1200">
                <a:solidFill>
                  <a:schemeClr val="accent6"/>
                </a:solidFill>
                <a:latin typeface="Arial"/>
                <a:ea typeface="+mn-ea"/>
                <a:cs typeface="Arial"/>
              </a:defRPr>
            </a:lvl5pPr>
            <a:lvl6pPr marL="3112364"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6pPr>
            <a:lvl7pPr marL="3678247"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7pPr>
            <a:lvl8pPr marL="4244133"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8pPr>
            <a:lvl9pPr marL="4810016"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9pPr>
          </a:lstStyle>
          <a:p>
            <a:r>
              <a:rPr lang="en-US" sz="1800" dirty="0">
                <a:solidFill>
                  <a:schemeClr val="accent1"/>
                </a:solidFill>
                <a:latin typeface="Calibri" panose="020F0502020204030204" pitchFamily="34" charset="0"/>
                <a:cs typeface="Calibri" panose="020F0502020204030204" pitchFamily="34" charset="0"/>
              </a:rPr>
              <a:t>Six Principles of value-based care – Harvard institute for Strategic Management</a:t>
            </a:r>
          </a:p>
          <a:p>
            <a:pPr marL="0" indent="0">
              <a:buNone/>
            </a:pPr>
            <a:endParaRPr lang="en-US" sz="1800" dirty="0">
              <a:solidFill>
                <a:schemeClr val="accent1"/>
              </a:solidFill>
              <a:latin typeface="Calibri" panose="020F0502020204030204" pitchFamily="34" charset="0"/>
              <a:cs typeface="Calibri" panose="020F0502020204030204" pitchFamily="34" charset="0"/>
            </a:endParaRPr>
          </a:p>
          <a:p>
            <a:pPr marL="838050" lvl="1" indent="-342900">
              <a:buFont typeface="Symbol" pitchFamily="2" charset="2"/>
              <a:buChar char=""/>
            </a:pPr>
            <a:r>
              <a:rPr lang="en-CA" sz="1800" dirty="0">
                <a:solidFill>
                  <a:schemeClr val="accent1"/>
                </a:solidFill>
                <a:latin typeface="Calibri" panose="020F0502020204030204" pitchFamily="34" charset="0"/>
                <a:cs typeface="Calibri" panose="020F0502020204030204" pitchFamily="34" charset="0"/>
              </a:rPr>
              <a:t>Organize Care Around Medical Conditions </a:t>
            </a:r>
          </a:p>
          <a:p>
            <a:pPr marL="838050" lvl="1" indent="-342900">
              <a:buFont typeface="Symbol" pitchFamily="2" charset="2"/>
              <a:buChar char=""/>
            </a:pPr>
            <a:r>
              <a:rPr lang="en-CA" sz="1800" dirty="0">
                <a:solidFill>
                  <a:schemeClr val="accent1"/>
                </a:solidFill>
                <a:latin typeface="Calibri" panose="020F0502020204030204" pitchFamily="34" charset="0"/>
                <a:cs typeface="Calibri" panose="020F0502020204030204" pitchFamily="34" charset="0"/>
              </a:rPr>
              <a:t>Measure Outcomes &amp; Cost for Every Patient  </a:t>
            </a:r>
          </a:p>
          <a:p>
            <a:pPr marL="838050" lvl="1" indent="-342900">
              <a:buFont typeface="Symbol" pitchFamily="2" charset="2"/>
              <a:buChar char=""/>
            </a:pPr>
            <a:r>
              <a:rPr lang="en-CA" sz="1800" dirty="0">
                <a:solidFill>
                  <a:schemeClr val="accent1"/>
                </a:solidFill>
                <a:latin typeface="Calibri" panose="020F0502020204030204" pitchFamily="34" charset="0"/>
                <a:cs typeface="Calibri" panose="020F0502020204030204" pitchFamily="34" charset="0"/>
              </a:rPr>
              <a:t>Align Reimbursement with Value </a:t>
            </a:r>
          </a:p>
          <a:p>
            <a:pPr marL="838050" lvl="1" indent="-342900">
              <a:buFont typeface="Symbol" pitchFamily="2" charset="2"/>
              <a:buChar char=""/>
            </a:pPr>
            <a:r>
              <a:rPr lang="en-CA" sz="1800" dirty="0">
                <a:solidFill>
                  <a:schemeClr val="accent1"/>
                </a:solidFill>
                <a:latin typeface="Calibri" panose="020F0502020204030204" pitchFamily="34" charset="0"/>
                <a:cs typeface="Calibri" panose="020F0502020204030204" pitchFamily="34" charset="0"/>
              </a:rPr>
              <a:t>Systems Integration  </a:t>
            </a:r>
          </a:p>
          <a:p>
            <a:pPr marL="838050" lvl="1" indent="-342900">
              <a:buFont typeface="Symbol" pitchFamily="2" charset="2"/>
              <a:buChar char=""/>
            </a:pPr>
            <a:r>
              <a:rPr lang="en-CA" sz="1800" dirty="0">
                <a:solidFill>
                  <a:schemeClr val="accent1"/>
                </a:solidFill>
                <a:latin typeface="Calibri" panose="020F0502020204030204" pitchFamily="34" charset="0"/>
                <a:cs typeface="Calibri" panose="020F0502020204030204" pitchFamily="34" charset="0"/>
              </a:rPr>
              <a:t>Geography of Care</a:t>
            </a:r>
          </a:p>
          <a:p>
            <a:pPr marL="838050" lvl="1" indent="-342900">
              <a:buFont typeface="Symbol" pitchFamily="2" charset="2"/>
              <a:buChar char=""/>
            </a:pPr>
            <a:r>
              <a:rPr lang="en-CA" sz="1800" dirty="0">
                <a:solidFill>
                  <a:schemeClr val="accent1"/>
                </a:solidFill>
                <a:latin typeface="Calibri" panose="020F0502020204030204" pitchFamily="34" charset="0"/>
                <a:cs typeface="Calibri" panose="020F0502020204030204" pitchFamily="34" charset="0"/>
              </a:rPr>
              <a:t>Information Technology </a:t>
            </a:r>
          </a:p>
          <a:p>
            <a:endParaRPr lang="en-US" sz="1800" dirty="0">
              <a:solidFill>
                <a:schemeClr val="accent1"/>
              </a:solidFill>
              <a:latin typeface="Calibri" panose="020F0502020204030204" pitchFamily="34" charset="0"/>
              <a:cs typeface="Calibri" panose="020F0502020204030204" pitchFamily="34" charset="0"/>
            </a:endParaRPr>
          </a:p>
          <a:p>
            <a:r>
              <a:rPr lang="en-US" sz="1800" dirty="0">
                <a:solidFill>
                  <a:schemeClr val="accent1"/>
                </a:solidFill>
                <a:latin typeface="Calibri" panose="020F0502020204030204" pitchFamily="34" charset="0"/>
                <a:cs typeface="Calibri" panose="020F0502020204030204" pitchFamily="34" charset="0"/>
              </a:rPr>
              <a:t>Data-driven risk sharing frameworks and sustainable reimbursement	model must benefit both providers and payers.</a:t>
            </a:r>
          </a:p>
          <a:p>
            <a:pPr marL="0" indent="0">
              <a:buNone/>
            </a:pPr>
            <a:endParaRPr lang="en-US" dirty="0">
              <a:solidFill>
                <a:schemeClr val="accent1"/>
              </a:solidFill>
              <a:latin typeface="Calibri" panose="020F0502020204030204" pitchFamily="34" charset="0"/>
              <a:cs typeface="Calibri" panose="020F0502020204030204" pitchFamily="34" charset="0"/>
            </a:endParaRPr>
          </a:p>
          <a:p>
            <a:pPr marL="0" indent="0">
              <a:buNone/>
            </a:pPr>
            <a:endParaRPr lang="en-US" dirty="0">
              <a:solidFill>
                <a:schemeClr val="accent1"/>
              </a:solidFill>
              <a:latin typeface="Calibri" panose="020F0502020204030204" pitchFamily="34" charset="0"/>
              <a:cs typeface="Calibri" panose="020F0502020204030204" pitchFamily="34" charset="0"/>
            </a:endParaRPr>
          </a:p>
          <a:p>
            <a:endParaRPr lang="en-US"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37678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00F976CD-9B22-5641-B674-17FA6FD8BF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36330" y="451120"/>
            <a:ext cx="1255619" cy="463280"/>
          </a:xfrm>
          <a:prstGeom prst="rect">
            <a:avLst/>
          </a:prstGeom>
        </p:spPr>
      </p:pic>
      <p:sp>
        <p:nvSpPr>
          <p:cNvPr id="54" name="Rectangle 53">
            <a:extLst>
              <a:ext uri="{FF2B5EF4-FFF2-40B4-BE49-F238E27FC236}">
                <a16:creationId xmlns:a16="http://schemas.microsoft.com/office/drawing/2014/main" id="{1AFC9C39-2C76-6945-8273-E73B446B25FC}"/>
              </a:ext>
            </a:extLst>
          </p:cNvPr>
          <p:cNvSpPr/>
          <p:nvPr/>
        </p:nvSpPr>
        <p:spPr>
          <a:xfrm>
            <a:off x="519110" y="388246"/>
            <a:ext cx="9438555" cy="553998"/>
          </a:xfrm>
          <a:prstGeom prst="rect">
            <a:avLst/>
          </a:prstGeom>
        </p:spPr>
        <p:txBody>
          <a:bodyPr wrap="square">
            <a:spAutoFit/>
          </a:bodyPr>
          <a:lstStyle/>
          <a:p>
            <a:r>
              <a:rPr lang="en-US" sz="3000" dirty="0">
                <a:solidFill>
                  <a:schemeClr val="tx1">
                    <a:lumMod val="75000"/>
                    <a:lumOff val="25000"/>
                  </a:schemeClr>
                </a:solidFill>
                <a:latin typeface="Untitled Sans" panose="020B0503030202060203" pitchFamily="34" charset="77"/>
                <a:cs typeface="Polaris-Light"/>
              </a:rPr>
              <a:t>The rise of patient participation</a:t>
            </a:r>
          </a:p>
        </p:txBody>
      </p:sp>
      <p:sp>
        <p:nvSpPr>
          <p:cNvPr id="6" name="Text Placeholder 4">
            <a:extLst>
              <a:ext uri="{FF2B5EF4-FFF2-40B4-BE49-F238E27FC236}">
                <a16:creationId xmlns:a16="http://schemas.microsoft.com/office/drawing/2014/main" id="{7ECE246E-BD0A-1C40-B3E4-6F23D9BB17C7}"/>
              </a:ext>
            </a:extLst>
          </p:cNvPr>
          <p:cNvSpPr txBox="1">
            <a:spLocks/>
          </p:cNvSpPr>
          <p:nvPr/>
        </p:nvSpPr>
        <p:spPr>
          <a:xfrm>
            <a:off x="519110" y="1607881"/>
            <a:ext cx="10742253" cy="4272905"/>
          </a:xfrm>
          <a:prstGeom prst="rect">
            <a:avLst/>
          </a:prstGeom>
        </p:spPr>
        <p:txBody>
          <a:bodyPr/>
          <a:lstStyle>
            <a:lvl1pPr marL="424412" indent="-424412" algn="l" defTabSz="1131768" rtl="0" eaLnBrk="1" latinLnBrk="0" hangingPunct="1">
              <a:spcBef>
                <a:spcPct val="20000"/>
              </a:spcBef>
              <a:buClr>
                <a:schemeClr val="accent2"/>
              </a:buClr>
              <a:buFont typeface="Arial" pitchFamily="34" charset="0"/>
              <a:buChar char="•"/>
              <a:defRPr sz="2000" b="0" kern="1200">
                <a:solidFill>
                  <a:schemeClr val="accent6"/>
                </a:solidFill>
                <a:latin typeface="Arial"/>
                <a:ea typeface="+mn-ea"/>
                <a:cs typeface="Arial"/>
              </a:defRPr>
            </a:lvl1pPr>
            <a:lvl2pPr marL="919562" indent="-353678"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2pPr>
            <a:lvl3pPr marL="1414711" indent="-282944"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3pPr>
            <a:lvl4pPr marL="1980594" indent="-282944"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4pPr>
            <a:lvl5pPr marL="2644526" indent="-380990" algn="l" defTabSz="1131768" rtl="0" eaLnBrk="1" latinLnBrk="0" hangingPunct="1">
              <a:spcBef>
                <a:spcPct val="20000"/>
              </a:spcBef>
              <a:buClr>
                <a:schemeClr val="accent2"/>
              </a:buClr>
              <a:buFont typeface="Arial"/>
              <a:buChar char="•"/>
              <a:defRPr sz="2000" kern="1200">
                <a:solidFill>
                  <a:schemeClr val="accent6"/>
                </a:solidFill>
                <a:latin typeface="Arial"/>
                <a:ea typeface="+mn-ea"/>
                <a:cs typeface="Arial"/>
              </a:defRPr>
            </a:lvl5pPr>
            <a:lvl6pPr marL="3112364"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6pPr>
            <a:lvl7pPr marL="3678247"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7pPr>
            <a:lvl8pPr marL="4244133"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8pPr>
            <a:lvl9pPr marL="4810016"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9pPr>
          </a:lstStyle>
          <a:p>
            <a:r>
              <a:rPr lang="en-US" sz="1800" dirty="0">
                <a:solidFill>
                  <a:schemeClr val="accent1"/>
                </a:solidFill>
                <a:latin typeface="Calibri" panose="020F0502020204030204" pitchFamily="34" charset="0"/>
                <a:cs typeface="Calibri" panose="020F0502020204030204" pitchFamily="34" charset="0"/>
              </a:rPr>
              <a:t>“Informed and demanding patients are partners in their healthcare”</a:t>
            </a:r>
          </a:p>
          <a:p>
            <a:r>
              <a:rPr lang="en-US" sz="1800" dirty="0">
                <a:solidFill>
                  <a:schemeClr val="accent1"/>
                </a:solidFill>
                <a:latin typeface="Calibri" panose="020F0502020204030204" pitchFamily="34" charset="0"/>
                <a:cs typeface="Calibri" panose="020F0502020204030204" pitchFamily="34" charset="0"/>
              </a:rPr>
              <a:t>Aligning goals and objectives of patients and their clinicians becomes more important</a:t>
            </a:r>
          </a:p>
          <a:p>
            <a:r>
              <a:rPr lang="en-US" sz="1800" dirty="0">
                <a:solidFill>
                  <a:schemeClr val="accent1"/>
                </a:solidFill>
                <a:latin typeface="Calibri" panose="020F0502020204030204" pitchFamily="34" charset="0"/>
                <a:cs typeface="Calibri" panose="020F0502020204030204" pitchFamily="34" charset="0"/>
              </a:rPr>
              <a:t>Patient self determination</a:t>
            </a:r>
          </a:p>
          <a:p>
            <a:r>
              <a:rPr lang="en-US" sz="1800" dirty="0">
                <a:solidFill>
                  <a:schemeClr val="accent1"/>
                </a:solidFill>
                <a:latin typeface="Calibri" panose="020F0502020204030204" pitchFamily="34" charset="0"/>
                <a:cs typeface="Calibri" panose="020F0502020204030204" pitchFamily="34" charset="0"/>
              </a:rPr>
              <a:t>Patients helping each other – online patient communities</a:t>
            </a:r>
          </a:p>
          <a:p>
            <a:r>
              <a:rPr lang="en-US" sz="1800" dirty="0">
                <a:solidFill>
                  <a:schemeClr val="accent1"/>
                </a:solidFill>
                <a:latin typeface="Calibri" panose="020F0502020204030204" pitchFamily="34" charset="0"/>
                <a:cs typeface="Calibri" panose="020F0502020204030204" pitchFamily="34" charset="0"/>
              </a:rPr>
              <a:t>Patient powered research networks</a:t>
            </a:r>
          </a:p>
          <a:p>
            <a:r>
              <a:rPr lang="en-US" sz="1800" dirty="0">
                <a:solidFill>
                  <a:schemeClr val="accent1"/>
                </a:solidFill>
                <a:latin typeface="Calibri" panose="020F0502020204030204" pitchFamily="34" charset="0"/>
                <a:cs typeface="Calibri" panose="020F0502020204030204" pitchFamily="34" charset="0"/>
              </a:rPr>
              <a:t>Privacy and security remain concerns though patients are more willing to share data</a:t>
            </a:r>
          </a:p>
          <a:p>
            <a:r>
              <a:rPr lang="en-CA" sz="1800" dirty="0">
                <a:latin typeface="Calibri" panose="020F0502020204030204" pitchFamily="34" charset="0"/>
                <a:cs typeface="Calibri" panose="020F0502020204030204" pitchFamily="34" charset="0"/>
              </a:rPr>
              <a:t>CMS requirement is that patients have API access to their payer and clinical data</a:t>
            </a:r>
            <a:endParaRPr lang="en-US" sz="1600"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4981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00F976CD-9B22-5641-B674-17FA6FD8BF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36330" y="451120"/>
            <a:ext cx="1255619" cy="463280"/>
          </a:xfrm>
          <a:prstGeom prst="rect">
            <a:avLst/>
          </a:prstGeom>
        </p:spPr>
      </p:pic>
      <p:sp>
        <p:nvSpPr>
          <p:cNvPr id="54" name="Rectangle 53">
            <a:extLst>
              <a:ext uri="{FF2B5EF4-FFF2-40B4-BE49-F238E27FC236}">
                <a16:creationId xmlns:a16="http://schemas.microsoft.com/office/drawing/2014/main" id="{1AFC9C39-2C76-6945-8273-E73B446B25FC}"/>
              </a:ext>
            </a:extLst>
          </p:cNvPr>
          <p:cNvSpPr/>
          <p:nvPr/>
        </p:nvSpPr>
        <p:spPr>
          <a:xfrm>
            <a:off x="519110" y="388246"/>
            <a:ext cx="9438555" cy="553998"/>
          </a:xfrm>
          <a:prstGeom prst="rect">
            <a:avLst/>
          </a:prstGeom>
        </p:spPr>
        <p:txBody>
          <a:bodyPr wrap="square">
            <a:spAutoFit/>
          </a:bodyPr>
          <a:lstStyle/>
          <a:p>
            <a:r>
              <a:rPr lang="en-US" sz="3000" dirty="0">
                <a:solidFill>
                  <a:schemeClr val="tx1">
                    <a:lumMod val="75000"/>
                    <a:lumOff val="25000"/>
                  </a:schemeClr>
                </a:solidFill>
                <a:latin typeface="Untitled Sans" panose="020B0503030202060203" pitchFamily="34" charset="77"/>
                <a:cs typeface="Polaris-Light"/>
              </a:rPr>
              <a:t>The rise of personalized medicine</a:t>
            </a:r>
          </a:p>
        </p:txBody>
      </p:sp>
      <p:sp>
        <p:nvSpPr>
          <p:cNvPr id="6" name="Text Placeholder 4">
            <a:extLst>
              <a:ext uri="{FF2B5EF4-FFF2-40B4-BE49-F238E27FC236}">
                <a16:creationId xmlns:a16="http://schemas.microsoft.com/office/drawing/2014/main" id="{7ECE246E-BD0A-1C40-B3E4-6F23D9BB17C7}"/>
              </a:ext>
            </a:extLst>
          </p:cNvPr>
          <p:cNvSpPr txBox="1">
            <a:spLocks/>
          </p:cNvSpPr>
          <p:nvPr/>
        </p:nvSpPr>
        <p:spPr>
          <a:xfrm>
            <a:off x="519110" y="1432517"/>
            <a:ext cx="10742253" cy="4272905"/>
          </a:xfrm>
          <a:prstGeom prst="rect">
            <a:avLst/>
          </a:prstGeom>
        </p:spPr>
        <p:txBody>
          <a:bodyPr/>
          <a:lstStyle>
            <a:lvl1pPr marL="424412" indent="-424412" algn="l" defTabSz="1131768" rtl="0" eaLnBrk="1" latinLnBrk="0" hangingPunct="1">
              <a:spcBef>
                <a:spcPct val="20000"/>
              </a:spcBef>
              <a:buClr>
                <a:schemeClr val="accent2"/>
              </a:buClr>
              <a:buFont typeface="Arial" pitchFamily="34" charset="0"/>
              <a:buChar char="•"/>
              <a:defRPr sz="2000" b="0" kern="1200">
                <a:solidFill>
                  <a:schemeClr val="accent6"/>
                </a:solidFill>
                <a:latin typeface="Arial"/>
                <a:ea typeface="+mn-ea"/>
                <a:cs typeface="Arial"/>
              </a:defRPr>
            </a:lvl1pPr>
            <a:lvl2pPr marL="919562" indent="-353678"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2pPr>
            <a:lvl3pPr marL="1414711" indent="-282944"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3pPr>
            <a:lvl4pPr marL="1980594" indent="-282944"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4pPr>
            <a:lvl5pPr marL="2644526" indent="-380990" algn="l" defTabSz="1131768" rtl="0" eaLnBrk="1" latinLnBrk="0" hangingPunct="1">
              <a:spcBef>
                <a:spcPct val="20000"/>
              </a:spcBef>
              <a:buClr>
                <a:schemeClr val="accent2"/>
              </a:buClr>
              <a:buFont typeface="Arial"/>
              <a:buChar char="•"/>
              <a:defRPr sz="2000" kern="1200">
                <a:solidFill>
                  <a:schemeClr val="accent6"/>
                </a:solidFill>
                <a:latin typeface="Arial"/>
                <a:ea typeface="+mn-ea"/>
                <a:cs typeface="Arial"/>
              </a:defRPr>
            </a:lvl5pPr>
            <a:lvl6pPr marL="3112364"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6pPr>
            <a:lvl7pPr marL="3678247"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7pPr>
            <a:lvl8pPr marL="4244133"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8pPr>
            <a:lvl9pPr marL="4810016"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9pPr>
          </a:lstStyle>
          <a:p>
            <a:r>
              <a:rPr lang="en-US" sz="1800" dirty="0">
                <a:solidFill>
                  <a:schemeClr val="accent1"/>
                </a:solidFill>
                <a:latin typeface="Calibri" panose="020F0502020204030204" pitchFamily="34" charset="0"/>
                <a:cs typeface="Calibri" panose="020F0502020204030204" pitchFamily="34" charset="0"/>
              </a:rPr>
              <a:t>Medicine becomes “Predictive, preventive, personalized and participatory”</a:t>
            </a:r>
          </a:p>
          <a:p>
            <a:r>
              <a:rPr lang="en-US" sz="1800" dirty="0">
                <a:solidFill>
                  <a:schemeClr val="accent1"/>
                </a:solidFill>
                <a:latin typeface="Calibri" panose="020F0502020204030204" pitchFamily="34" charset="0"/>
                <a:cs typeface="Calibri" panose="020F0502020204030204" pitchFamily="34" charset="0"/>
              </a:rPr>
              <a:t>Challenges include –</a:t>
            </a:r>
          </a:p>
          <a:p>
            <a:pPr lvl="1"/>
            <a:r>
              <a:rPr lang="en-US" sz="1800" dirty="0">
                <a:solidFill>
                  <a:schemeClr val="accent1"/>
                </a:solidFill>
                <a:latin typeface="Calibri" panose="020F0502020204030204" pitchFamily="34" charset="0"/>
                <a:cs typeface="Calibri" panose="020F0502020204030204" pitchFamily="34" charset="0"/>
              </a:rPr>
              <a:t>Developing patient awareness and empowerment</a:t>
            </a:r>
          </a:p>
          <a:p>
            <a:pPr lvl="1"/>
            <a:r>
              <a:rPr lang="en-US" sz="1800" dirty="0">
                <a:solidFill>
                  <a:schemeClr val="accent1"/>
                </a:solidFill>
                <a:latin typeface="Calibri" panose="020F0502020204030204" pitchFamily="34" charset="0"/>
                <a:cs typeface="Calibri" panose="020F0502020204030204" pitchFamily="34" charset="0"/>
              </a:rPr>
              <a:t>Translating basic research to clinical applications</a:t>
            </a:r>
          </a:p>
          <a:p>
            <a:pPr lvl="1"/>
            <a:r>
              <a:rPr lang="en-US" sz="1800" dirty="0">
                <a:solidFill>
                  <a:schemeClr val="accent1"/>
                </a:solidFill>
                <a:latin typeface="Calibri" panose="020F0502020204030204" pitchFamily="34" charset="0"/>
                <a:cs typeface="Calibri" panose="020F0502020204030204" pitchFamily="34" charset="0"/>
              </a:rPr>
              <a:t>Financial model for narrowly targeted therapeutics</a:t>
            </a:r>
          </a:p>
          <a:p>
            <a:pPr lvl="1"/>
            <a:r>
              <a:rPr lang="en-US" sz="1800" dirty="0">
                <a:solidFill>
                  <a:schemeClr val="accent1"/>
                </a:solidFill>
                <a:latin typeface="Calibri" panose="020F0502020204030204" pitchFamily="34" charset="0"/>
                <a:cs typeface="Calibri" panose="020F0502020204030204" pitchFamily="34" charset="0"/>
              </a:rPr>
              <a:t>Complexity</a:t>
            </a:r>
          </a:p>
          <a:p>
            <a:r>
              <a:rPr lang="en-US" sz="1800" b="1" dirty="0">
                <a:solidFill>
                  <a:schemeClr val="accent1"/>
                </a:solidFill>
                <a:latin typeface="Calibri" panose="020F0502020204030204" pitchFamily="34" charset="0"/>
                <a:cs typeface="Calibri" panose="020F0502020204030204" pitchFamily="34" charset="0"/>
              </a:rPr>
              <a:t>Great example </a:t>
            </a:r>
            <a:r>
              <a:rPr lang="en-US" sz="1800" dirty="0">
                <a:solidFill>
                  <a:schemeClr val="accent1"/>
                </a:solidFill>
                <a:latin typeface="Calibri" panose="020F0502020204030204" pitchFamily="34" charset="0"/>
                <a:cs typeface="Calibri" panose="020F0502020204030204" pitchFamily="34" charset="0"/>
              </a:rPr>
              <a:t>-</a:t>
            </a:r>
          </a:p>
          <a:p>
            <a:pPr lvl="1"/>
            <a:r>
              <a:rPr lang="en-US" sz="1800" dirty="0">
                <a:solidFill>
                  <a:schemeClr val="accent1"/>
                </a:solidFill>
                <a:latin typeface="Calibri" panose="020F0502020204030204" pitchFamily="34" charset="0"/>
                <a:cs typeface="Calibri" panose="020F0502020204030204" pitchFamily="34" charset="0"/>
              </a:rPr>
              <a:t>The addition of a genetic risk score (GRS) to a clinical risk score (CRS) improves quality of CHD risk scores.</a:t>
            </a:r>
          </a:p>
          <a:p>
            <a:r>
              <a:rPr lang="en-US" sz="1800" dirty="0">
                <a:solidFill>
                  <a:schemeClr val="accent1"/>
                </a:solidFill>
                <a:latin typeface="Calibri" panose="020F0502020204030204" pitchFamily="34" charset="0"/>
                <a:cs typeface="Calibri" panose="020F0502020204030204" pitchFamily="34" charset="0"/>
              </a:rPr>
              <a:t>Value-based care and personalized medicine are potentially at odds with each other</a:t>
            </a:r>
          </a:p>
          <a:p>
            <a:endParaRPr lang="en-US" sz="1800" dirty="0">
              <a:solidFill>
                <a:schemeClr val="accent1"/>
              </a:solidFill>
              <a:latin typeface="Calibri" panose="020F0502020204030204" pitchFamily="34" charset="0"/>
              <a:cs typeface="Calibri" panose="020F0502020204030204" pitchFamily="34" charset="0"/>
            </a:endParaRPr>
          </a:p>
          <a:p>
            <a:endParaRPr lang="en-US" sz="1800"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43573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1F6C56-F4B7-DF40-82B9-2892E0DDAB0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6" name="Rectangle 5">
            <a:extLst>
              <a:ext uri="{FF2B5EF4-FFF2-40B4-BE49-F238E27FC236}">
                <a16:creationId xmlns:a16="http://schemas.microsoft.com/office/drawing/2014/main" id="{0E495D3C-FED8-9440-A348-92ED8C5E449A}"/>
              </a:ext>
            </a:extLst>
          </p:cNvPr>
          <p:cNvSpPr/>
          <p:nvPr/>
        </p:nvSpPr>
        <p:spPr>
          <a:xfrm>
            <a:off x="451291" y="388246"/>
            <a:ext cx="5486883" cy="1015663"/>
          </a:xfrm>
          <a:prstGeom prst="rect">
            <a:avLst/>
          </a:prstGeom>
        </p:spPr>
        <p:txBody>
          <a:bodyPr wrap="square">
            <a:spAutoFit/>
          </a:bodyPr>
          <a:lstStyle/>
          <a:p>
            <a:r>
              <a:rPr lang="en-US" sz="3000" dirty="0">
                <a:solidFill>
                  <a:schemeClr val="tx1">
                    <a:lumMod val="75000"/>
                    <a:lumOff val="25000"/>
                  </a:schemeClr>
                </a:solidFill>
                <a:latin typeface="Untitled Sans" panose="020B0503030202060203" pitchFamily="34" charset="77"/>
                <a:cs typeface="Polaris-Light"/>
              </a:rPr>
              <a:t>The growing importance of home and community care</a:t>
            </a:r>
            <a:endParaRPr lang="en-NZ" sz="3000" dirty="0">
              <a:solidFill>
                <a:schemeClr val="tx1">
                  <a:lumMod val="75000"/>
                  <a:lumOff val="25000"/>
                </a:schemeClr>
              </a:solidFill>
              <a:latin typeface="Untitled Sans" panose="020B0503030202060203" pitchFamily="34" charset="77"/>
              <a:cs typeface="Polaris-Light"/>
            </a:endParaRPr>
          </a:p>
        </p:txBody>
      </p:sp>
      <p:sp>
        <p:nvSpPr>
          <p:cNvPr id="7" name="Text Placeholder 4">
            <a:extLst>
              <a:ext uri="{FF2B5EF4-FFF2-40B4-BE49-F238E27FC236}">
                <a16:creationId xmlns:a16="http://schemas.microsoft.com/office/drawing/2014/main" id="{5F343845-9977-6D4B-96D7-A1D0FE6D053A}"/>
              </a:ext>
            </a:extLst>
          </p:cNvPr>
          <p:cNvSpPr txBox="1">
            <a:spLocks/>
          </p:cNvSpPr>
          <p:nvPr/>
        </p:nvSpPr>
        <p:spPr>
          <a:xfrm>
            <a:off x="451291" y="1827409"/>
            <a:ext cx="5486883" cy="4272905"/>
          </a:xfrm>
          <a:prstGeom prst="rect">
            <a:avLst/>
          </a:prstGeom>
        </p:spPr>
        <p:txBody>
          <a:bodyPr/>
          <a:lstStyle>
            <a:lvl1pPr marL="424412" indent="-424412" algn="l" defTabSz="1131768" rtl="0" eaLnBrk="1" latinLnBrk="0" hangingPunct="1">
              <a:spcBef>
                <a:spcPct val="20000"/>
              </a:spcBef>
              <a:buClr>
                <a:schemeClr val="accent2"/>
              </a:buClr>
              <a:buFont typeface="Arial" pitchFamily="34" charset="0"/>
              <a:buChar char="•"/>
              <a:defRPr sz="2000" b="0" kern="1200">
                <a:solidFill>
                  <a:schemeClr val="accent6"/>
                </a:solidFill>
                <a:latin typeface="Arial"/>
                <a:ea typeface="+mn-ea"/>
                <a:cs typeface="Arial"/>
              </a:defRPr>
            </a:lvl1pPr>
            <a:lvl2pPr marL="919562" indent="-353678"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2pPr>
            <a:lvl3pPr marL="1414711" indent="-282944"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3pPr>
            <a:lvl4pPr marL="1980594" indent="-282944"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4pPr>
            <a:lvl5pPr marL="2644526" indent="-380990" algn="l" defTabSz="1131768" rtl="0" eaLnBrk="1" latinLnBrk="0" hangingPunct="1">
              <a:spcBef>
                <a:spcPct val="20000"/>
              </a:spcBef>
              <a:buClr>
                <a:schemeClr val="accent2"/>
              </a:buClr>
              <a:buFont typeface="Arial"/>
              <a:buChar char="•"/>
              <a:defRPr sz="2000" kern="1200">
                <a:solidFill>
                  <a:schemeClr val="accent6"/>
                </a:solidFill>
                <a:latin typeface="Arial"/>
                <a:ea typeface="+mn-ea"/>
                <a:cs typeface="Arial"/>
              </a:defRPr>
            </a:lvl5pPr>
            <a:lvl6pPr marL="3112364"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6pPr>
            <a:lvl7pPr marL="3678247"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7pPr>
            <a:lvl8pPr marL="4244133"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8pPr>
            <a:lvl9pPr marL="4810016"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9pPr>
          </a:lstStyle>
          <a:p>
            <a:r>
              <a:rPr lang="en-US" sz="1800" dirty="0">
                <a:solidFill>
                  <a:schemeClr val="accent1"/>
                </a:solidFill>
                <a:latin typeface="Calibri" panose="020F0502020204030204" pitchFamily="34" charset="0"/>
                <a:cs typeface="Calibri" panose="020F0502020204030204" pitchFamily="34" charset="0"/>
              </a:rPr>
              <a:t>Wearables will further enable patients to be cared for in the home rather than hospital</a:t>
            </a:r>
          </a:p>
          <a:p>
            <a:r>
              <a:rPr lang="en-US" sz="1800" dirty="0">
                <a:solidFill>
                  <a:schemeClr val="accent1"/>
                </a:solidFill>
                <a:latin typeface="Calibri" panose="020F0502020204030204" pitchFamily="34" charset="0"/>
                <a:cs typeface="Calibri" panose="020F0502020204030204" pitchFamily="34" charset="0"/>
              </a:rPr>
              <a:t>Telehealth rises in importance – because of the issue of accessibility</a:t>
            </a:r>
          </a:p>
          <a:p>
            <a:pPr lvl="1"/>
            <a:r>
              <a:rPr lang="en-US" sz="1800" dirty="0">
                <a:solidFill>
                  <a:schemeClr val="accent1"/>
                </a:solidFill>
                <a:latin typeface="Calibri" panose="020F0502020204030204" pitchFamily="34" charset="0"/>
                <a:cs typeface="Calibri" panose="020F0502020204030204" pitchFamily="34" charset="0"/>
              </a:rPr>
              <a:t>“Uber for physicians”</a:t>
            </a:r>
          </a:p>
          <a:p>
            <a:r>
              <a:rPr lang="en-US" sz="1800" dirty="0">
                <a:solidFill>
                  <a:schemeClr val="accent1"/>
                </a:solidFill>
                <a:latin typeface="Calibri" panose="020F0502020204030204" pitchFamily="34" charset="0"/>
                <a:cs typeface="Calibri" panose="020F0502020204030204" pitchFamily="34" charset="0"/>
              </a:rPr>
              <a:t>Connected care allows electronic communication between a patient and provider</a:t>
            </a:r>
          </a:p>
          <a:p>
            <a:r>
              <a:rPr lang="en-US" sz="1800" dirty="0">
                <a:solidFill>
                  <a:schemeClr val="accent1"/>
                </a:solidFill>
                <a:latin typeface="Calibri" panose="020F0502020204030204" pitchFamily="34" charset="0"/>
                <a:cs typeface="Calibri" panose="020F0502020204030204" pitchFamily="34" charset="0"/>
              </a:rPr>
              <a:t>Stronger home care results in faster discharges from hospitals, with fewer patients staying in ALC beds</a:t>
            </a:r>
          </a:p>
        </p:txBody>
      </p:sp>
    </p:spTree>
    <p:extLst>
      <p:ext uri="{BB962C8B-B14F-4D97-AF65-F5344CB8AC3E}">
        <p14:creationId xmlns:p14="http://schemas.microsoft.com/office/powerpoint/2010/main" val="511090701"/>
      </p:ext>
    </p:extLst>
  </p:cSld>
  <p:clrMapOvr>
    <a:masterClrMapping/>
  </p:clrMapOvr>
</p:sld>
</file>

<file path=ppt/theme/theme1.xml><?xml version="1.0" encoding="utf-8"?>
<a:theme xmlns:a="http://schemas.openxmlformats.org/drawingml/2006/main" name="Theme1">
  <a:themeElements>
    <a:clrScheme name="Custom 1">
      <a:dk1>
        <a:srgbClr val="242725"/>
      </a:dk1>
      <a:lt1>
        <a:srgbClr val="FFFFFF"/>
      </a:lt1>
      <a:dk2>
        <a:srgbClr val="242725"/>
      </a:dk2>
      <a:lt2>
        <a:srgbClr val="FFFFFF"/>
      </a:lt2>
      <a:accent1>
        <a:srgbClr val="5E5E5E"/>
      </a:accent1>
      <a:accent2>
        <a:srgbClr val="F05322"/>
      </a:accent2>
      <a:accent3>
        <a:srgbClr val="54C8E8"/>
      </a:accent3>
      <a:accent4>
        <a:srgbClr val="004866"/>
      </a:accent4>
      <a:accent5>
        <a:srgbClr val="64C09F"/>
      </a:accent5>
      <a:accent6>
        <a:srgbClr val="3A393A"/>
      </a:accent6>
      <a:hlink>
        <a:srgbClr val="F05322"/>
      </a:hlink>
      <a:folHlink>
        <a:srgbClr val="F0532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2">
            <a:shade val="50000"/>
          </a:schemeClr>
        </a:lnRef>
        <a:fillRef idx="1">
          <a:schemeClr val="accent2"/>
        </a:fillRef>
        <a:effectRef idx="0">
          <a:schemeClr val="accent2"/>
        </a:effectRef>
        <a:fontRef idx="minor">
          <a:schemeClr val="lt1"/>
        </a:fontRef>
      </a:style>
    </a:spDef>
    <a:lnDef>
      <a:spPr>
        <a:ln w="12700">
          <a:solidFill>
            <a:schemeClr val="accent6"/>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200" dirty="0" smtClean="0"/>
        </a:defPPr>
      </a:lstStyle>
    </a:txDef>
  </a:objectDefaults>
  <a:extraClrSchemeLst/>
  <a:extLst>
    <a:ext uri="{05A4C25C-085E-4340-85A3-A5531E510DB2}">
      <thm15:themeFamily xmlns:thm15="http://schemas.microsoft.com/office/thememl/2012/main" name="Investor Presentation - FY18 V14" id="{B3A82C6F-10B0-9644-BD51-728418DA7CE1}" vid="{D69AE29D-C4AB-EA44-B3F4-12A0611655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2789192BF4824BBEDA3AC9FCF428B3" ma:contentTypeVersion="12" ma:contentTypeDescription="Create a new document." ma:contentTypeScope="" ma:versionID="a4fcec999c2d1ef06026420d8df9895d">
  <xsd:schema xmlns:xsd="http://www.w3.org/2001/XMLSchema" xmlns:xs="http://www.w3.org/2001/XMLSchema" xmlns:p="http://schemas.microsoft.com/office/2006/metadata/properties" xmlns:ns2="a98d785b-a573-4648-a687-d73070f116ca" xmlns:ns3="e7d83ab9-40ce-4f6a-9d5b-bb8228ec9b2e" targetNamespace="http://schemas.microsoft.com/office/2006/metadata/properties" ma:root="true" ma:fieldsID="080072b6005667e8ec27bc13c5959cfa" ns2:_="" ns3:_="">
    <xsd:import namespace="a98d785b-a573-4648-a687-d73070f116ca"/>
    <xsd:import namespace="e7d83ab9-40ce-4f6a-9d5b-bb8228ec9b2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8d785b-a573-4648-a687-d73070f116c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7d83ab9-40ce-4f6a-9d5b-bb8228ec9b2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DB11A63-C904-4CDC-A41D-CCF35298D1F6}"/>
</file>

<file path=customXml/itemProps2.xml><?xml version="1.0" encoding="utf-8"?>
<ds:datastoreItem xmlns:ds="http://schemas.openxmlformats.org/officeDocument/2006/customXml" ds:itemID="{E7D67D4D-66D8-49BC-BA11-CD1ED5997843}"/>
</file>

<file path=customXml/itemProps3.xml><?xml version="1.0" encoding="utf-8"?>
<ds:datastoreItem xmlns:ds="http://schemas.openxmlformats.org/officeDocument/2006/customXml" ds:itemID="{F06011C3-D702-45F6-B61E-3E418E58E03D}"/>
</file>

<file path=docProps/app.xml><?xml version="1.0" encoding="utf-8"?>
<Properties xmlns="http://schemas.openxmlformats.org/officeDocument/2006/extended-properties" xmlns:vt="http://schemas.openxmlformats.org/officeDocument/2006/docPropsVTypes">
  <Template/>
  <TotalTime>22104</TotalTime>
  <Words>1829</Words>
  <Application>Microsoft Macintosh PowerPoint</Application>
  <PresentationFormat>Widescreen</PresentationFormat>
  <Paragraphs>228</Paragraphs>
  <Slides>24</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Calibri</vt:lpstr>
      <vt:lpstr>Century Gothic</vt:lpstr>
      <vt:lpstr>Helvetica</vt:lpstr>
      <vt:lpstr>Helvetica Neue</vt:lpstr>
      <vt:lpstr>Polaris Book</vt:lpstr>
      <vt:lpstr>Symbol</vt:lpstr>
      <vt:lpstr>Untitled Sans</vt:lpstr>
      <vt:lpstr>Untitled Sans Medium</vt:lpstr>
      <vt:lpstr>Theme1</vt:lpstr>
      <vt:lpstr>Predictions for Healthcare IT in 2020     IOWA HIMSS November 7th 2019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Investor Presentation FY18</dc:title>
  <cp:lastModifiedBy>Chris Hobson</cp:lastModifiedBy>
  <cp:revision>591</cp:revision>
  <cp:lastPrinted>2018-05-28T06:08:27Z</cp:lastPrinted>
  <dcterms:modified xsi:type="dcterms:W3CDTF">2019-11-06T21:37:48Z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0x010100002789192BF4824BBEDA3AC9FCF428B3</vt:lpwstr>
  </property>
</Properties>
</file>