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37.jpg" ContentType="image/jpeg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5"/>
  </p:notesMasterIdLst>
  <p:handoutMasterIdLst>
    <p:handoutMasterId r:id="rId26"/>
  </p:handoutMasterIdLst>
  <p:sldIdLst>
    <p:sldId id="256" r:id="rId4"/>
    <p:sldId id="283" r:id="rId5"/>
    <p:sldId id="285" r:id="rId6"/>
    <p:sldId id="284" r:id="rId7"/>
    <p:sldId id="257" r:id="rId8"/>
    <p:sldId id="258" r:id="rId9"/>
    <p:sldId id="287" r:id="rId10"/>
    <p:sldId id="286" r:id="rId11"/>
    <p:sldId id="265" r:id="rId12"/>
    <p:sldId id="266" r:id="rId13"/>
    <p:sldId id="268" r:id="rId14"/>
    <p:sldId id="269" r:id="rId15"/>
    <p:sldId id="270" r:id="rId16"/>
    <p:sldId id="281" r:id="rId17"/>
    <p:sldId id="277" r:id="rId18"/>
    <p:sldId id="282" r:id="rId19"/>
    <p:sldId id="278" r:id="rId20"/>
    <p:sldId id="289" r:id="rId21"/>
    <p:sldId id="290" r:id="rId22"/>
    <p:sldId id="279" r:id="rId23"/>
    <p:sldId id="28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>
      <p:cViewPr varScale="1">
        <p:scale>
          <a:sx n="114" d="100"/>
          <a:sy n="114" d="100"/>
        </p:scale>
        <p:origin x="78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C6CE6-2701-48C7-A694-30B9C52B47F5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5D888-65F4-48A1-90E7-C922DBC0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9126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980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9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86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237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265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76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016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27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0311" y="1252727"/>
            <a:ext cx="8688705" cy="1216660"/>
          </a:xfrm>
          <a:custGeom>
            <a:avLst/>
            <a:gdLst/>
            <a:ahLst/>
            <a:cxnLst/>
            <a:rect l="l" t="t" r="r" b="b"/>
            <a:pathLst>
              <a:path w="8688705" h="1216660">
                <a:moveTo>
                  <a:pt x="8485632" y="0"/>
                </a:moveTo>
                <a:lnTo>
                  <a:pt x="202704" y="0"/>
                </a:lnTo>
                <a:lnTo>
                  <a:pt x="186079" y="672"/>
                </a:lnTo>
                <a:lnTo>
                  <a:pt x="138634" y="10338"/>
                </a:lnTo>
                <a:lnTo>
                  <a:pt x="95928" y="30381"/>
                </a:lnTo>
                <a:lnTo>
                  <a:pt x="59370" y="59388"/>
                </a:lnTo>
                <a:lnTo>
                  <a:pt x="30369" y="95947"/>
                </a:lnTo>
                <a:lnTo>
                  <a:pt x="10334" y="138647"/>
                </a:lnTo>
                <a:lnTo>
                  <a:pt x="671" y="186075"/>
                </a:lnTo>
                <a:lnTo>
                  <a:pt x="0" y="202692"/>
                </a:lnTo>
                <a:lnTo>
                  <a:pt x="0" y="1013460"/>
                </a:lnTo>
                <a:lnTo>
                  <a:pt x="5891" y="1062150"/>
                </a:lnTo>
                <a:lnTo>
                  <a:pt x="22625" y="1106583"/>
                </a:lnTo>
                <a:lnTo>
                  <a:pt x="48794" y="1145346"/>
                </a:lnTo>
                <a:lnTo>
                  <a:pt x="82990" y="1177027"/>
                </a:lnTo>
                <a:lnTo>
                  <a:pt x="123802" y="1200215"/>
                </a:lnTo>
                <a:lnTo>
                  <a:pt x="169824" y="1213497"/>
                </a:lnTo>
                <a:lnTo>
                  <a:pt x="202704" y="1216152"/>
                </a:lnTo>
                <a:lnTo>
                  <a:pt x="8485632" y="1216152"/>
                </a:lnTo>
                <a:lnTo>
                  <a:pt x="8534322" y="1210257"/>
                </a:lnTo>
                <a:lnTo>
                  <a:pt x="8578755" y="1193517"/>
                </a:lnTo>
                <a:lnTo>
                  <a:pt x="8617518" y="1167341"/>
                </a:lnTo>
                <a:lnTo>
                  <a:pt x="8649199" y="1133142"/>
                </a:lnTo>
                <a:lnTo>
                  <a:pt x="8672387" y="1092332"/>
                </a:lnTo>
                <a:lnTo>
                  <a:pt x="8685669" y="1046323"/>
                </a:lnTo>
                <a:lnTo>
                  <a:pt x="8688324" y="1013460"/>
                </a:lnTo>
                <a:lnTo>
                  <a:pt x="8688324" y="202692"/>
                </a:lnTo>
                <a:lnTo>
                  <a:pt x="8682429" y="154001"/>
                </a:lnTo>
                <a:lnTo>
                  <a:pt x="8665689" y="109568"/>
                </a:lnTo>
                <a:lnTo>
                  <a:pt x="8639513" y="70805"/>
                </a:lnTo>
                <a:lnTo>
                  <a:pt x="8605314" y="39124"/>
                </a:lnTo>
                <a:lnTo>
                  <a:pt x="8564504" y="15936"/>
                </a:lnTo>
                <a:lnTo>
                  <a:pt x="8518495" y="2654"/>
                </a:lnTo>
                <a:lnTo>
                  <a:pt x="848563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0311" y="1252727"/>
            <a:ext cx="8688705" cy="1216660"/>
          </a:xfrm>
          <a:custGeom>
            <a:avLst/>
            <a:gdLst/>
            <a:ahLst/>
            <a:cxnLst/>
            <a:rect l="l" t="t" r="r" b="b"/>
            <a:pathLst>
              <a:path w="8688705" h="1216660">
                <a:moveTo>
                  <a:pt x="0" y="202692"/>
                </a:moveTo>
                <a:lnTo>
                  <a:pt x="5891" y="154001"/>
                </a:lnTo>
                <a:lnTo>
                  <a:pt x="22625" y="109568"/>
                </a:lnTo>
                <a:lnTo>
                  <a:pt x="48794" y="70805"/>
                </a:lnTo>
                <a:lnTo>
                  <a:pt x="82990" y="39124"/>
                </a:lnTo>
                <a:lnTo>
                  <a:pt x="123802" y="15936"/>
                </a:lnTo>
                <a:lnTo>
                  <a:pt x="169824" y="2654"/>
                </a:lnTo>
                <a:lnTo>
                  <a:pt x="202704" y="0"/>
                </a:lnTo>
                <a:lnTo>
                  <a:pt x="8485632" y="0"/>
                </a:lnTo>
                <a:lnTo>
                  <a:pt x="8534322" y="5894"/>
                </a:lnTo>
                <a:lnTo>
                  <a:pt x="8578755" y="22634"/>
                </a:lnTo>
                <a:lnTo>
                  <a:pt x="8617518" y="48810"/>
                </a:lnTo>
                <a:lnTo>
                  <a:pt x="8649199" y="83009"/>
                </a:lnTo>
                <a:lnTo>
                  <a:pt x="8672387" y="123819"/>
                </a:lnTo>
                <a:lnTo>
                  <a:pt x="8685669" y="169828"/>
                </a:lnTo>
                <a:lnTo>
                  <a:pt x="8688324" y="202692"/>
                </a:lnTo>
                <a:lnTo>
                  <a:pt x="8688324" y="1013460"/>
                </a:lnTo>
                <a:lnTo>
                  <a:pt x="8682429" y="1062150"/>
                </a:lnTo>
                <a:lnTo>
                  <a:pt x="8665689" y="1106583"/>
                </a:lnTo>
                <a:lnTo>
                  <a:pt x="8639513" y="1145346"/>
                </a:lnTo>
                <a:lnTo>
                  <a:pt x="8605314" y="1177027"/>
                </a:lnTo>
                <a:lnTo>
                  <a:pt x="8564504" y="1200215"/>
                </a:lnTo>
                <a:lnTo>
                  <a:pt x="8518495" y="1213497"/>
                </a:lnTo>
                <a:lnTo>
                  <a:pt x="8485632" y="1216152"/>
                </a:lnTo>
                <a:lnTo>
                  <a:pt x="202704" y="1216152"/>
                </a:lnTo>
                <a:lnTo>
                  <a:pt x="153992" y="1210257"/>
                </a:lnTo>
                <a:lnTo>
                  <a:pt x="109550" y="1193517"/>
                </a:lnTo>
                <a:lnTo>
                  <a:pt x="70786" y="1167341"/>
                </a:lnTo>
                <a:lnTo>
                  <a:pt x="39110" y="1133142"/>
                </a:lnTo>
                <a:lnTo>
                  <a:pt x="15929" y="1092332"/>
                </a:lnTo>
                <a:lnTo>
                  <a:pt x="2653" y="1046323"/>
                </a:lnTo>
                <a:lnTo>
                  <a:pt x="0" y="1013460"/>
                </a:lnTo>
                <a:lnTo>
                  <a:pt x="0" y="202692"/>
                </a:lnTo>
                <a:close/>
              </a:path>
            </a:pathLst>
          </a:custGeom>
          <a:ln w="12192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253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83295" y="4895088"/>
            <a:ext cx="1061085" cy="1414780"/>
          </a:xfrm>
          <a:custGeom>
            <a:avLst/>
            <a:gdLst/>
            <a:ahLst/>
            <a:cxnLst/>
            <a:rect l="l" t="t" r="r" b="b"/>
            <a:pathLst>
              <a:path w="1061084" h="1414779">
                <a:moveTo>
                  <a:pt x="1060703" y="0"/>
                </a:moveTo>
                <a:lnTo>
                  <a:pt x="0" y="1414272"/>
                </a:lnTo>
                <a:lnTo>
                  <a:pt x="1060703" y="1414272"/>
                </a:lnTo>
                <a:lnTo>
                  <a:pt x="1060703" y="0"/>
                </a:lnTo>
                <a:close/>
              </a:path>
            </a:pathLst>
          </a:custGeom>
          <a:solidFill>
            <a:srgbClr val="BBD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89747" y="5186171"/>
            <a:ext cx="1254760" cy="1671955"/>
          </a:xfrm>
          <a:custGeom>
            <a:avLst/>
            <a:gdLst/>
            <a:ahLst/>
            <a:cxnLst/>
            <a:rect l="l" t="t" r="r" b="b"/>
            <a:pathLst>
              <a:path w="1254759" h="1671954">
                <a:moveTo>
                  <a:pt x="1254252" y="0"/>
                </a:moveTo>
                <a:lnTo>
                  <a:pt x="0" y="1671827"/>
                </a:lnTo>
                <a:lnTo>
                  <a:pt x="1254252" y="1671827"/>
                </a:lnTo>
                <a:lnTo>
                  <a:pt x="1254252" y="0"/>
                </a:lnTo>
                <a:close/>
              </a:path>
            </a:pathLst>
          </a:custGeom>
          <a:solidFill>
            <a:srgbClr val="006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6676" y="6309359"/>
            <a:ext cx="571500" cy="355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253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01317" y="1809352"/>
            <a:ext cx="2662554" cy="3808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006FC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05398" y="1798176"/>
            <a:ext cx="3129279" cy="3777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006FC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941819" y="2775204"/>
            <a:ext cx="2014727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36435" y="2011679"/>
            <a:ext cx="2391155" cy="74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1168" y="5303520"/>
            <a:ext cx="2385060" cy="696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0415" y="2775204"/>
            <a:ext cx="2548128" cy="640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925567" y="3427476"/>
            <a:ext cx="2007108" cy="745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37760" y="13716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253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8700" y="6182867"/>
            <a:ext cx="1286256" cy="390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1147" y="273308"/>
            <a:ext cx="8261705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253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226" y="1356360"/>
            <a:ext cx="8213547" cy="3246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42934" y="6465214"/>
            <a:ext cx="206375" cy="315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8532" y="1749551"/>
            <a:ext cx="3912108" cy="1190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3959" y="1744979"/>
            <a:ext cx="3921760" cy="1199515"/>
          </a:xfrm>
          <a:custGeom>
            <a:avLst/>
            <a:gdLst/>
            <a:ahLst/>
            <a:cxnLst/>
            <a:rect l="l" t="t" r="r" b="b"/>
            <a:pathLst>
              <a:path w="3921759" h="1199514">
                <a:moveTo>
                  <a:pt x="0" y="1199388"/>
                </a:moveTo>
                <a:lnTo>
                  <a:pt x="3921251" y="1199388"/>
                </a:lnTo>
                <a:lnTo>
                  <a:pt x="3921251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13959" y="3490086"/>
            <a:ext cx="4150995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875" marR="5080" indent="-1020763" algn="ctr">
              <a:lnSpc>
                <a:spcPct val="100000"/>
              </a:lnSpc>
            </a:pPr>
            <a:r>
              <a:rPr lang="en-US" sz="3200" b="1" dirty="0">
                <a:latin typeface="Calibri"/>
                <a:cs typeface="Calibri"/>
              </a:rPr>
              <a:t>Enabling HIT with </a:t>
            </a:r>
          </a:p>
          <a:p>
            <a:pPr marL="1031875" marR="5080" indent="-1020763" algn="ctr">
              <a:lnSpc>
                <a:spcPct val="100000"/>
              </a:lnSpc>
            </a:pPr>
            <a:r>
              <a:rPr lang="en-US" sz="3200" b="1" dirty="0">
                <a:latin typeface="Calibri"/>
                <a:cs typeface="Calibri"/>
              </a:rPr>
              <a:t>Value-Based Care</a:t>
            </a:r>
            <a:endParaRPr sz="3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2800" b="1" spc="-15" dirty="0">
                <a:latin typeface="Calibri"/>
                <a:cs typeface="Calibri"/>
              </a:rPr>
              <a:t>September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1</a:t>
            </a:r>
            <a:r>
              <a:rPr lang="en-US" sz="2800" b="1" spc="-15" dirty="0">
                <a:latin typeface="Calibri"/>
                <a:cs typeface="Calibri"/>
              </a:rPr>
              <a:t>9</a:t>
            </a:r>
            <a:r>
              <a:rPr sz="2775" b="1" baseline="25525" dirty="0">
                <a:latin typeface="Calibri"/>
                <a:cs typeface="Calibri"/>
              </a:rPr>
              <a:t>t</a:t>
            </a:r>
            <a:r>
              <a:rPr sz="2775" b="1" spc="15" baseline="25525" dirty="0">
                <a:latin typeface="Calibri"/>
                <a:cs typeface="Calibri"/>
              </a:rPr>
              <a:t>h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2019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4508" y="551687"/>
            <a:ext cx="8635365" cy="647700"/>
          </a:xfrm>
          <a:custGeom>
            <a:avLst/>
            <a:gdLst/>
            <a:ahLst/>
            <a:cxnLst/>
            <a:rect l="l" t="t" r="r" b="b"/>
            <a:pathLst>
              <a:path w="8635365" h="647700">
                <a:moveTo>
                  <a:pt x="8527033" y="0"/>
                </a:moveTo>
                <a:lnTo>
                  <a:pt x="107639" y="0"/>
                </a:lnTo>
                <a:lnTo>
                  <a:pt x="65731" y="8576"/>
                </a:lnTo>
                <a:lnTo>
                  <a:pt x="31517" y="31740"/>
                </a:lnTo>
                <a:lnTo>
                  <a:pt x="8455" y="66021"/>
                </a:lnTo>
                <a:lnTo>
                  <a:pt x="20" y="107640"/>
                </a:lnTo>
                <a:lnTo>
                  <a:pt x="0" y="540059"/>
                </a:lnTo>
                <a:lnTo>
                  <a:pt x="1022" y="554659"/>
                </a:lnTo>
                <a:lnTo>
                  <a:pt x="14836" y="594375"/>
                </a:lnTo>
                <a:lnTo>
                  <a:pt x="42081" y="625263"/>
                </a:lnTo>
                <a:lnTo>
                  <a:pt x="79301" y="643853"/>
                </a:lnTo>
                <a:lnTo>
                  <a:pt x="107949" y="647700"/>
                </a:lnTo>
                <a:lnTo>
                  <a:pt x="8527342" y="647699"/>
                </a:lnTo>
                <a:lnTo>
                  <a:pt x="8569230" y="639123"/>
                </a:lnTo>
                <a:lnTo>
                  <a:pt x="8603446" y="615959"/>
                </a:lnTo>
                <a:lnTo>
                  <a:pt x="8626520" y="581678"/>
                </a:lnTo>
                <a:lnTo>
                  <a:pt x="8634962" y="540059"/>
                </a:lnTo>
                <a:lnTo>
                  <a:pt x="8634983" y="107640"/>
                </a:lnTo>
                <a:lnTo>
                  <a:pt x="8633959" y="93040"/>
                </a:lnTo>
                <a:lnTo>
                  <a:pt x="8620135" y="53324"/>
                </a:lnTo>
                <a:lnTo>
                  <a:pt x="8592879" y="22436"/>
                </a:lnTo>
                <a:lnTo>
                  <a:pt x="8555664" y="3846"/>
                </a:lnTo>
                <a:lnTo>
                  <a:pt x="8527033" y="0"/>
                </a:lnTo>
                <a:close/>
              </a:path>
            </a:pathLst>
          </a:custGeom>
          <a:solidFill>
            <a:srgbClr val="C5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508" y="551687"/>
            <a:ext cx="8635365" cy="647700"/>
          </a:xfrm>
          <a:custGeom>
            <a:avLst/>
            <a:gdLst/>
            <a:ahLst/>
            <a:cxnLst/>
            <a:rect l="l" t="t" r="r" b="b"/>
            <a:pathLst>
              <a:path w="8635365" h="647700">
                <a:moveTo>
                  <a:pt x="0" y="107950"/>
                </a:moveTo>
                <a:lnTo>
                  <a:pt x="8455" y="66021"/>
                </a:lnTo>
                <a:lnTo>
                  <a:pt x="31518" y="31740"/>
                </a:lnTo>
                <a:lnTo>
                  <a:pt x="65732" y="8576"/>
                </a:lnTo>
                <a:lnTo>
                  <a:pt x="107640" y="0"/>
                </a:lnTo>
                <a:lnTo>
                  <a:pt x="8527034" y="0"/>
                </a:lnTo>
                <a:lnTo>
                  <a:pt x="8541645" y="983"/>
                </a:lnTo>
                <a:lnTo>
                  <a:pt x="8581410" y="14702"/>
                </a:lnTo>
                <a:lnTo>
                  <a:pt x="8612371" y="41876"/>
                </a:lnTo>
                <a:lnTo>
                  <a:pt x="8631058" y="79034"/>
                </a:lnTo>
                <a:lnTo>
                  <a:pt x="8634984" y="539750"/>
                </a:lnTo>
                <a:lnTo>
                  <a:pt x="8634000" y="554361"/>
                </a:lnTo>
                <a:lnTo>
                  <a:pt x="8620281" y="594126"/>
                </a:lnTo>
                <a:lnTo>
                  <a:pt x="8593107" y="625087"/>
                </a:lnTo>
                <a:lnTo>
                  <a:pt x="8555949" y="643774"/>
                </a:lnTo>
                <a:lnTo>
                  <a:pt x="107950" y="647700"/>
                </a:lnTo>
                <a:lnTo>
                  <a:pt x="93327" y="646716"/>
                </a:lnTo>
                <a:lnTo>
                  <a:pt x="53551" y="632997"/>
                </a:lnTo>
                <a:lnTo>
                  <a:pt x="22597" y="605823"/>
                </a:lnTo>
                <a:lnTo>
                  <a:pt x="3922" y="568665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6511" y="582168"/>
            <a:ext cx="8571230" cy="585470"/>
          </a:xfrm>
          <a:custGeom>
            <a:avLst/>
            <a:gdLst/>
            <a:ahLst/>
            <a:cxnLst/>
            <a:rect l="l" t="t" r="r" b="b"/>
            <a:pathLst>
              <a:path w="8571230" h="585469">
                <a:moveTo>
                  <a:pt x="0" y="585215"/>
                </a:moveTo>
                <a:lnTo>
                  <a:pt x="8570976" y="585215"/>
                </a:lnTo>
                <a:lnTo>
                  <a:pt x="8570976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C5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7737" y="687203"/>
            <a:ext cx="734758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12537C"/>
                </a:solidFill>
                <a:latin typeface="Verdana"/>
                <a:cs typeface="Verdana"/>
              </a:rPr>
              <a:t>HIMS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S</a:t>
            </a:r>
            <a:r>
              <a:rPr sz="2800" b="1" spc="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NCA</a:t>
            </a:r>
            <a:r>
              <a:rPr sz="2800" b="1" spc="1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Chapter</a:t>
            </a:r>
            <a:r>
              <a:rPr sz="2800" b="1" spc="1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Announcements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4" y="277368"/>
            <a:ext cx="8635365" cy="1327785"/>
          </a:xfrm>
          <a:custGeom>
            <a:avLst/>
            <a:gdLst/>
            <a:ahLst/>
            <a:cxnLst/>
            <a:rect l="l" t="t" r="r" b="b"/>
            <a:pathLst>
              <a:path w="8635365" h="1327785">
                <a:moveTo>
                  <a:pt x="8413750" y="0"/>
                </a:moveTo>
                <a:lnTo>
                  <a:pt x="221233" y="0"/>
                </a:lnTo>
                <a:lnTo>
                  <a:pt x="203089" y="733"/>
                </a:lnTo>
                <a:lnTo>
                  <a:pt x="151305" y="11279"/>
                </a:lnTo>
                <a:lnTo>
                  <a:pt x="104696" y="33148"/>
                </a:lnTo>
                <a:lnTo>
                  <a:pt x="64796" y="64801"/>
                </a:lnTo>
                <a:lnTo>
                  <a:pt x="33145" y="104701"/>
                </a:lnTo>
                <a:lnTo>
                  <a:pt x="11278" y="151310"/>
                </a:lnTo>
                <a:lnTo>
                  <a:pt x="733" y="203090"/>
                </a:lnTo>
                <a:lnTo>
                  <a:pt x="0" y="221233"/>
                </a:lnTo>
                <a:lnTo>
                  <a:pt x="0" y="1106169"/>
                </a:lnTo>
                <a:lnTo>
                  <a:pt x="6429" y="1159331"/>
                </a:lnTo>
                <a:lnTo>
                  <a:pt x="24693" y="1207835"/>
                </a:lnTo>
                <a:lnTo>
                  <a:pt x="53254" y="1250142"/>
                </a:lnTo>
                <a:lnTo>
                  <a:pt x="90574" y="1284715"/>
                </a:lnTo>
                <a:lnTo>
                  <a:pt x="135118" y="1310016"/>
                </a:lnTo>
                <a:lnTo>
                  <a:pt x="185348" y="1324508"/>
                </a:lnTo>
                <a:lnTo>
                  <a:pt x="221233" y="1327403"/>
                </a:lnTo>
                <a:lnTo>
                  <a:pt x="8413750" y="1327403"/>
                </a:lnTo>
                <a:lnTo>
                  <a:pt x="8466911" y="1320973"/>
                </a:lnTo>
                <a:lnTo>
                  <a:pt x="8515415" y="1302708"/>
                </a:lnTo>
                <a:lnTo>
                  <a:pt x="8557722" y="1274145"/>
                </a:lnTo>
                <a:lnTo>
                  <a:pt x="8592295" y="1236823"/>
                </a:lnTo>
                <a:lnTo>
                  <a:pt x="8617596" y="1192279"/>
                </a:lnTo>
                <a:lnTo>
                  <a:pt x="8632088" y="1142052"/>
                </a:lnTo>
                <a:lnTo>
                  <a:pt x="8634984" y="1106169"/>
                </a:lnTo>
                <a:lnTo>
                  <a:pt x="8634984" y="221233"/>
                </a:lnTo>
                <a:lnTo>
                  <a:pt x="8628553" y="168072"/>
                </a:lnTo>
                <a:lnTo>
                  <a:pt x="8610288" y="119568"/>
                </a:lnTo>
                <a:lnTo>
                  <a:pt x="8581725" y="77261"/>
                </a:lnTo>
                <a:lnTo>
                  <a:pt x="8544403" y="42688"/>
                </a:lnTo>
                <a:lnTo>
                  <a:pt x="8499859" y="17387"/>
                </a:lnTo>
                <a:lnTo>
                  <a:pt x="8449632" y="2895"/>
                </a:lnTo>
                <a:lnTo>
                  <a:pt x="8413750" y="0"/>
                </a:lnTo>
                <a:close/>
              </a:path>
            </a:pathLst>
          </a:custGeom>
          <a:solidFill>
            <a:srgbClr val="C5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6177" y="450716"/>
            <a:ext cx="632269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12537C"/>
                </a:solidFill>
                <a:latin typeface="Verdana"/>
                <a:cs typeface="Verdana"/>
              </a:rPr>
              <a:t>HIM</a:t>
            </a:r>
            <a:r>
              <a:rPr sz="3600" b="1" spc="-10" dirty="0">
                <a:solidFill>
                  <a:srgbClr val="12537C"/>
                </a:solidFill>
                <a:latin typeface="Verdana"/>
                <a:cs typeface="Verdana"/>
              </a:rPr>
              <a:t>S</a:t>
            </a:r>
            <a:r>
              <a:rPr sz="3600" b="1" dirty="0">
                <a:solidFill>
                  <a:srgbClr val="12537C"/>
                </a:solidFill>
                <a:latin typeface="Verdana"/>
                <a:cs typeface="Verdana"/>
              </a:rPr>
              <a:t>S</a:t>
            </a:r>
            <a:r>
              <a:rPr sz="3600" b="1" spc="-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12537C"/>
                </a:solidFill>
                <a:latin typeface="Verdana"/>
                <a:cs typeface="Verdana"/>
              </a:rPr>
              <a:t>NCA</a:t>
            </a:r>
            <a:r>
              <a:rPr sz="3600" b="1" spc="-1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12537C"/>
                </a:solidFill>
                <a:latin typeface="Verdana"/>
                <a:cs typeface="Verdana"/>
              </a:rPr>
              <a:t>Socia</a:t>
            </a:r>
            <a:r>
              <a:rPr sz="3600" b="1" dirty="0">
                <a:solidFill>
                  <a:srgbClr val="12537C"/>
                </a:solidFill>
                <a:latin typeface="Verdana"/>
                <a:cs typeface="Verdana"/>
              </a:rPr>
              <a:t>l</a:t>
            </a:r>
            <a:r>
              <a:rPr sz="3600" b="1" spc="-1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12537C"/>
                </a:solidFill>
                <a:latin typeface="Verdana"/>
                <a:cs typeface="Verdana"/>
              </a:rPr>
              <a:t>M</a:t>
            </a:r>
            <a:r>
              <a:rPr sz="3600" b="1" spc="-15" dirty="0">
                <a:solidFill>
                  <a:srgbClr val="12537C"/>
                </a:solidFill>
                <a:latin typeface="Verdana"/>
                <a:cs typeface="Verdana"/>
              </a:rPr>
              <a:t>e</a:t>
            </a:r>
            <a:r>
              <a:rPr sz="3600" b="1" spc="-5" dirty="0">
                <a:solidFill>
                  <a:srgbClr val="12537C"/>
                </a:solidFill>
                <a:latin typeface="Verdana"/>
                <a:cs typeface="Verdana"/>
              </a:rPr>
              <a:t>dia</a:t>
            </a:r>
            <a:endParaRPr sz="3600">
              <a:latin typeface="Verdana"/>
              <a:cs typeface="Verdana"/>
            </a:endParaRPr>
          </a:p>
          <a:p>
            <a:pPr marL="1646555">
              <a:lnSpc>
                <a:spcPct val="100000"/>
              </a:lnSpc>
            </a:pPr>
            <a:r>
              <a:rPr sz="3600" b="1" spc="-5" dirty="0">
                <a:solidFill>
                  <a:srgbClr val="12537C"/>
                </a:solidFill>
                <a:latin typeface="Verdana"/>
                <a:cs typeface="Verdana"/>
              </a:rPr>
              <a:t>#HIMSSNCA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1827" y="5346191"/>
            <a:ext cx="5667756" cy="669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6560" y="3212592"/>
            <a:ext cx="3048000" cy="1705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811" y="2935223"/>
            <a:ext cx="1914144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3952" y="2935223"/>
            <a:ext cx="2247900" cy="1437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9055" y="1744979"/>
            <a:ext cx="1057656" cy="992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4304" y="2199132"/>
            <a:ext cx="2354580" cy="8549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9252" y="1606296"/>
            <a:ext cx="1257300" cy="12694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10</a:t>
            </a:fld>
            <a:endParaRPr spc="-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1" y="1143893"/>
            <a:ext cx="4464869" cy="3145078"/>
          </a:xfrm>
          <a:prstGeom prst="rect">
            <a:avLst/>
          </a:prstGeom>
          <a:noFill/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>
              <a:lnSpc>
                <a:spcPct val="100000"/>
              </a:lnSpc>
            </a:pPr>
            <a:r>
              <a:rPr spc="-20" dirty="0">
                <a:latin typeface="Verdana"/>
                <a:cs typeface="Verdana"/>
              </a:rPr>
              <a:t>The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B</a:t>
            </a:r>
            <a:r>
              <a:rPr spc="-35" dirty="0">
                <a:latin typeface="Verdana"/>
                <a:cs typeface="Verdana"/>
              </a:rPr>
              <a:t>L</a:t>
            </a:r>
            <a:r>
              <a:rPr spc="-25" dirty="0">
                <a:latin typeface="Verdana"/>
                <a:cs typeface="Verdana"/>
              </a:rPr>
              <a:t>UM</a:t>
            </a:r>
            <a:r>
              <a:rPr spc="20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Repor</a:t>
            </a:r>
            <a:r>
              <a:rPr spc="-5" dirty="0">
                <a:latin typeface="Verdana"/>
                <a:cs typeface="Verdana"/>
              </a:rPr>
              <a:t>t</a:t>
            </a:r>
            <a:r>
              <a:rPr spc="-15" dirty="0">
                <a:latin typeface="Verdana"/>
                <a:cs typeface="Verdana"/>
              </a:rPr>
              <a:t>-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lang="en-US" spc="-15" dirty="0"/>
              <a:t>Welcome Back! </a:t>
            </a:r>
            <a:endParaRPr spc="-2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00600" y="1563222"/>
            <a:ext cx="4070620" cy="2215991"/>
          </a:xfrm>
        </p:spPr>
        <p:txBody>
          <a:bodyPr/>
          <a:lstStyle/>
          <a:p>
            <a:r>
              <a:rPr lang="en-US" sz="2400" b="1" kern="1200" dirty="0">
                <a:solidFill>
                  <a:schemeClr val="tx1"/>
                </a:solidFill>
                <a:latin typeface="Calibri"/>
                <a:cs typeface="Calibri"/>
              </a:rPr>
              <a:t>The 2019 U.S. National Health IT Week theme </a:t>
            </a:r>
            <a:r>
              <a:rPr lang="en-US" sz="2400" kern="1200" dirty="0">
                <a:solidFill>
                  <a:schemeClr val="tx1"/>
                </a:solidFill>
                <a:latin typeface="Calibri"/>
                <a:cs typeface="Calibri"/>
              </a:rPr>
              <a:t>will focus on Supporting Healthy Communities and driving transformation of our health and wellness ecosystem by:</a:t>
            </a:r>
            <a:endParaRPr lang="en-US" sz="2400" b="1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760" y="13716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pPr marL="12700" algn="ctr">
              <a:lnSpc>
                <a:spcPct val="150000"/>
              </a:lnSpc>
            </a:pPr>
            <a:r>
              <a:rPr lang="en-US" sz="2800" b="1" spc="-20" dirty="0">
                <a:solidFill>
                  <a:srgbClr val="12537C"/>
                </a:solidFill>
                <a:latin typeface="Verdana"/>
                <a:cs typeface="Verdana"/>
              </a:rPr>
              <a:t>The</a:t>
            </a:r>
            <a:r>
              <a:rPr lang="en-US" sz="2800" b="1" spc="2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lang="en-US" sz="2800" b="1" spc="-25" dirty="0">
                <a:solidFill>
                  <a:srgbClr val="12537C"/>
                </a:solidFill>
                <a:latin typeface="Verdana"/>
                <a:cs typeface="Verdana"/>
              </a:rPr>
              <a:t>B</a:t>
            </a:r>
            <a:r>
              <a:rPr lang="en-US" sz="2800" b="1" spc="-35" dirty="0">
                <a:solidFill>
                  <a:srgbClr val="12537C"/>
                </a:solidFill>
                <a:latin typeface="Verdana"/>
                <a:cs typeface="Verdana"/>
              </a:rPr>
              <a:t>L</a:t>
            </a:r>
            <a:r>
              <a:rPr lang="en-US" sz="2800" b="1" spc="-25" dirty="0">
                <a:solidFill>
                  <a:srgbClr val="12537C"/>
                </a:solidFill>
                <a:latin typeface="Verdana"/>
                <a:cs typeface="Verdana"/>
              </a:rPr>
              <a:t>UM</a:t>
            </a:r>
            <a:r>
              <a:rPr lang="en-US"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lang="en-US" sz="2800" b="1" spc="-25" dirty="0">
                <a:solidFill>
                  <a:srgbClr val="12537C"/>
                </a:solidFill>
                <a:latin typeface="Verdana"/>
                <a:cs typeface="Verdana"/>
              </a:rPr>
              <a:t>Repor</a:t>
            </a:r>
            <a:r>
              <a:rPr lang="en-US" sz="2800" b="1" spc="-5" dirty="0">
                <a:solidFill>
                  <a:srgbClr val="12537C"/>
                </a:solidFill>
                <a:latin typeface="Verdana"/>
                <a:cs typeface="Verdana"/>
              </a:rPr>
              <a:t>t</a:t>
            </a:r>
            <a:r>
              <a:rPr lang="en-US" sz="2800" b="1" spc="-15" dirty="0">
                <a:solidFill>
                  <a:srgbClr val="12537C"/>
                </a:solidFill>
                <a:latin typeface="Verdana"/>
                <a:cs typeface="Verdana"/>
              </a:rPr>
              <a:t>-</a:t>
            </a:r>
            <a:r>
              <a:rPr lang="en-US" sz="2800" b="1" spc="2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lang="en-US" sz="2800" b="1" spc="-15" dirty="0">
                <a:solidFill>
                  <a:srgbClr val="12537C"/>
                </a:solidFill>
                <a:latin typeface="Verdana"/>
                <a:cs typeface="Verdana"/>
              </a:rPr>
              <a:t>Welcome Back!</a:t>
            </a:r>
            <a:endParaRPr lang="en-US"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55634" y="6465214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486" y="4334690"/>
            <a:ext cx="76853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Advancing Public and Population Health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Modernizing Public Health Infrastructure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Accelerating Workforce Development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Expanding Access to Broadband and Telehealth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Addressing Social Determinants of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311" y="1127760"/>
            <a:ext cx="8688705" cy="792480"/>
          </a:xfrm>
          <a:custGeom>
            <a:avLst/>
            <a:gdLst/>
            <a:ahLst/>
            <a:cxnLst/>
            <a:rect l="l" t="t" r="r" b="b"/>
            <a:pathLst>
              <a:path w="8688705" h="792480">
                <a:moveTo>
                  <a:pt x="8556244" y="0"/>
                </a:moveTo>
                <a:lnTo>
                  <a:pt x="121648" y="406"/>
                </a:lnTo>
                <a:lnTo>
                  <a:pt x="80269" y="10555"/>
                </a:lnTo>
                <a:lnTo>
                  <a:pt x="45191" y="32616"/>
                </a:lnTo>
                <a:lnTo>
                  <a:pt x="18720" y="64275"/>
                </a:lnTo>
                <a:lnTo>
                  <a:pt x="3166" y="103216"/>
                </a:lnTo>
                <a:lnTo>
                  <a:pt x="0" y="132079"/>
                </a:lnTo>
                <a:lnTo>
                  <a:pt x="405" y="670824"/>
                </a:lnTo>
                <a:lnTo>
                  <a:pt x="10548" y="712188"/>
                </a:lnTo>
                <a:lnTo>
                  <a:pt x="32599" y="747268"/>
                </a:lnTo>
                <a:lnTo>
                  <a:pt x="64253" y="773747"/>
                </a:lnTo>
                <a:lnTo>
                  <a:pt x="103201" y="789311"/>
                </a:lnTo>
                <a:lnTo>
                  <a:pt x="132080" y="792479"/>
                </a:lnTo>
                <a:lnTo>
                  <a:pt x="8566668" y="792073"/>
                </a:lnTo>
                <a:lnTo>
                  <a:pt x="8608032" y="781924"/>
                </a:lnTo>
                <a:lnTo>
                  <a:pt x="8643112" y="759863"/>
                </a:lnTo>
                <a:lnTo>
                  <a:pt x="8669591" y="728204"/>
                </a:lnTo>
                <a:lnTo>
                  <a:pt x="8685155" y="689263"/>
                </a:lnTo>
                <a:lnTo>
                  <a:pt x="8688324" y="660400"/>
                </a:lnTo>
                <a:lnTo>
                  <a:pt x="8687917" y="121655"/>
                </a:lnTo>
                <a:lnTo>
                  <a:pt x="8677768" y="80291"/>
                </a:lnTo>
                <a:lnTo>
                  <a:pt x="8655707" y="45211"/>
                </a:lnTo>
                <a:lnTo>
                  <a:pt x="8624048" y="18732"/>
                </a:lnTo>
                <a:lnTo>
                  <a:pt x="8585107" y="3168"/>
                </a:lnTo>
                <a:lnTo>
                  <a:pt x="855624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311" y="1127760"/>
            <a:ext cx="8688705" cy="792480"/>
          </a:xfrm>
          <a:custGeom>
            <a:avLst/>
            <a:gdLst/>
            <a:ahLst/>
            <a:cxnLst/>
            <a:rect l="l" t="t" r="r" b="b"/>
            <a:pathLst>
              <a:path w="8688705" h="792480">
                <a:moveTo>
                  <a:pt x="0" y="132079"/>
                </a:moveTo>
                <a:lnTo>
                  <a:pt x="6995" y="89570"/>
                </a:lnTo>
                <a:lnTo>
                  <a:pt x="26445" y="52799"/>
                </a:lnTo>
                <a:lnTo>
                  <a:pt x="56041" y="24082"/>
                </a:lnTo>
                <a:lnTo>
                  <a:pt x="93476" y="5734"/>
                </a:lnTo>
                <a:lnTo>
                  <a:pt x="8556244" y="0"/>
                </a:lnTo>
                <a:lnTo>
                  <a:pt x="8570908" y="806"/>
                </a:lnTo>
                <a:lnTo>
                  <a:pt x="8611762" y="12217"/>
                </a:lnTo>
                <a:lnTo>
                  <a:pt x="8646106" y="35315"/>
                </a:lnTo>
                <a:lnTo>
                  <a:pt x="8671624" y="67785"/>
                </a:lnTo>
                <a:lnTo>
                  <a:pt x="8686001" y="107311"/>
                </a:lnTo>
                <a:lnTo>
                  <a:pt x="8688324" y="660400"/>
                </a:lnTo>
                <a:lnTo>
                  <a:pt x="8687517" y="675064"/>
                </a:lnTo>
                <a:lnTo>
                  <a:pt x="8676106" y="715918"/>
                </a:lnTo>
                <a:lnTo>
                  <a:pt x="8653008" y="750262"/>
                </a:lnTo>
                <a:lnTo>
                  <a:pt x="8620538" y="775780"/>
                </a:lnTo>
                <a:lnTo>
                  <a:pt x="8581012" y="790157"/>
                </a:lnTo>
                <a:lnTo>
                  <a:pt x="132080" y="792479"/>
                </a:lnTo>
                <a:lnTo>
                  <a:pt x="117406" y="791673"/>
                </a:lnTo>
                <a:lnTo>
                  <a:pt x="76539" y="780262"/>
                </a:lnTo>
                <a:lnTo>
                  <a:pt x="42197" y="757164"/>
                </a:lnTo>
                <a:lnTo>
                  <a:pt x="16689" y="724694"/>
                </a:lnTo>
                <a:lnTo>
                  <a:pt x="2320" y="685168"/>
                </a:lnTo>
                <a:lnTo>
                  <a:pt x="0" y="132079"/>
                </a:lnTo>
                <a:close/>
              </a:path>
            </a:pathLst>
          </a:custGeom>
          <a:ln w="12191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7760" y="1249044"/>
            <a:ext cx="863346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400" b="1" dirty="0">
                <a:solidFill>
                  <a:srgbClr val="FFFFFF"/>
                </a:solidFill>
                <a:latin typeface="Calibri"/>
                <a:cs typeface="Calibri"/>
              </a:rPr>
              <a:t>News and Announcements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760" y="2105914"/>
            <a:ext cx="8397460" cy="3124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U.S. National Health IT Week Partners and Awards Reception – Sep 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Rayburn House Office Building, Room 2045 Washington, DC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50000"/>
              </a:lnSpc>
              <a:buFont typeface="Calibri"/>
              <a:buChar char="•"/>
              <a:tabLst>
                <a:tab pos="299720" algn="l"/>
              </a:tabLst>
            </a:pPr>
            <a:r>
              <a:rPr lang="en-US" sz="2000" b="1" dirty="0">
                <a:latin typeface="Calibri"/>
                <a:cs typeface="Calibri"/>
              </a:rPr>
              <a:t>Our Program Tonight: </a:t>
            </a:r>
            <a:r>
              <a:rPr lang="en-US" sz="2000" dirty="0">
                <a:latin typeface="Calibri"/>
                <a:cs typeface="Calibri"/>
              </a:rPr>
              <a:t>Value Based Care and HIT</a:t>
            </a:r>
          </a:p>
          <a:p>
            <a:pPr marL="299085" indent="-286385">
              <a:lnSpc>
                <a:spcPct val="150000"/>
              </a:lnSpc>
              <a:buFont typeface="Calibri"/>
              <a:buChar char="•"/>
              <a:tabLst>
                <a:tab pos="299720" algn="l"/>
              </a:tabLst>
            </a:pPr>
            <a:r>
              <a:rPr lang="en-US" sz="2000" b="1" dirty="0">
                <a:latin typeface="Calibri"/>
                <a:cs typeface="Calibri"/>
              </a:rPr>
              <a:t>Outreach:</a:t>
            </a:r>
            <a:r>
              <a:rPr lang="en-US" sz="2000" dirty="0">
                <a:latin typeface="Calibri"/>
                <a:cs typeface="Calibri"/>
              </a:rPr>
              <a:t> Engaging our local </a:t>
            </a:r>
            <a:r>
              <a:rPr lang="en-US" sz="2000" dirty="0" err="1">
                <a:latin typeface="Calibri"/>
                <a:cs typeface="Calibri"/>
              </a:rPr>
              <a:t>HealthIT</a:t>
            </a:r>
            <a:r>
              <a:rPr lang="en-US" sz="2000" dirty="0">
                <a:latin typeface="Calibri"/>
                <a:cs typeface="Calibri"/>
              </a:rPr>
              <a:t> communities</a:t>
            </a:r>
          </a:p>
          <a:p>
            <a:pPr marL="299085" indent="-286385">
              <a:lnSpc>
                <a:spcPct val="150000"/>
              </a:lnSpc>
              <a:buFont typeface="Calibri"/>
              <a:buChar char="•"/>
              <a:tabLst>
                <a:tab pos="299720" algn="l"/>
              </a:tabLst>
            </a:pPr>
            <a:r>
              <a:rPr lang="en-US" sz="2000" b="1" dirty="0">
                <a:latin typeface="Calibri"/>
                <a:cs typeface="Calibri"/>
              </a:rPr>
              <a:t>Kickoff: </a:t>
            </a:r>
            <a:r>
              <a:rPr lang="en-US" sz="2000" dirty="0">
                <a:latin typeface="Calibri"/>
                <a:cs typeface="Calibri"/>
              </a:rPr>
              <a:t>NCA Mentorship and Scholarship Programs</a:t>
            </a:r>
          </a:p>
          <a:p>
            <a:pPr marL="299085" indent="-286385">
              <a:lnSpc>
                <a:spcPct val="150000"/>
              </a:lnSpc>
              <a:buFont typeface="Calibri"/>
              <a:buChar char="•"/>
              <a:tabLst>
                <a:tab pos="299720" algn="l"/>
              </a:tabLst>
            </a:pPr>
            <a:r>
              <a:rPr lang="en-US" sz="2000" b="1" dirty="0">
                <a:latin typeface="Calibri"/>
                <a:cs typeface="Calibri"/>
              </a:rPr>
              <a:t>Update: </a:t>
            </a:r>
            <a:r>
              <a:rPr lang="en-US" sz="2000" dirty="0">
                <a:latin typeface="Calibri"/>
                <a:cs typeface="Calibri"/>
              </a:rPr>
              <a:t>What’s going on in VA and MD</a:t>
            </a:r>
          </a:p>
          <a:p>
            <a:pPr marL="299085" indent="-286385">
              <a:lnSpc>
                <a:spcPct val="150000"/>
              </a:lnSpc>
              <a:buFont typeface="Calibri"/>
              <a:buChar char="•"/>
              <a:tabLst>
                <a:tab pos="299720" algn="l"/>
              </a:tabLst>
            </a:pPr>
            <a:r>
              <a:rPr lang="en-US" sz="2000" b="1" dirty="0">
                <a:latin typeface="Calibri"/>
                <a:cs typeface="Calibri"/>
              </a:rPr>
              <a:t>Update: </a:t>
            </a:r>
            <a:r>
              <a:rPr lang="en-US" sz="2000" dirty="0">
                <a:latin typeface="Calibri"/>
                <a:cs typeface="Calibri"/>
              </a:rPr>
              <a:t>The Sequoia Project Cooperative Agreement and ONC RCE award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7760" y="13716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9099" y="273308"/>
            <a:ext cx="75933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The</a:t>
            </a:r>
            <a:r>
              <a:rPr sz="2800" b="1" spc="2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B</a:t>
            </a:r>
            <a:r>
              <a:rPr sz="2800" b="1" spc="-35" dirty="0">
                <a:solidFill>
                  <a:srgbClr val="12537C"/>
                </a:solidFill>
                <a:latin typeface="Verdana"/>
                <a:cs typeface="Verdana"/>
              </a:rPr>
              <a:t>L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UM</a:t>
            </a:r>
            <a:r>
              <a:rPr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Repor</a:t>
            </a:r>
            <a:r>
              <a:rPr sz="2800" b="1" spc="-5" dirty="0">
                <a:solidFill>
                  <a:srgbClr val="12537C"/>
                </a:solidFill>
                <a:latin typeface="Verdana"/>
                <a:cs typeface="Verdana"/>
              </a:rPr>
              <a:t>t</a:t>
            </a:r>
            <a:r>
              <a:rPr sz="2800" b="1" spc="-15" dirty="0">
                <a:solidFill>
                  <a:srgbClr val="12537C"/>
                </a:solidFill>
                <a:latin typeface="Verdana"/>
                <a:cs typeface="Verdana"/>
              </a:rPr>
              <a:t>-</a:t>
            </a:r>
            <a:r>
              <a:rPr sz="2800" b="1" spc="2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15" dirty="0">
                <a:solidFill>
                  <a:srgbClr val="12537C"/>
                </a:solidFill>
                <a:latin typeface="Verdana"/>
                <a:cs typeface="Verdana"/>
              </a:rPr>
              <a:t>It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’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s</a:t>
            </a:r>
            <a:r>
              <a:rPr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Never</a:t>
            </a:r>
            <a:r>
              <a:rPr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Too</a:t>
            </a:r>
            <a:r>
              <a:rPr sz="2800" b="1" spc="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Late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8700" y="6310884"/>
            <a:ext cx="1286256" cy="390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 txBox="1"/>
          <p:nvPr/>
        </p:nvSpPr>
        <p:spPr>
          <a:xfrm>
            <a:off x="8255634" y="6465214"/>
            <a:ext cx="180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lang="en-US" sz="1200" spc="-1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8600" y="7620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9099" y="273308"/>
            <a:ext cx="75933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The</a:t>
            </a:r>
            <a:r>
              <a:rPr sz="2800" b="1" spc="2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B</a:t>
            </a:r>
            <a:r>
              <a:rPr sz="2800" b="1" spc="-35" dirty="0">
                <a:solidFill>
                  <a:srgbClr val="12537C"/>
                </a:solidFill>
                <a:latin typeface="Verdana"/>
                <a:cs typeface="Verdana"/>
              </a:rPr>
              <a:t>L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UM</a:t>
            </a:r>
            <a:r>
              <a:rPr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Repor</a:t>
            </a:r>
            <a:r>
              <a:rPr sz="2800" b="1" spc="-5" dirty="0">
                <a:solidFill>
                  <a:srgbClr val="12537C"/>
                </a:solidFill>
                <a:latin typeface="Verdana"/>
                <a:cs typeface="Verdana"/>
              </a:rPr>
              <a:t>t</a:t>
            </a:r>
            <a:r>
              <a:rPr sz="2800" b="1" spc="-15" dirty="0">
                <a:solidFill>
                  <a:srgbClr val="12537C"/>
                </a:solidFill>
                <a:latin typeface="Verdana"/>
                <a:cs typeface="Verdana"/>
              </a:rPr>
              <a:t>-</a:t>
            </a:r>
            <a:r>
              <a:rPr sz="2800" b="1" spc="2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15" dirty="0">
                <a:solidFill>
                  <a:srgbClr val="12537C"/>
                </a:solidFill>
                <a:latin typeface="Verdana"/>
                <a:cs typeface="Verdana"/>
              </a:rPr>
              <a:t>It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’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s</a:t>
            </a:r>
            <a:r>
              <a:rPr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Never</a:t>
            </a:r>
            <a:r>
              <a:rPr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Too</a:t>
            </a:r>
            <a:r>
              <a:rPr sz="2800" b="1" spc="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Late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8700" y="6310884"/>
            <a:ext cx="1286256" cy="390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327485"/>
            <a:ext cx="8481060" cy="5170646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Introducing NCA Mentorship Chair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Ms. Joan Bishop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 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Introducing NCA Scholarship Chair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Ms. Maria </a:t>
            </a:r>
            <a:r>
              <a:rPr lang="en-US" sz="2800" b="0" dirty="0" err="1">
                <a:solidFill>
                  <a:schemeClr val="tx1"/>
                </a:solidFill>
              </a:rPr>
              <a:t>Gaboury</a:t>
            </a:r>
            <a:endParaRPr lang="en-US" sz="2800" b="0" dirty="0">
              <a:solidFill>
                <a:schemeClr val="tx1"/>
              </a:solidFill>
            </a:endParaRPr>
          </a:p>
          <a:p>
            <a:endParaRPr lang="en-US" sz="2800" b="0" dirty="0">
              <a:solidFill>
                <a:schemeClr val="tx1"/>
              </a:solidFill>
            </a:endParaRPr>
          </a:p>
          <a:p>
            <a:endParaRPr lang="en-US" sz="2800" b="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Update from The Sequoia Project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Ms. Dawn Van Dyke</a:t>
            </a:r>
          </a:p>
          <a:p>
            <a:endParaRPr lang="en-US" sz="2800" b="0" dirty="0">
              <a:solidFill>
                <a:schemeClr val="tx1"/>
              </a:solidFill>
            </a:endParaRPr>
          </a:p>
          <a:p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13</a:t>
            </a:fld>
            <a:endParaRPr spc="-10" dirty="0"/>
          </a:p>
        </p:txBody>
      </p:sp>
      <p:pic>
        <p:nvPicPr>
          <p:cNvPr id="1026" name="Picture 2" descr="Image result for dawn van dyke the sequo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85360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a Everhart Gabou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26080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an Bish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5207" y="1584731"/>
            <a:ext cx="423659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oming</a:t>
            </a:r>
            <a:r>
              <a:rPr sz="4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1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760" y="13716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9099" y="273308"/>
            <a:ext cx="75933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The</a:t>
            </a:r>
            <a:r>
              <a:rPr sz="2800" b="1" spc="2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B</a:t>
            </a:r>
            <a:r>
              <a:rPr sz="2800" b="1" spc="-35" dirty="0">
                <a:solidFill>
                  <a:srgbClr val="12537C"/>
                </a:solidFill>
                <a:latin typeface="Verdana"/>
                <a:cs typeface="Verdana"/>
              </a:rPr>
              <a:t>L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UM</a:t>
            </a:r>
            <a:r>
              <a:rPr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Repor</a:t>
            </a:r>
            <a:r>
              <a:rPr sz="2800" b="1" spc="-5" dirty="0">
                <a:solidFill>
                  <a:srgbClr val="12537C"/>
                </a:solidFill>
                <a:latin typeface="Verdana"/>
                <a:cs typeface="Verdana"/>
              </a:rPr>
              <a:t>t</a:t>
            </a:r>
            <a:r>
              <a:rPr sz="2800" b="1" spc="-15" dirty="0">
                <a:solidFill>
                  <a:srgbClr val="12537C"/>
                </a:solidFill>
                <a:latin typeface="Verdana"/>
                <a:cs typeface="Verdana"/>
              </a:rPr>
              <a:t>-</a:t>
            </a:r>
            <a:r>
              <a:rPr sz="2800" b="1" spc="2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15" dirty="0">
                <a:solidFill>
                  <a:srgbClr val="12537C"/>
                </a:solidFill>
                <a:latin typeface="Verdana"/>
                <a:cs typeface="Verdana"/>
              </a:rPr>
              <a:t>It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’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s</a:t>
            </a:r>
            <a:r>
              <a:rPr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Never</a:t>
            </a:r>
            <a:r>
              <a:rPr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Too</a:t>
            </a:r>
            <a:r>
              <a:rPr sz="2800" b="1" spc="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Late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8700" y="6310884"/>
            <a:ext cx="1286256" cy="390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14</a:t>
            </a:fld>
            <a:endParaRPr spc="-10" dirty="0"/>
          </a:p>
        </p:txBody>
      </p:sp>
      <p:sp>
        <p:nvSpPr>
          <p:cNvPr id="3" name="Rectangle 2"/>
          <p:cNvSpPr/>
          <p:nvPr/>
        </p:nvSpPr>
        <p:spPr>
          <a:xfrm>
            <a:off x="381000" y="2747187"/>
            <a:ext cx="8686800" cy="343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U.S. National Health IT Week Partners and Awards Reception – Sep 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Rayburn House Office Building, Room 2045 Washington, DC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HIMSS Maryland Chapter — Sep 26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Networking Event at the Ten Oaks Ballroom, Clarksville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HIMSS Virginia Chapter — Oct 21-23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meeting on Digital Health at the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Kingsmill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Resort, Williamsburg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BPM+ Health — 24-25 Sep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Loews Vanderbilt in Nashville, TN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88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60" y="13716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6380988"/>
            <a:ext cx="1286256" cy="391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1136903"/>
            <a:ext cx="8688705" cy="1049020"/>
          </a:xfrm>
          <a:custGeom>
            <a:avLst/>
            <a:gdLst/>
            <a:ahLst/>
            <a:cxnLst/>
            <a:rect l="l" t="t" r="r" b="b"/>
            <a:pathLst>
              <a:path w="8688705" h="1049020">
                <a:moveTo>
                  <a:pt x="8513572" y="0"/>
                </a:moveTo>
                <a:lnTo>
                  <a:pt x="167945" y="130"/>
                </a:lnTo>
                <a:lnTo>
                  <a:pt x="125348" y="7081"/>
                </a:lnTo>
                <a:lnTo>
                  <a:pt x="86876" y="23668"/>
                </a:lnTo>
                <a:lnTo>
                  <a:pt x="53848" y="48574"/>
                </a:lnTo>
                <a:lnTo>
                  <a:pt x="27582" y="80481"/>
                </a:lnTo>
                <a:lnTo>
                  <a:pt x="9397" y="118070"/>
                </a:lnTo>
                <a:lnTo>
                  <a:pt x="611" y="160024"/>
                </a:lnTo>
                <a:lnTo>
                  <a:pt x="0" y="174751"/>
                </a:lnTo>
                <a:lnTo>
                  <a:pt x="130" y="880567"/>
                </a:lnTo>
                <a:lnTo>
                  <a:pt x="7082" y="923167"/>
                </a:lnTo>
                <a:lnTo>
                  <a:pt x="23671" y="961640"/>
                </a:lnTo>
                <a:lnTo>
                  <a:pt x="48579" y="994668"/>
                </a:lnTo>
                <a:lnTo>
                  <a:pt x="80486" y="1020932"/>
                </a:lnTo>
                <a:lnTo>
                  <a:pt x="118075" y="1039116"/>
                </a:lnTo>
                <a:lnTo>
                  <a:pt x="160026" y="1047900"/>
                </a:lnTo>
                <a:lnTo>
                  <a:pt x="174751" y="1048512"/>
                </a:lnTo>
                <a:lnTo>
                  <a:pt x="8520379" y="1048381"/>
                </a:lnTo>
                <a:lnTo>
                  <a:pt x="8562979" y="1041430"/>
                </a:lnTo>
                <a:lnTo>
                  <a:pt x="8601452" y="1024843"/>
                </a:lnTo>
                <a:lnTo>
                  <a:pt x="8634480" y="999937"/>
                </a:lnTo>
                <a:lnTo>
                  <a:pt x="8660744" y="968030"/>
                </a:lnTo>
                <a:lnTo>
                  <a:pt x="8678928" y="930441"/>
                </a:lnTo>
                <a:lnTo>
                  <a:pt x="8687712" y="888487"/>
                </a:lnTo>
                <a:lnTo>
                  <a:pt x="8688324" y="873760"/>
                </a:lnTo>
                <a:lnTo>
                  <a:pt x="8688193" y="167944"/>
                </a:lnTo>
                <a:lnTo>
                  <a:pt x="8681242" y="125344"/>
                </a:lnTo>
                <a:lnTo>
                  <a:pt x="8664655" y="86871"/>
                </a:lnTo>
                <a:lnTo>
                  <a:pt x="8639749" y="53843"/>
                </a:lnTo>
                <a:lnTo>
                  <a:pt x="8607842" y="27579"/>
                </a:lnTo>
                <a:lnTo>
                  <a:pt x="8570253" y="9395"/>
                </a:lnTo>
                <a:lnTo>
                  <a:pt x="8528299" y="611"/>
                </a:lnTo>
                <a:lnTo>
                  <a:pt x="851357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027" y="1136903"/>
            <a:ext cx="8688705" cy="1049020"/>
          </a:xfrm>
          <a:custGeom>
            <a:avLst/>
            <a:gdLst/>
            <a:ahLst/>
            <a:cxnLst/>
            <a:rect l="l" t="t" r="r" b="b"/>
            <a:pathLst>
              <a:path w="8688705" h="1049020">
                <a:moveTo>
                  <a:pt x="0" y="174751"/>
                </a:moveTo>
                <a:lnTo>
                  <a:pt x="5359" y="131635"/>
                </a:lnTo>
                <a:lnTo>
                  <a:pt x="20557" y="92444"/>
                </a:lnTo>
                <a:lnTo>
                  <a:pt x="44276" y="58497"/>
                </a:lnTo>
                <a:lnTo>
                  <a:pt x="75197" y="31111"/>
                </a:lnTo>
                <a:lnTo>
                  <a:pt x="112001" y="11604"/>
                </a:lnTo>
                <a:lnTo>
                  <a:pt x="153369" y="1295"/>
                </a:lnTo>
                <a:lnTo>
                  <a:pt x="8513572" y="0"/>
                </a:lnTo>
                <a:lnTo>
                  <a:pt x="8528299" y="611"/>
                </a:lnTo>
                <a:lnTo>
                  <a:pt x="8570253" y="9395"/>
                </a:lnTo>
                <a:lnTo>
                  <a:pt x="8607842" y="27579"/>
                </a:lnTo>
                <a:lnTo>
                  <a:pt x="8639749" y="53843"/>
                </a:lnTo>
                <a:lnTo>
                  <a:pt x="8664655" y="86871"/>
                </a:lnTo>
                <a:lnTo>
                  <a:pt x="8681242" y="125344"/>
                </a:lnTo>
                <a:lnTo>
                  <a:pt x="8688193" y="167944"/>
                </a:lnTo>
                <a:lnTo>
                  <a:pt x="8688324" y="873760"/>
                </a:lnTo>
                <a:lnTo>
                  <a:pt x="8687712" y="888487"/>
                </a:lnTo>
                <a:lnTo>
                  <a:pt x="8678928" y="930441"/>
                </a:lnTo>
                <a:lnTo>
                  <a:pt x="8660744" y="968030"/>
                </a:lnTo>
                <a:lnTo>
                  <a:pt x="8634480" y="999937"/>
                </a:lnTo>
                <a:lnTo>
                  <a:pt x="8601452" y="1024843"/>
                </a:lnTo>
                <a:lnTo>
                  <a:pt x="8562979" y="1041430"/>
                </a:lnTo>
                <a:lnTo>
                  <a:pt x="8520379" y="1048381"/>
                </a:lnTo>
                <a:lnTo>
                  <a:pt x="174751" y="1048512"/>
                </a:lnTo>
                <a:lnTo>
                  <a:pt x="160026" y="1047900"/>
                </a:lnTo>
                <a:lnTo>
                  <a:pt x="118075" y="1039116"/>
                </a:lnTo>
                <a:lnTo>
                  <a:pt x="80486" y="1020932"/>
                </a:lnTo>
                <a:lnTo>
                  <a:pt x="48579" y="994668"/>
                </a:lnTo>
                <a:lnTo>
                  <a:pt x="23671" y="961640"/>
                </a:lnTo>
                <a:lnTo>
                  <a:pt x="7082" y="923167"/>
                </a:lnTo>
                <a:lnTo>
                  <a:pt x="130" y="880567"/>
                </a:lnTo>
                <a:lnTo>
                  <a:pt x="0" y="174751"/>
                </a:lnTo>
                <a:close/>
              </a:path>
            </a:pathLst>
          </a:custGeom>
          <a:ln w="12192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027" y="3140964"/>
            <a:ext cx="8688705" cy="1049020"/>
          </a:xfrm>
          <a:custGeom>
            <a:avLst/>
            <a:gdLst/>
            <a:ahLst/>
            <a:cxnLst/>
            <a:rect l="l" t="t" r="r" b="b"/>
            <a:pathLst>
              <a:path w="8688705" h="1049020">
                <a:moveTo>
                  <a:pt x="8513572" y="0"/>
                </a:moveTo>
                <a:lnTo>
                  <a:pt x="167945" y="130"/>
                </a:lnTo>
                <a:lnTo>
                  <a:pt x="125348" y="7081"/>
                </a:lnTo>
                <a:lnTo>
                  <a:pt x="86876" y="23668"/>
                </a:lnTo>
                <a:lnTo>
                  <a:pt x="53848" y="48574"/>
                </a:lnTo>
                <a:lnTo>
                  <a:pt x="27582" y="80481"/>
                </a:lnTo>
                <a:lnTo>
                  <a:pt x="9397" y="118070"/>
                </a:lnTo>
                <a:lnTo>
                  <a:pt x="611" y="160024"/>
                </a:lnTo>
                <a:lnTo>
                  <a:pt x="0" y="174751"/>
                </a:lnTo>
                <a:lnTo>
                  <a:pt x="130" y="880567"/>
                </a:lnTo>
                <a:lnTo>
                  <a:pt x="7082" y="923167"/>
                </a:lnTo>
                <a:lnTo>
                  <a:pt x="23671" y="961640"/>
                </a:lnTo>
                <a:lnTo>
                  <a:pt x="48579" y="994668"/>
                </a:lnTo>
                <a:lnTo>
                  <a:pt x="80486" y="1020932"/>
                </a:lnTo>
                <a:lnTo>
                  <a:pt x="118075" y="1039116"/>
                </a:lnTo>
                <a:lnTo>
                  <a:pt x="160026" y="1047900"/>
                </a:lnTo>
                <a:lnTo>
                  <a:pt x="174751" y="1048512"/>
                </a:lnTo>
                <a:lnTo>
                  <a:pt x="8520379" y="1048381"/>
                </a:lnTo>
                <a:lnTo>
                  <a:pt x="8562979" y="1041430"/>
                </a:lnTo>
                <a:lnTo>
                  <a:pt x="8601452" y="1024843"/>
                </a:lnTo>
                <a:lnTo>
                  <a:pt x="8634480" y="999937"/>
                </a:lnTo>
                <a:lnTo>
                  <a:pt x="8660744" y="968030"/>
                </a:lnTo>
                <a:lnTo>
                  <a:pt x="8678928" y="930441"/>
                </a:lnTo>
                <a:lnTo>
                  <a:pt x="8687712" y="888487"/>
                </a:lnTo>
                <a:lnTo>
                  <a:pt x="8688324" y="873760"/>
                </a:lnTo>
                <a:lnTo>
                  <a:pt x="8688193" y="167944"/>
                </a:lnTo>
                <a:lnTo>
                  <a:pt x="8681242" y="125344"/>
                </a:lnTo>
                <a:lnTo>
                  <a:pt x="8664655" y="86871"/>
                </a:lnTo>
                <a:lnTo>
                  <a:pt x="8639749" y="53843"/>
                </a:lnTo>
                <a:lnTo>
                  <a:pt x="8607842" y="27579"/>
                </a:lnTo>
                <a:lnTo>
                  <a:pt x="8570253" y="9395"/>
                </a:lnTo>
                <a:lnTo>
                  <a:pt x="8528299" y="611"/>
                </a:lnTo>
                <a:lnTo>
                  <a:pt x="851357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algn="ctr">
              <a:lnSpc>
                <a:spcPct val="200000"/>
              </a:lnSpc>
            </a:pPr>
            <a:r>
              <a:rPr lang="en-US" sz="2800" b="1" spc="-25" dirty="0">
                <a:solidFill>
                  <a:srgbClr val="FFFFFF"/>
                </a:solidFill>
                <a:cs typeface="Calibri"/>
              </a:rPr>
              <a:t>Topics of Discussion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b="1" spc="-25" dirty="0">
              <a:cs typeface="Calibri"/>
            </a:endParaRPr>
          </a:p>
          <a:p>
            <a:pPr algn="ctr">
              <a:lnSpc>
                <a:spcPct val="200000"/>
              </a:lnSpc>
            </a:pPr>
            <a:endParaRPr sz="2800" dirty="0"/>
          </a:p>
        </p:txBody>
      </p:sp>
      <p:sp>
        <p:nvSpPr>
          <p:cNvPr id="8" name="object 8"/>
          <p:cNvSpPr/>
          <p:nvPr/>
        </p:nvSpPr>
        <p:spPr>
          <a:xfrm>
            <a:off x="224027" y="3140964"/>
            <a:ext cx="8688705" cy="1049020"/>
          </a:xfrm>
          <a:custGeom>
            <a:avLst/>
            <a:gdLst/>
            <a:ahLst/>
            <a:cxnLst/>
            <a:rect l="l" t="t" r="r" b="b"/>
            <a:pathLst>
              <a:path w="8688705" h="1049020">
                <a:moveTo>
                  <a:pt x="0" y="174751"/>
                </a:moveTo>
                <a:lnTo>
                  <a:pt x="5359" y="131635"/>
                </a:lnTo>
                <a:lnTo>
                  <a:pt x="20557" y="92444"/>
                </a:lnTo>
                <a:lnTo>
                  <a:pt x="44276" y="58497"/>
                </a:lnTo>
                <a:lnTo>
                  <a:pt x="75197" y="31111"/>
                </a:lnTo>
                <a:lnTo>
                  <a:pt x="112001" y="11604"/>
                </a:lnTo>
                <a:lnTo>
                  <a:pt x="153369" y="1295"/>
                </a:lnTo>
                <a:lnTo>
                  <a:pt x="8513572" y="0"/>
                </a:lnTo>
                <a:lnTo>
                  <a:pt x="8528299" y="611"/>
                </a:lnTo>
                <a:lnTo>
                  <a:pt x="8570253" y="9395"/>
                </a:lnTo>
                <a:lnTo>
                  <a:pt x="8607842" y="27579"/>
                </a:lnTo>
                <a:lnTo>
                  <a:pt x="8639749" y="53843"/>
                </a:lnTo>
                <a:lnTo>
                  <a:pt x="8664655" y="86871"/>
                </a:lnTo>
                <a:lnTo>
                  <a:pt x="8681242" y="125344"/>
                </a:lnTo>
                <a:lnTo>
                  <a:pt x="8688193" y="167944"/>
                </a:lnTo>
                <a:lnTo>
                  <a:pt x="8688324" y="873760"/>
                </a:lnTo>
                <a:lnTo>
                  <a:pt x="8687712" y="888487"/>
                </a:lnTo>
                <a:lnTo>
                  <a:pt x="8678928" y="930441"/>
                </a:lnTo>
                <a:lnTo>
                  <a:pt x="8660744" y="968030"/>
                </a:lnTo>
                <a:lnTo>
                  <a:pt x="8634480" y="999937"/>
                </a:lnTo>
                <a:lnTo>
                  <a:pt x="8601452" y="1024843"/>
                </a:lnTo>
                <a:lnTo>
                  <a:pt x="8562979" y="1041430"/>
                </a:lnTo>
                <a:lnTo>
                  <a:pt x="8520379" y="1048381"/>
                </a:lnTo>
                <a:lnTo>
                  <a:pt x="174751" y="1048512"/>
                </a:lnTo>
                <a:lnTo>
                  <a:pt x="160026" y="1047900"/>
                </a:lnTo>
                <a:lnTo>
                  <a:pt x="118075" y="1039116"/>
                </a:lnTo>
                <a:lnTo>
                  <a:pt x="80486" y="1020932"/>
                </a:lnTo>
                <a:lnTo>
                  <a:pt x="48579" y="994668"/>
                </a:lnTo>
                <a:lnTo>
                  <a:pt x="23671" y="961640"/>
                </a:lnTo>
                <a:lnTo>
                  <a:pt x="7082" y="923167"/>
                </a:lnTo>
                <a:lnTo>
                  <a:pt x="130" y="880567"/>
                </a:lnTo>
                <a:lnTo>
                  <a:pt x="0" y="174751"/>
                </a:lnTo>
                <a:close/>
              </a:path>
            </a:pathLst>
          </a:custGeom>
          <a:ln w="12192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7781" y="1482978"/>
            <a:ext cx="8059420" cy="186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 algn="ctr">
              <a:lnSpc>
                <a:spcPct val="100000"/>
              </a:lnSpc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ecti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241300" marR="444500" indent="-228600">
              <a:lnSpc>
                <a:spcPct val="91800"/>
              </a:lnSpc>
              <a:buFont typeface="Calibri"/>
              <a:buChar char="•"/>
              <a:tabLst>
                <a:tab pos="241300" algn="l"/>
              </a:tabLst>
            </a:pPr>
            <a:r>
              <a:rPr lang="en-US" sz="2400" dirty="0"/>
              <a:t>Tonight’s panel will discuss how CMS, VA, and DoD tap into Health IT to advance Value-Based-Care (VBC). </a:t>
            </a:r>
            <a:endParaRPr sz="2250" dirty="0">
              <a:latin typeface="Times New Roman"/>
              <a:cs typeface="Times New Roman"/>
            </a:endParaRPr>
          </a:p>
          <a:p>
            <a:pPr marR="115570" algn="r">
              <a:lnSpc>
                <a:spcPct val="100000"/>
              </a:lnSpc>
              <a:spcBef>
                <a:spcPts val="146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B2114B7-5088-4D47-87CD-C840A9DC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26" y="135766"/>
            <a:ext cx="8261705" cy="869692"/>
          </a:xfrm>
        </p:spPr>
        <p:txBody>
          <a:bodyPr>
            <a:normAutofit/>
          </a:bodyPr>
          <a:lstStyle/>
          <a:p>
            <a:r>
              <a:rPr lang="en-US" dirty="0"/>
              <a:t>HIMSS NCA September Program - Enabling Value-Based Care with HIT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525" y="4376927"/>
            <a:ext cx="84752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Investment strategies for HIT systems to accelerate VBC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Integrated systems and interoperability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Current VBC impact on major health programs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VBC successes in community care and military health networks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Future of modernization and digital transformation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242934" y="6465214"/>
            <a:ext cx="20637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15</a:t>
            </a:fld>
            <a:endParaRPr spc="-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60" y="13716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6380988"/>
            <a:ext cx="1286256" cy="391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027" y="1134616"/>
            <a:ext cx="8688705" cy="570995"/>
          </a:xfrm>
          <a:custGeom>
            <a:avLst/>
            <a:gdLst/>
            <a:ahLst/>
            <a:cxnLst/>
            <a:rect l="l" t="t" r="r" b="b"/>
            <a:pathLst>
              <a:path w="8688705" h="1049020">
                <a:moveTo>
                  <a:pt x="8513572" y="0"/>
                </a:moveTo>
                <a:lnTo>
                  <a:pt x="167945" y="130"/>
                </a:lnTo>
                <a:lnTo>
                  <a:pt x="125348" y="7081"/>
                </a:lnTo>
                <a:lnTo>
                  <a:pt x="86876" y="23668"/>
                </a:lnTo>
                <a:lnTo>
                  <a:pt x="53848" y="48574"/>
                </a:lnTo>
                <a:lnTo>
                  <a:pt x="27582" y="80481"/>
                </a:lnTo>
                <a:lnTo>
                  <a:pt x="9397" y="118070"/>
                </a:lnTo>
                <a:lnTo>
                  <a:pt x="611" y="160024"/>
                </a:lnTo>
                <a:lnTo>
                  <a:pt x="0" y="174751"/>
                </a:lnTo>
                <a:lnTo>
                  <a:pt x="130" y="880567"/>
                </a:lnTo>
                <a:lnTo>
                  <a:pt x="7082" y="923167"/>
                </a:lnTo>
                <a:lnTo>
                  <a:pt x="23671" y="961640"/>
                </a:lnTo>
                <a:lnTo>
                  <a:pt x="48579" y="994668"/>
                </a:lnTo>
                <a:lnTo>
                  <a:pt x="80486" y="1020932"/>
                </a:lnTo>
                <a:lnTo>
                  <a:pt x="118075" y="1039116"/>
                </a:lnTo>
                <a:lnTo>
                  <a:pt x="160026" y="1047900"/>
                </a:lnTo>
                <a:lnTo>
                  <a:pt x="174751" y="1048512"/>
                </a:lnTo>
                <a:lnTo>
                  <a:pt x="8520379" y="1048381"/>
                </a:lnTo>
                <a:lnTo>
                  <a:pt x="8562979" y="1041430"/>
                </a:lnTo>
                <a:lnTo>
                  <a:pt x="8601452" y="1024843"/>
                </a:lnTo>
                <a:lnTo>
                  <a:pt x="8634480" y="999937"/>
                </a:lnTo>
                <a:lnTo>
                  <a:pt x="8660744" y="968030"/>
                </a:lnTo>
                <a:lnTo>
                  <a:pt x="8678928" y="930441"/>
                </a:lnTo>
                <a:lnTo>
                  <a:pt x="8687712" y="888487"/>
                </a:lnTo>
                <a:lnTo>
                  <a:pt x="8688324" y="873760"/>
                </a:lnTo>
                <a:lnTo>
                  <a:pt x="8688193" y="167944"/>
                </a:lnTo>
                <a:lnTo>
                  <a:pt x="8681242" y="125344"/>
                </a:lnTo>
                <a:lnTo>
                  <a:pt x="8664655" y="86871"/>
                </a:lnTo>
                <a:lnTo>
                  <a:pt x="8639749" y="53843"/>
                </a:lnTo>
                <a:lnTo>
                  <a:pt x="8607842" y="27579"/>
                </a:lnTo>
                <a:lnTo>
                  <a:pt x="8570253" y="9395"/>
                </a:lnTo>
                <a:lnTo>
                  <a:pt x="8528299" y="611"/>
                </a:lnTo>
                <a:lnTo>
                  <a:pt x="851357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b="1" spc="-25" dirty="0">
                <a:solidFill>
                  <a:srgbClr val="FFFFFF"/>
                </a:solidFill>
                <a:cs typeface="Calibri"/>
              </a:rPr>
              <a:t>Moderator</a:t>
            </a:r>
          </a:p>
        </p:txBody>
      </p:sp>
      <p:sp>
        <p:nvSpPr>
          <p:cNvPr id="7" name="object 7"/>
          <p:cNvSpPr/>
          <p:nvPr/>
        </p:nvSpPr>
        <p:spPr>
          <a:xfrm>
            <a:off x="224027" y="2286000"/>
            <a:ext cx="8688705" cy="552574"/>
          </a:xfrm>
          <a:custGeom>
            <a:avLst/>
            <a:gdLst/>
            <a:ahLst/>
            <a:cxnLst/>
            <a:rect l="l" t="t" r="r" b="b"/>
            <a:pathLst>
              <a:path w="8688705" h="1049020">
                <a:moveTo>
                  <a:pt x="8513572" y="0"/>
                </a:moveTo>
                <a:lnTo>
                  <a:pt x="167945" y="130"/>
                </a:lnTo>
                <a:lnTo>
                  <a:pt x="125348" y="7081"/>
                </a:lnTo>
                <a:lnTo>
                  <a:pt x="86876" y="23668"/>
                </a:lnTo>
                <a:lnTo>
                  <a:pt x="53848" y="48574"/>
                </a:lnTo>
                <a:lnTo>
                  <a:pt x="27582" y="80481"/>
                </a:lnTo>
                <a:lnTo>
                  <a:pt x="9397" y="118070"/>
                </a:lnTo>
                <a:lnTo>
                  <a:pt x="611" y="160024"/>
                </a:lnTo>
                <a:lnTo>
                  <a:pt x="0" y="174751"/>
                </a:lnTo>
                <a:lnTo>
                  <a:pt x="130" y="880567"/>
                </a:lnTo>
                <a:lnTo>
                  <a:pt x="7082" y="923167"/>
                </a:lnTo>
                <a:lnTo>
                  <a:pt x="23671" y="961640"/>
                </a:lnTo>
                <a:lnTo>
                  <a:pt x="48579" y="994668"/>
                </a:lnTo>
                <a:lnTo>
                  <a:pt x="80486" y="1020932"/>
                </a:lnTo>
                <a:lnTo>
                  <a:pt x="118075" y="1039116"/>
                </a:lnTo>
                <a:lnTo>
                  <a:pt x="160026" y="1047900"/>
                </a:lnTo>
                <a:lnTo>
                  <a:pt x="174751" y="1048512"/>
                </a:lnTo>
                <a:lnTo>
                  <a:pt x="8520379" y="1048381"/>
                </a:lnTo>
                <a:lnTo>
                  <a:pt x="8562979" y="1041430"/>
                </a:lnTo>
                <a:lnTo>
                  <a:pt x="8601452" y="1024843"/>
                </a:lnTo>
                <a:lnTo>
                  <a:pt x="8634480" y="999937"/>
                </a:lnTo>
                <a:lnTo>
                  <a:pt x="8660744" y="968030"/>
                </a:lnTo>
                <a:lnTo>
                  <a:pt x="8678928" y="930441"/>
                </a:lnTo>
                <a:lnTo>
                  <a:pt x="8687712" y="888487"/>
                </a:lnTo>
                <a:lnTo>
                  <a:pt x="8688324" y="873760"/>
                </a:lnTo>
                <a:lnTo>
                  <a:pt x="8688193" y="167944"/>
                </a:lnTo>
                <a:lnTo>
                  <a:pt x="8681242" y="125344"/>
                </a:lnTo>
                <a:lnTo>
                  <a:pt x="8664655" y="86871"/>
                </a:lnTo>
                <a:lnTo>
                  <a:pt x="8639749" y="53843"/>
                </a:lnTo>
                <a:lnTo>
                  <a:pt x="8607842" y="27579"/>
                </a:lnTo>
                <a:lnTo>
                  <a:pt x="8570253" y="9395"/>
                </a:lnTo>
                <a:lnTo>
                  <a:pt x="8528299" y="611"/>
                </a:lnTo>
                <a:lnTo>
                  <a:pt x="851357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b="1" spc="-25" dirty="0">
                <a:solidFill>
                  <a:srgbClr val="FFFFFF"/>
                </a:solidFill>
                <a:cs typeface="Calibri"/>
              </a:rPr>
              <a:t>Panelists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B2114B7-5088-4D47-87CD-C840A9DC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26" y="135766"/>
            <a:ext cx="8261705" cy="869692"/>
          </a:xfrm>
        </p:spPr>
        <p:txBody>
          <a:bodyPr>
            <a:normAutofit/>
          </a:bodyPr>
          <a:lstStyle/>
          <a:p>
            <a:r>
              <a:rPr lang="en-US" dirty="0"/>
              <a:t>HIMSS NCA September Program - Enabling Value-Based Care with HIT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760" y="2880181"/>
            <a:ext cx="867497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COL Francisco </a:t>
            </a:r>
            <a:r>
              <a:rPr lang="en-US" sz="2200" b="1" dirty="0" err="1"/>
              <a:t>Dominicci</a:t>
            </a:r>
            <a:r>
              <a:rPr lang="en-US" sz="2200" dirty="0"/>
              <a:t>, Chief, Solutions Division</a:t>
            </a:r>
            <a:br>
              <a:rPr lang="en-US" sz="2200"/>
            </a:br>
            <a:r>
              <a:rPr lang="en-US" sz="2200"/>
              <a:t>J-6 Defense </a:t>
            </a:r>
            <a:r>
              <a:rPr lang="en-US" sz="2200" dirty="0"/>
              <a:t>Health Agency (DHA)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David R. Hunt, MD, FACS</a:t>
            </a:r>
            <a:r>
              <a:rPr lang="en-US" sz="2200" dirty="0"/>
              <a:t>, Medical Director, Patient Safety</a:t>
            </a:r>
            <a:br>
              <a:rPr lang="en-US" sz="2200" dirty="0"/>
            </a:br>
            <a:r>
              <a:rPr lang="en-US" sz="2200" dirty="0"/>
              <a:t>Office of the National Coordinator for Health IT (ONC)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David F. </a:t>
            </a:r>
            <a:r>
              <a:rPr lang="en-US" sz="2200" b="1" dirty="0" err="1"/>
              <a:t>Massaro</a:t>
            </a:r>
            <a:r>
              <a:rPr lang="en-US" sz="2200" b="1" dirty="0"/>
              <a:t>, MD, MHCDS, MBA, FAAFP, FACHE</a:t>
            </a:r>
            <a:r>
              <a:rPr lang="en-US" sz="2200" dirty="0"/>
              <a:t>, Deputy Chief Medical Officer &amp; Primary Care Lead, VA </a:t>
            </a:r>
            <a:r>
              <a:rPr lang="en-US" sz="2200" dirty="0" err="1"/>
              <a:t>MidSouth</a:t>
            </a:r>
            <a:r>
              <a:rPr lang="en-US" sz="2200" dirty="0"/>
              <a:t> Healthcare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Andrew </a:t>
            </a:r>
            <a:r>
              <a:rPr lang="en-US" sz="2200" b="1" dirty="0" err="1"/>
              <a:t>Robie</a:t>
            </a:r>
            <a:r>
              <a:rPr lang="en-US" sz="2200" b="1" dirty="0"/>
              <a:t>, MD</a:t>
            </a:r>
            <a:r>
              <a:rPr lang="en-US" sz="2200" dirty="0"/>
              <a:t>, Chief Medical Information Officer</a:t>
            </a:r>
            <a:br>
              <a:rPr lang="en-US" sz="2200" dirty="0"/>
            </a:br>
            <a:r>
              <a:rPr lang="en-US" sz="2200" dirty="0"/>
              <a:t>Unity Health Care 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Dawn Van Dyke</a:t>
            </a:r>
            <a:r>
              <a:rPr lang="en-US" sz="2200" dirty="0"/>
              <a:t>, Head of Marketing Communications</a:t>
            </a:r>
            <a:br>
              <a:rPr lang="en-US" sz="2200" dirty="0"/>
            </a:br>
            <a:r>
              <a:rPr lang="en-US" sz="2200" dirty="0"/>
              <a:t>Sequoia Project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237760" y="1755542"/>
            <a:ext cx="867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Dan Blum</a:t>
            </a:r>
            <a:r>
              <a:rPr lang="en-US" sz="2400" dirty="0"/>
              <a:t>, HIMSS NCA Advocacy and Community Chair</a:t>
            </a:r>
          </a:p>
        </p:txBody>
      </p:sp>
      <p:sp>
        <p:nvSpPr>
          <p:cNvPr id="12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242934" y="6465214"/>
            <a:ext cx="20637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16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348827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2533"/>
            <a:ext cx="8632684" cy="127382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B2114B7-5088-4D47-87CD-C840A9DC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47" y="273308"/>
            <a:ext cx="8261705" cy="869692"/>
          </a:xfrm>
        </p:spPr>
        <p:txBody>
          <a:bodyPr>
            <a:normAutofit/>
          </a:bodyPr>
          <a:lstStyle/>
          <a:p>
            <a:r>
              <a:rPr lang="en-US" dirty="0"/>
              <a:t>HIMSS NCA September Program - Enabling Value Based Care with HIT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164415-D605-4A25-BF83-F88892BF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56360"/>
            <a:ext cx="8632684" cy="5228332"/>
          </a:xfrm>
        </p:spPr>
        <p:txBody>
          <a:bodyPr>
            <a:noAutofit/>
          </a:bodyPr>
          <a:lstStyle/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Our health system has been challenged with managing rising healthcare costs.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Recent efforts to improve the quality of our nation’s healthcare system date  from the 90’s and continues.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By 2030, Defense Health Agency estimates project costs will grow to more than five times ($95B) from the 2001 level, due to large increases in new eligible beneficiaries, expanded benefits, increased utilization, and health care inflation.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HHS/CMS/ONC are leading the way to incentives-based healthcare delivery programs - high in quality&amp; high in value.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Promoting better clinical outcomes at lower costs.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This panel will discuss how CMS/ONC, VA, DoD and District of Columbia tap into Health IT to advance Value-Based Care (VBC).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2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60" y="13716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6380988"/>
            <a:ext cx="1286256" cy="391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027" y="1136903"/>
            <a:ext cx="8688705" cy="1049020"/>
          </a:xfrm>
          <a:custGeom>
            <a:avLst/>
            <a:gdLst/>
            <a:ahLst/>
            <a:cxnLst/>
            <a:rect l="l" t="t" r="r" b="b"/>
            <a:pathLst>
              <a:path w="8688705" h="1049020">
                <a:moveTo>
                  <a:pt x="0" y="174751"/>
                </a:moveTo>
                <a:lnTo>
                  <a:pt x="5359" y="131635"/>
                </a:lnTo>
                <a:lnTo>
                  <a:pt x="20557" y="92444"/>
                </a:lnTo>
                <a:lnTo>
                  <a:pt x="44276" y="58497"/>
                </a:lnTo>
                <a:lnTo>
                  <a:pt x="75197" y="31111"/>
                </a:lnTo>
                <a:lnTo>
                  <a:pt x="112001" y="11604"/>
                </a:lnTo>
                <a:lnTo>
                  <a:pt x="153369" y="1295"/>
                </a:lnTo>
                <a:lnTo>
                  <a:pt x="8513572" y="0"/>
                </a:lnTo>
                <a:lnTo>
                  <a:pt x="8528299" y="611"/>
                </a:lnTo>
                <a:lnTo>
                  <a:pt x="8570253" y="9395"/>
                </a:lnTo>
                <a:lnTo>
                  <a:pt x="8607842" y="27579"/>
                </a:lnTo>
                <a:lnTo>
                  <a:pt x="8639749" y="53843"/>
                </a:lnTo>
                <a:lnTo>
                  <a:pt x="8664655" y="86871"/>
                </a:lnTo>
                <a:lnTo>
                  <a:pt x="8681242" y="125344"/>
                </a:lnTo>
                <a:lnTo>
                  <a:pt x="8688193" y="167944"/>
                </a:lnTo>
                <a:lnTo>
                  <a:pt x="8688324" y="873760"/>
                </a:lnTo>
                <a:lnTo>
                  <a:pt x="8687712" y="888487"/>
                </a:lnTo>
                <a:lnTo>
                  <a:pt x="8678928" y="930441"/>
                </a:lnTo>
                <a:lnTo>
                  <a:pt x="8660744" y="968030"/>
                </a:lnTo>
                <a:lnTo>
                  <a:pt x="8634480" y="999937"/>
                </a:lnTo>
                <a:lnTo>
                  <a:pt x="8601452" y="1024843"/>
                </a:lnTo>
                <a:lnTo>
                  <a:pt x="8562979" y="1041430"/>
                </a:lnTo>
                <a:lnTo>
                  <a:pt x="8520379" y="1048381"/>
                </a:lnTo>
                <a:lnTo>
                  <a:pt x="174751" y="1048512"/>
                </a:lnTo>
                <a:lnTo>
                  <a:pt x="160026" y="1047900"/>
                </a:lnTo>
                <a:lnTo>
                  <a:pt x="118075" y="1039116"/>
                </a:lnTo>
                <a:lnTo>
                  <a:pt x="80486" y="1020932"/>
                </a:lnTo>
                <a:lnTo>
                  <a:pt x="48579" y="994668"/>
                </a:lnTo>
                <a:lnTo>
                  <a:pt x="23671" y="961640"/>
                </a:lnTo>
                <a:lnTo>
                  <a:pt x="7082" y="923167"/>
                </a:lnTo>
                <a:lnTo>
                  <a:pt x="130" y="880567"/>
                </a:lnTo>
                <a:lnTo>
                  <a:pt x="0" y="174751"/>
                </a:lnTo>
                <a:close/>
              </a:path>
            </a:pathLst>
          </a:custGeom>
          <a:ln w="12192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760" y="5750594"/>
            <a:ext cx="8688705" cy="1049020"/>
          </a:xfrm>
          <a:custGeom>
            <a:avLst/>
            <a:gdLst/>
            <a:ahLst/>
            <a:cxnLst/>
            <a:rect l="l" t="t" r="r" b="b"/>
            <a:pathLst>
              <a:path w="8688705" h="1049020">
                <a:moveTo>
                  <a:pt x="0" y="174751"/>
                </a:moveTo>
                <a:lnTo>
                  <a:pt x="5359" y="131635"/>
                </a:lnTo>
                <a:lnTo>
                  <a:pt x="20557" y="92444"/>
                </a:lnTo>
                <a:lnTo>
                  <a:pt x="44276" y="58497"/>
                </a:lnTo>
                <a:lnTo>
                  <a:pt x="75197" y="31111"/>
                </a:lnTo>
                <a:lnTo>
                  <a:pt x="112001" y="11604"/>
                </a:lnTo>
                <a:lnTo>
                  <a:pt x="153369" y="1295"/>
                </a:lnTo>
                <a:lnTo>
                  <a:pt x="8513572" y="0"/>
                </a:lnTo>
                <a:lnTo>
                  <a:pt x="8528299" y="611"/>
                </a:lnTo>
                <a:lnTo>
                  <a:pt x="8570253" y="9395"/>
                </a:lnTo>
                <a:lnTo>
                  <a:pt x="8607842" y="27579"/>
                </a:lnTo>
                <a:lnTo>
                  <a:pt x="8639749" y="53843"/>
                </a:lnTo>
                <a:lnTo>
                  <a:pt x="8664655" y="86871"/>
                </a:lnTo>
                <a:lnTo>
                  <a:pt x="8681242" y="125344"/>
                </a:lnTo>
                <a:lnTo>
                  <a:pt x="8688193" y="167944"/>
                </a:lnTo>
                <a:lnTo>
                  <a:pt x="8688324" y="873760"/>
                </a:lnTo>
                <a:lnTo>
                  <a:pt x="8687712" y="888487"/>
                </a:lnTo>
                <a:lnTo>
                  <a:pt x="8678928" y="930441"/>
                </a:lnTo>
                <a:lnTo>
                  <a:pt x="8660744" y="968030"/>
                </a:lnTo>
                <a:lnTo>
                  <a:pt x="8634480" y="999937"/>
                </a:lnTo>
                <a:lnTo>
                  <a:pt x="8601452" y="1024843"/>
                </a:lnTo>
                <a:lnTo>
                  <a:pt x="8562979" y="1041430"/>
                </a:lnTo>
                <a:lnTo>
                  <a:pt x="8520379" y="1048381"/>
                </a:lnTo>
                <a:lnTo>
                  <a:pt x="174751" y="1048512"/>
                </a:lnTo>
                <a:lnTo>
                  <a:pt x="160026" y="1047900"/>
                </a:lnTo>
                <a:lnTo>
                  <a:pt x="118075" y="1039116"/>
                </a:lnTo>
                <a:lnTo>
                  <a:pt x="80486" y="1020932"/>
                </a:lnTo>
                <a:lnTo>
                  <a:pt x="48579" y="994668"/>
                </a:lnTo>
                <a:lnTo>
                  <a:pt x="23671" y="961640"/>
                </a:lnTo>
                <a:lnTo>
                  <a:pt x="7082" y="923167"/>
                </a:lnTo>
                <a:lnTo>
                  <a:pt x="130" y="880567"/>
                </a:lnTo>
                <a:lnTo>
                  <a:pt x="0" y="174751"/>
                </a:lnTo>
                <a:close/>
              </a:path>
            </a:pathLst>
          </a:custGeom>
          <a:ln w="12192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B2114B7-5088-4D47-87CD-C840A9DC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26" y="135766"/>
            <a:ext cx="8261705" cy="869692"/>
          </a:xfrm>
        </p:spPr>
        <p:txBody>
          <a:bodyPr>
            <a:normAutofit/>
          </a:bodyPr>
          <a:lstStyle/>
          <a:p>
            <a:r>
              <a:rPr lang="en-US" dirty="0"/>
              <a:t>HIMSS NCA September Program - Enabling Value-Based Care with HIT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FD5D13-3074-41DA-ACCD-1CFC31436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7" y="1611136"/>
            <a:ext cx="3625304" cy="3323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6EDD-8E05-4C85-AC7B-AB499780E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90" y="1411160"/>
            <a:ext cx="3933575" cy="3922839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E55BCAF-2AF5-46DC-8B96-7D4125A43EBD}"/>
              </a:ext>
            </a:extLst>
          </p:cNvPr>
          <p:cNvSpPr/>
          <p:nvPr/>
        </p:nvSpPr>
        <p:spPr>
          <a:xfrm>
            <a:off x="3508525" y="2651196"/>
            <a:ext cx="1657974" cy="1243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60" y="13716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6380988"/>
            <a:ext cx="1286256" cy="391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027" y="1136903"/>
            <a:ext cx="8688705" cy="1049020"/>
          </a:xfrm>
          <a:custGeom>
            <a:avLst/>
            <a:gdLst/>
            <a:ahLst/>
            <a:cxnLst/>
            <a:rect l="l" t="t" r="r" b="b"/>
            <a:pathLst>
              <a:path w="8688705" h="1049020">
                <a:moveTo>
                  <a:pt x="0" y="174751"/>
                </a:moveTo>
                <a:lnTo>
                  <a:pt x="5359" y="131635"/>
                </a:lnTo>
                <a:lnTo>
                  <a:pt x="20557" y="92444"/>
                </a:lnTo>
                <a:lnTo>
                  <a:pt x="44276" y="58497"/>
                </a:lnTo>
                <a:lnTo>
                  <a:pt x="75197" y="31111"/>
                </a:lnTo>
                <a:lnTo>
                  <a:pt x="112001" y="11604"/>
                </a:lnTo>
                <a:lnTo>
                  <a:pt x="153369" y="1295"/>
                </a:lnTo>
                <a:lnTo>
                  <a:pt x="8513572" y="0"/>
                </a:lnTo>
                <a:lnTo>
                  <a:pt x="8528299" y="611"/>
                </a:lnTo>
                <a:lnTo>
                  <a:pt x="8570253" y="9395"/>
                </a:lnTo>
                <a:lnTo>
                  <a:pt x="8607842" y="27579"/>
                </a:lnTo>
                <a:lnTo>
                  <a:pt x="8639749" y="53843"/>
                </a:lnTo>
                <a:lnTo>
                  <a:pt x="8664655" y="86871"/>
                </a:lnTo>
                <a:lnTo>
                  <a:pt x="8681242" y="125344"/>
                </a:lnTo>
                <a:lnTo>
                  <a:pt x="8688193" y="167944"/>
                </a:lnTo>
                <a:lnTo>
                  <a:pt x="8688324" y="873760"/>
                </a:lnTo>
                <a:lnTo>
                  <a:pt x="8687712" y="888487"/>
                </a:lnTo>
                <a:lnTo>
                  <a:pt x="8678928" y="930441"/>
                </a:lnTo>
                <a:lnTo>
                  <a:pt x="8660744" y="968030"/>
                </a:lnTo>
                <a:lnTo>
                  <a:pt x="8634480" y="999937"/>
                </a:lnTo>
                <a:lnTo>
                  <a:pt x="8601452" y="1024843"/>
                </a:lnTo>
                <a:lnTo>
                  <a:pt x="8562979" y="1041430"/>
                </a:lnTo>
                <a:lnTo>
                  <a:pt x="8520379" y="1048381"/>
                </a:lnTo>
                <a:lnTo>
                  <a:pt x="174751" y="1048512"/>
                </a:lnTo>
                <a:lnTo>
                  <a:pt x="160026" y="1047900"/>
                </a:lnTo>
                <a:lnTo>
                  <a:pt x="118075" y="1039116"/>
                </a:lnTo>
                <a:lnTo>
                  <a:pt x="80486" y="1020932"/>
                </a:lnTo>
                <a:lnTo>
                  <a:pt x="48579" y="994668"/>
                </a:lnTo>
                <a:lnTo>
                  <a:pt x="23671" y="961640"/>
                </a:lnTo>
                <a:lnTo>
                  <a:pt x="7082" y="923167"/>
                </a:lnTo>
                <a:lnTo>
                  <a:pt x="130" y="880567"/>
                </a:lnTo>
                <a:lnTo>
                  <a:pt x="0" y="174751"/>
                </a:lnTo>
                <a:close/>
              </a:path>
            </a:pathLst>
          </a:custGeom>
          <a:ln w="12192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760" y="5750594"/>
            <a:ext cx="8688705" cy="1049020"/>
          </a:xfrm>
          <a:custGeom>
            <a:avLst/>
            <a:gdLst/>
            <a:ahLst/>
            <a:cxnLst/>
            <a:rect l="l" t="t" r="r" b="b"/>
            <a:pathLst>
              <a:path w="8688705" h="1049020">
                <a:moveTo>
                  <a:pt x="0" y="174751"/>
                </a:moveTo>
                <a:lnTo>
                  <a:pt x="5359" y="131635"/>
                </a:lnTo>
                <a:lnTo>
                  <a:pt x="20557" y="92444"/>
                </a:lnTo>
                <a:lnTo>
                  <a:pt x="44276" y="58497"/>
                </a:lnTo>
                <a:lnTo>
                  <a:pt x="75197" y="31111"/>
                </a:lnTo>
                <a:lnTo>
                  <a:pt x="112001" y="11604"/>
                </a:lnTo>
                <a:lnTo>
                  <a:pt x="153369" y="1295"/>
                </a:lnTo>
                <a:lnTo>
                  <a:pt x="8513572" y="0"/>
                </a:lnTo>
                <a:lnTo>
                  <a:pt x="8528299" y="611"/>
                </a:lnTo>
                <a:lnTo>
                  <a:pt x="8570253" y="9395"/>
                </a:lnTo>
                <a:lnTo>
                  <a:pt x="8607842" y="27579"/>
                </a:lnTo>
                <a:lnTo>
                  <a:pt x="8639749" y="53843"/>
                </a:lnTo>
                <a:lnTo>
                  <a:pt x="8664655" y="86871"/>
                </a:lnTo>
                <a:lnTo>
                  <a:pt x="8681242" y="125344"/>
                </a:lnTo>
                <a:lnTo>
                  <a:pt x="8688193" y="167944"/>
                </a:lnTo>
                <a:lnTo>
                  <a:pt x="8688324" y="873760"/>
                </a:lnTo>
                <a:lnTo>
                  <a:pt x="8687712" y="888487"/>
                </a:lnTo>
                <a:lnTo>
                  <a:pt x="8678928" y="930441"/>
                </a:lnTo>
                <a:lnTo>
                  <a:pt x="8660744" y="968030"/>
                </a:lnTo>
                <a:lnTo>
                  <a:pt x="8634480" y="999937"/>
                </a:lnTo>
                <a:lnTo>
                  <a:pt x="8601452" y="1024843"/>
                </a:lnTo>
                <a:lnTo>
                  <a:pt x="8562979" y="1041430"/>
                </a:lnTo>
                <a:lnTo>
                  <a:pt x="8520379" y="1048381"/>
                </a:lnTo>
                <a:lnTo>
                  <a:pt x="174751" y="1048512"/>
                </a:lnTo>
                <a:lnTo>
                  <a:pt x="160026" y="1047900"/>
                </a:lnTo>
                <a:lnTo>
                  <a:pt x="118075" y="1039116"/>
                </a:lnTo>
                <a:lnTo>
                  <a:pt x="80486" y="1020932"/>
                </a:lnTo>
                <a:lnTo>
                  <a:pt x="48579" y="994668"/>
                </a:lnTo>
                <a:lnTo>
                  <a:pt x="23671" y="961640"/>
                </a:lnTo>
                <a:lnTo>
                  <a:pt x="7082" y="923167"/>
                </a:lnTo>
                <a:lnTo>
                  <a:pt x="130" y="880567"/>
                </a:lnTo>
                <a:lnTo>
                  <a:pt x="0" y="174751"/>
                </a:lnTo>
                <a:close/>
              </a:path>
            </a:pathLst>
          </a:custGeom>
          <a:ln w="12192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B2114B7-5088-4D47-87CD-C840A9DC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26" y="135766"/>
            <a:ext cx="8261705" cy="869692"/>
          </a:xfrm>
        </p:spPr>
        <p:txBody>
          <a:bodyPr>
            <a:normAutofit/>
          </a:bodyPr>
          <a:lstStyle/>
          <a:p>
            <a:r>
              <a:rPr lang="en-US" dirty="0"/>
              <a:t>HIMSS NCA September Program - Enabling Value-Based Care with HIT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FD5D13-3074-41DA-ACCD-1CFC31436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58" y="1054394"/>
            <a:ext cx="1214438" cy="11132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6EDD-8E05-4C85-AC7B-AB499780E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48362"/>
            <a:ext cx="1295400" cy="1226101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E55BCAF-2AF5-46DC-8B96-7D4125A43EBD}"/>
              </a:ext>
            </a:extLst>
          </p:cNvPr>
          <p:cNvSpPr/>
          <p:nvPr/>
        </p:nvSpPr>
        <p:spPr>
          <a:xfrm>
            <a:off x="4229792" y="1397259"/>
            <a:ext cx="704639" cy="528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D3EDF3-8D3D-402A-8A6A-AD9244E9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15520" r="3296" b="10003"/>
          <a:stretch/>
        </p:blipFill>
        <p:spPr>
          <a:xfrm>
            <a:off x="1305511" y="2507818"/>
            <a:ext cx="6844406" cy="4045381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96CA60D7-A7A1-4CC7-8C0E-76ECB37D343E}"/>
              </a:ext>
            </a:extLst>
          </p:cNvPr>
          <p:cNvSpPr/>
          <p:nvPr/>
        </p:nvSpPr>
        <p:spPr>
          <a:xfrm>
            <a:off x="3546109" y="2158923"/>
            <a:ext cx="2397491" cy="528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8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60" y="13716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637" y="357008"/>
            <a:ext cx="82617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20" dirty="0">
                <a:latin typeface="Verdana"/>
                <a:cs typeface="Verdana"/>
              </a:rPr>
              <a:t>Presidential Remarks</a:t>
            </a:r>
            <a:endParaRPr spc="-2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6292596"/>
            <a:ext cx="1286256" cy="390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2</a:t>
            </a:fld>
            <a:endParaRPr spc="-10" dirty="0"/>
          </a:p>
        </p:txBody>
      </p:sp>
      <p:pic>
        <p:nvPicPr>
          <p:cNvPr id="2050" name="Picture 2" descr="Nicholas Crismal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11111" r="11343" b="11111"/>
          <a:stretch/>
        </p:blipFill>
        <p:spPr bwMode="auto">
          <a:xfrm>
            <a:off x="5562599" y="1269449"/>
            <a:ext cx="2886709" cy="288670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7359" y="4295024"/>
            <a:ext cx="29019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Chapter President </a:t>
            </a:r>
            <a:br>
              <a:rPr lang="en-US" sz="2400" b="1" dirty="0"/>
            </a:br>
            <a:r>
              <a:rPr lang="en-US" sz="2000" dirty="0"/>
              <a:t>Nicholas </a:t>
            </a:r>
            <a:r>
              <a:rPr lang="en-US" sz="2000" dirty="0" err="1"/>
              <a:t>Crismali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5877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7" y="55897"/>
            <a:ext cx="8632684" cy="865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47" y="273308"/>
            <a:ext cx="8261705" cy="430887"/>
          </a:xfrm>
        </p:spPr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7E0880F-55ED-4DBF-BCC4-B2A0B324AF0B}"/>
              </a:ext>
            </a:extLst>
          </p:cNvPr>
          <p:cNvSpPr txBox="1">
            <a:spLocks/>
          </p:cNvSpPr>
          <p:nvPr/>
        </p:nvSpPr>
        <p:spPr>
          <a:xfrm>
            <a:off x="152400" y="1139015"/>
            <a:ext cx="8632684" cy="54456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32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COL Francisco Dominicci, Chief, Solutions Division, J-6, Defense Health Agency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David F. Massaro, MD, MHCDS, MBA, FAAFP, FACHE, Deputy Chief Medical Officer | Primary Care Lead, VA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MidSouth</a:t>
            </a:r>
            <a:r>
              <a:rPr lang="en-US" sz="2400" kern="0" dirty="0">
                <a:solidFill>
                  <a:sysClr val="windowText" lastClr="000000"/>
                </a:solidFill>
              </a:rPr>
              <a:t> Healthcare Network, Veterans Health Administration (VHA), Department of Veterans Affairs (VA)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David R. Hunt, M.D., FACS, Medical Director, Patient Safety, Office of the National Coordinator for Health IT (ONC)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Andrew </a:t>
            </a:r>
            <a:r>
              <a:rPr lang="en-US" sz="2400" kern="0" dirty="0" err="1">
                <a:solidFill>
                  <a:sysClr val="windowText" lastClr="000000"/>
                </a:solidFill>
              </a:rPr>
              <a:t>Robie</a:t>
            </a:r>
            <a:r>
              <a:rPr lang="en-US" sz="2400" kern="0" dirty="0">
                <a:solidFill>
                  <a:sysClr val="windowText" lastClr="000000"/>
                </a:solidFill>
              </a:rPr>
              <a:t>, MD, Chief Medical Information Officer, Unity Health Care, Washington, DC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</a:rPr>
              <a:t>Dawn Van Dyke, Director, Marketing, Sequoia Project-Connected we stand! 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71490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0536"/>
            <a:ext cx="8691361" cy="6707463"/>
          </a:xfrm>
          <a:prstGeom prst="rect">
            <a:avLst/>
          </a:pr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id="{86B412AB-BAC3-4D0A-93C6-397524B47A03}"/>
              </a:ext>
            </a:extLst>
          </p:cNvPr>
          <p:cNvSpPr/>
          <p:nvPr/>
        </p:nvSpPr>
        <p:spPr>
          <a:xfrm>
            <a:off x="5334000" y="6011540"/>
            <a:ext cx="3505200" cy="703614"/>
          </a:xfrm>
          <a:custGeom>
            <a:avLst/>
            <a:gdLst/>
            <a:ahLst/>
            <a:cxnLst/>
            <a:rect l="l" t="t" r="r" b="b"/>
            <a:pathLst>
              <a:path w="8688705" h="1049020">
                <a:moveTo>
                  <a:pt x="0" y="174751"/>
                </a:moveTo>
                <a:lnTo>
                  <a:pt x="5359" y="131635"/>
                </a:lnTo>
                <a:lnTo>
                  <a:pt x="20557" y="92444"/>
                </a:lnTo>
                <a:lnTo>
                  <a:pt x="44276" y="58497"/>
                </a:lnTo>
                <a:lnTo>
                  <a:pt x="75197" y="31111"/>
                </a:lnTo>
                <a:lnTo>
                  <a:pt x="112001" y="11604"/>
                </a:lnTo>
                <a:lnTo>
                  <a:pt x="153369" y="1295"/>
                </a:lnTo>
                <a:lnTo>
                  <a:pt x="8513572" y="0"/>
                </a:lnTo>
                <a:lnTo>
                  <a:pt x="8528299" y="611"/>
                </a:lnTo>
                <a:lnTo>
                  <a:pt x="8570253" y="9395"/>
                </a:lnTo>
                <a:lnTo>
                  <a:pt x="8607842" y="27579"/>
                </a:lnTo>
                <a:lnTo>
                  <a:pt x="8639749" y="53843"/>
                </a:lnTo>
                <a:lnTo>
                  <a:pt x="8664655" y="86871"/>
                </a:lnTo>
                <a:lnTo>
                  <a:pt x="8681242" y="125344"/>
                </a:lnTo>
                <a:lnTo>
                  <a:pt x="8688193" y="167944"/>
                </a:lnTo>
                <a:lnTo>
                  <a:pt x="8688324" y="873760"/>
                </a:lnTo>
                <a:lnTo>
                  <a:pt x="8687712" y="888487"/>
                </a:lnTo>
                <a:lnTo>
                  <a:pt x="8678928" y="930441"/>
                </a:lnTo>
                <a:lnTo>
                  <a:pt x="8660744" y="968030"/>
                </a:lnTo>
                <a:lnTo>
                  <a:pt x="8634480" y="999937"/>
                </a:lnTo>
                <a:lnTo>
                  <a:pt x="8601452" y="1024843"/>
                </a:lnTo>
                <a:lnTo>
                  <a:pt x="8562979" y="1041430"/>
                </a:lnTo>
                <a:lnTo>
                  <a:pt x="8520379" y="1048381"/>
                </a:lnTo>
                <a:lnTo>
                  <a:pt x="174751" y="1048512"/>
                </a:lnTo>
                <a:lnTo>
                  <a:pt x="160026" y="1047900"/>
                </a:lnTo>
                <a:lnTo>
                  <a:pt x="118075" y="1039116"/>
                </a:lnTo>
                <a:lnTo>
                  <a:pt x="80486" y="1020932"/>
                </a:lnTo>
                <a:lnTo>
                  <a:pt x="48579" y="994668"/>
                </a:lnTo>
                <a:lnTo>
                  <a:pt x="23671" y="961640"/>
                </a:lnTo>
                <a:lnTo>
                  <a:pt x="7082" y="923167"/>
                </a:lnTo>
                <a:lnTo>
                  <a:pt x="130" y="880567"/>
                </a:lnTo>
                <a:lnTo>
                  <a:pt x="0" y="174751"/>
                </a:lnTo>
                <a:close/>
              </a:path>
            </a:pathLst>
          </a:custGeom>
          <a:solidFill>
            <a:schemeClr val="bg1"/>
          </a:solidFill>
          <a:ln w="12192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34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60" y="13716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637" y="357008"/>
            <a:ext cx="82617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20" dirty="0">
                <a:latin typeface="Verdana"/>
                <a:cs typeface="Verdana"/>
              </a:rPr>
              <a:t>Meet The HIMSS NCA Board, 2019-2020</a:t>
            </a:r>
            <a:endParaRPr spc="-2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6292596"/>
            <a:ext cx="1286256" cy="390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  <p:sp>
        <p:nvSpPr>
          <p:cNvPr id="7" name="TextBox 6"/>
          <p:cNvSpPr txBox="1"/>
          <p:nvPr/>
        </p:nvSpPr>
        <p:spPr>
          <a:xfrm>
            <a:off x="336484" y="1052423"/>
            <a:ext cx="40069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b="1" dirty="0"/>
            </a:br>
            <a:r>
              <a:rPr lang="en-US" sz="2800" b="1" dirty="0"/>
              <a:t>President </a:t>
            </a:r>
            <a:br>
              <a:rPr lang="en-US" sz="2800" b="1" dirty="0"/>
            </a:br>
            <a:r>
              <a:rPr lang="en-US" sz="2400" dirty="0"/>
              <a:t>Nicholas </a:t>
            </a:r>
            <a:r>
              <a:rPr lang="en-US" sz="2400" dirty="0" err="1"/>
              <a:t>Crismali</a:t>
            </a:r>
            <a:endParaRPr lang="en-US" sz="2800" dirty="0"/>
          </a:p>
          <a:p>
            <a:endParaRPr lang="en-US" sz="2800" b="1" dirty="0"/>
          </a:p>
          <a:p>
            <a:br>
              <a:rPr lang="en-US" sz="2800" b="1" dirty="0"/>
            </a:br>
            <a:r>
              <a:rPr lang="en-US" sz="2800" b="1" dirty="0"/>
              <a:t>President-Elect </a:t>
            </a:r>
            <a:br>
              <a:rPr lang="en-US" sz="2800" b="1" dirty="0"/>
            </a:br>
            <a:r>
              <a:rPr lang="en-US" sz="2400" dirty="0"/>
              <a:t>Darryl Roberts</a:t>
            </a:r>
            <a:endParaRPr lang="en-US" sz="2800" dirty="0"/>
          </a:p>
          <a:p>
            <a:br>
              <a:rPr lang="en-US" sz="2800" b="1" dirty="0"/>
            </a:br>
            <a:endParaRPr lang="en-US" sz="2800" b="1" dirty="0"/>
          </a:p>
          <a:p>
            <a:r>
              <a:rPr lang="en-US" sz="2800" b="1" dirty="0"/>
              <a:t>Treasurer </a:t>
            </a:r>
            <a:br>
              <a:rPr lang="en-US" sz="2800" b="1" dirty="0"/>
            </a:br>
            <a:r>
              <a:rPr lang="en-US" sz="2400" dirty="0"/>
              <a:t>Darrin Washington</a:t>
            </a:r>
            <a:endParaRPr lang="en-US" sz="2800" dirty="0"/>
          </a:p>
        </p:txBody>
      </p:sp>
      <p:pic>
        <p:nvPicPr>
          <p:cNvPr id="2050" name="Picture 2" descr="Nicholas Crismal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11111" r="11343" b="11111"/>
          <a:stretch/>
        </p:blipFill>
        <p:spPr bwMode="auto">
          <a:xfrm>
            <a:off x="3048000" y="1195255"/>
            <a:ext cx="1371600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4399" y="1432503"/>
            <a:ext cx="4146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/>
              <a:t>Secretary </a:t>
            </a:r>
            <a:br>
              <a:rPr lang="en-US" sz="2800" b="1" dirty="0"/>
            </a:br>
            <a:r>
              <a:rPr lang="en-US" sz="2800" dirty="0"/>
              <a:t>Ann Kenny</a:t>
            </a:r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Programs Chair  </a:t>
            </a:r>
            <a:br>
              <a:rPr lang="en-US" sz="2800" b="1" dirty="0"/>
            </a:br>
            <a:r>
              <a:rPr lang="en-US" sz="2800" dirty="0"/>
              <a:t>Laura Bennett </a:t>
            </a:r>
            <a:endParaRPr lang="en-US" sz="2800" b="1" dirty="0"/>
          </a:p>
        </p:txBody>
      </p:sp>
      <p:pic>
        <p:nvPicPr>
          <p:cNvPr id="2052" name="Picture 4" descr="http://nca.himsschapter.org/sites/himsschapter/files/ChapterContent/nca/medium_Roberts%2C%20Darry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70255"/>
            <a:ext cx="1371599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1.cdn.himsschapter.org/sites/himsschapter/files/ChapterContent/nca/medium_Darrin%20Washingt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35" y="4545255"/>
            <a:ext cx="1371599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.cdn.himsschapter.org/sites/himsschapter/files/ChapterContent/nca/medium_Ann%20Kenn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46" y="1685265"/>
            <a:ext cx="1371599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2.cdn.himsschapter.org/sites/himsschapter/files/ChapterContent/nca/medium_Laura%20Bennett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r="15302"/>
          <a:stretch/>
        </p:blipFill>
        <p:spPr bwMode="auto">
          <a:xfrm>
            <a:off x="7156515" y="3481623"/>
            <a:ext cx="1371600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2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60" y="13716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637" y="357008"/>
            <a:ext cx="82617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20" dirty="0">
                <a:latin typeface="Verdana"/>
                <a:cs typeface="Verdana"/>
              </a:rPr>
              <a:t>Meet The HIMSS NCA Board, 2019-2020</a:t>
            </a:r>
            <a:endParaRPr spc="-2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6292596"/>
            <a:ext cx="1286256" cy="390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4</a:t>
            </a:fld>
            <a:endParaRPr spc="-10" dirty="0"/>
          </a:p>
        </p:txBody>
      </p:sp>
      <p:sp>
        <p:nvSpPr>
          <p:cNvPr id="7" name="TextBox 6"/>
          <p:cNvSpPr txBox="1"/>
          <p:nvPr/>
        </p:nvSpPr>
        <p:spPr>
          <a:xfrm>
            <a:off x="336484" y="1052423"/>
            <a:ext cx="43879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Advocacy &amp; </a:t>
            </a:r>
            <a:br>
              <a:rPr lang="en-US" sz="2800" b="1" dirty="0"/>
            </a:br>
            <a:r>
              <a:rPr lang="en-US" sz="2800" b="1" dirty="0"/>
              <a:t>Community</a:t>
            </a:r>
            <a:br>
              <a:rPr lang="en-US" sz="2800" b="1" dirty="0"/>
            </a:br>
            <a:r>
              <a:rPr lang="en-US" sz="2400" dirty="0"/>
              <a:t>Dan Blum</a:t>
            </a:r>
            <a:endParaRPr lang="en-US" sz="2400" b="1" dirty="0"/>
          </a:p>
          <a:p>
            <a:endParaRPr lang="en-US" sz="2800" b="1" dirty="0"/>
          </a:p>
          <a:p>
            <a:r>
              <a:rPr lang="en-US" sz="2800" b="1" dirty="0"/>
              <a:t>Charity</a:t>
            </a:r>
            <a:br>
              <a:rPr lang="en-US" sz="2800" b="1" dirty="0"/>
            </a:br>
            <a:r>
              <a:rPr lang="en-US" sz="2400" dirty="0"/>
              <a:t>Barry </a:t>
            </a:r>
            <a:r>
              <a:rPr lang="en-US" sz="2400" dirty="0" err="1"/>
              <a:t>Dickman</a:t>
            </a:r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Membership</a:t>
            </a:r>
            <a:br>
              <a:rPr lang="en-US" sz="2400" b="1" dirty="0"/>
            </a:br>
            <a:r>
              <a:rPr lang="en-US" sz="2400" dirty="0"/>
              <a:t>William Manel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419600" y="1084267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Communications</a:t>
            </a:r>
            <a:br>
              <a:rPr lang="en-US" sz="2800" b="1" dirty="0"/>
            </a:br>
            <a:r>
              <a:rPr lang="en-US" sz="2400" dirty="0"/>
              <a:t>Carol Miller</a:t>
            </a:r>
            <a:endParaRPr lang="en-US" sz="24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Sponsorship</a:t>
            </a:r>
            <a:br>
              <a:rPr lang="en-US" sz="2800" b="1" dirty="0"/>
            </a:br>
            <a:r>
              <a:rPr lang="en-US" sz="2400" dirty="0"/>
              <a:t>Janet Webb</a:t>
            </a:r>
            <a:endParaRPr lang="en-US" sz="24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Outreach &amp; </a:t>
            </a:r>
            <a:br>
              <a:rPr lang="en-US" sz="2800" b="1" dirty="0"/>
            </a:br>
            <a:r>
              <a:rPr lang="en-US" sz="2800" b="1" dirty="0"/>
              <a:t>Collaborations</a:t>
            </a:r>
            <a:br>
              <a:rPr lang="en-US" sz="2800" b="1" dirty="0"/>
            </a:br>
            <a:r>
              <a:rPr lang="en-US" sz="2400" dirty="0"/>
              <a:t>Antoinette Williams</a:t>
            </a:r>
            <a:endParaRPr lang="en-US" sz="2400" b="1" dirty="0"/>
          </a:p>
        </p:txBody>
      </p:sp>
      <p:pic>
        <p:nvPicPr>
          <p:cNvPr id="3074" name="Picture 2" descr="http://img2.cdn.himsschapter.org/sites/himsschapter/files/ChapterContent/nca/medium_Laura%20Bennet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19400"/>
            <a:ext cx="1370142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2.cdn.himsschapter.org/sites/himsschapter/files/ChapterContent/nca/medium_Antoinette%20William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r="13611"/>
          <a:stretch/>
        </p:blipFill>
        <p:spPr bwMode="auto">
          <a:xfrm>
            <a:off x="7340282" y="4367879"/>
            <a:ext cx="1345060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2.cdn.himsschapter.org/sites/himsschapter/files/ChapterContent/nca/Barry%20Dickm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1371600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dit 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80" y="4367879"/>
            <a:ext cx="1371600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g2.cdn.himsschapter.org/sites/himsschapter/files/ChapterContent/nca/medium_Carol%20Mill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43" y="1266034"/>
            <a:ext cx="1371599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g1.cdn.himsschapter.org/sites/himsschapter/files/ChapterContent/nca/medium_Dan%20Blum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7917" r="13610" b="18750"/>
          <a:stretch/>
        </p:blipFill>
        <p:spPr bwMode="auto">
          <a:xfrm>
            <a:off x="2667000" y="1230474"/>
            <a:ext cx="1371600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7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12" y="344424"/>
            <a:ext cx="8635365" cy="647700"/>
          </a:xfrm>
          <a:custGeom>
            <a:avLst/>
            <a:gdLst/>
            <a:ahLst/>
            <a:cxnLst/>
            <a:rect l="l" t="t" r="r" b="b"/>
            <a:pathLst>
              <a:path w="8635365" h="647700">
                <a:moveTo>
                  <a:pt x="8527033" y="0"/>
                </a:moveTo>
                <a:lnTo>
                  <a:pt x="107639" y="0"/>
                </a:lnTo>
                <a:lnTo>
                  <a:pt x="65731" y="8576"/>
                </a:lnTo>
                <a:lnTo>
                  <a:pt x="31517" y="31740"/>
                </a:lnTo>
                <a:lnTo>
                  <a:pt x="8455" y="66021"/>
                </a:lnTo>
                <a:lnTo>
                  <a:pt x="20" y="107640"/>
                </a:lnTo>
                <a:lnTo>
                  <a:pt x="0" y="540059"/>
                </a:lnTo>
                <a:lnTo>
                  <a:pt x="1022" y="554659"/>
                </a:lnTo>
                <a:lnTo>
                  <a:pt x="14836" y="594375"/>
                </a:lnTo>
                <a:lnTo>
                  <a:pt x="42081" y="625263"/>
                </a:lnTo>
                <a:lnTo>
                  <a:pt x="79301" y="643853"/>
                </a:lnTo>
                <a:lnTo>
                  <a:pt x="107949" y="647700"/>
                </a:lnTo>
                <a:lnTo>
                  <a:pt x="8527342" y="647699"/>
                </a:lnTo>
                <a:lnTo>
                  <a:pt x="8569230" y="639123"/>
                </a:lnTo>
                <a:lnTo>
                  <a:pt x="8603446" y="615959"/>
                </a:lnTo>
                <a:lnTo>
                  <a:pt x="8626520" y="581678"/>
                </a:lnTo>
                <a:lnTo>
                  <a:pt x="8634962" y="540059"/>
                </a:lnTo>
                <a:lnTo>
                  <a:pt x="8634983" y="107640"/>
                </a:lnTo>
                <a:lnTo>
                  <a:pt x="8633959" y="93040"/>
                </a:lnTo>
                <a:lnTo>
                  <a:pt x="8620135" y="53324"/>
                </a:lnTo>
                <a:lnTo>
                  <a:pt x="8592879" y="22436"/>
                </a:lnTo>
                <a:lnTo>
                  <a:pt x="8555664" y="3846"/>
                </a:lnTo>
                <a:lnTo>
                  <a:pt x="8527033" y="0"/>
                </a:lnTo>
                <a:close/>
              </a:path>
            </a:pathLst>
          </a:custGeom>
          <a:solidFill>
            <a:srgbClr val="C5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0143" y="368808"/>
            <a:ext cx="8571230" cy="585470"/>
          </a:xfrm>
          <a:prstGeom prst="rect">
            <a:avLst/>
          </a:prstGeom>
          <a:solidFill>
            <a:srgbClr val="C5C3C3"/>
          </a:solidFill>
        </p:spPr>
        <p:txBody>
          <a:bodyPr vert="horz" wrap="square" lIns="0" tIns="0" rIns="0" bIns="0" rtlCol="0">
            <a:spAutoFit/>
          </a:bodyPr>
          <a:lstStyle/>
          <a:p>
            <a:pPr marL="1594485">
              <a:lnSpc>
                <a:spcPct val="100000"/>
              </a:lnSpc>
            </a:pP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Membersh</a:t>
            </a:r>
            <a:r>
              <a:rPr sz="2800" b="1" spc="-5" dirty="0">
                <a:solidFill>
                  <a:srgbClr val="12537C"/>
                </a:solidFill>
                <a:latin typeface="Verdana"/>
                <a:cs typeface="Verdana"/>
              </a:rPr>
              <a:t>i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p</a:t>
            </a:r>
            <a:r>
              <a:rPr sz="2800" b="1" spc="2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at</a:t>
            </a:r>
            <a:r>
              <a:rPr sz="2800" b="1" spc="1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30" dirty="0">
                <a:solidFill>
                  <a:srgbClr val="12537C"/>
                </a:solidFill>
                <a:latin typeface="Verdana"/>
                <a:cs typeface="Verdana"/>
              </a:rPr>
              <a:t>HIMS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S</a:t>
            </a:r>
            <a:r>
              <a:rPr sz="2800" b="1" spc="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NCA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6195059"/>
            <a:ext cx="1286256" cy="391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5</a:t>
            </a:fld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212547" y="3032760"/>
            <a:ext cx="8872220" cy="306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A</a:t>
            </a:r>
            <a:r>
              <a:rPr sz="2300" b="1" spc="-10" dirty="0">
                <a:latin typeface="Calibri"/>
                <a:cs typeface="Calibri"/>
              </a:rPr>
              <a:t>d</a:t>
            </a:r>
            <a:r>
              <a:rPr sz="2300" b="1" dirty="0">
                <a:latin typeface="Calibri"/>
                <a:cs typeface="Calibri"/>
              </a:rPr>
              <a:t>diti</a:t>
            </a:r>
            <a:r>
              <a:rPr sz="2300" b="1" spc="-15" dirty="0">
                <a:latin typeface="Calibri"/>
                <a:cs typeface="Calibri"/>
              </a:rPr>
              <a:t>o</a:t>
            </a:r>
            <a:r>
              <a:rPr sz="2300" b="1" dirty="0">
                <a:latin typeface="Calibri"/>
                <a:cs typeface="Calibri"/>
              </a:rPr>
              <a:t>nal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</a:t>
            </a:r>
            <a:r>
              <a:rPr sz="2300" b="1" spc="-35" dirty="0">
                <a:latin typeface="Calibri"/>
                <a:cs typeface="Calibri"/>
              </a:rPr>
              <a:t>a</a:t>
            </a:r>
            <a:r>
              <a:rPr sz="2300" b="1" spc="-5" dirty="0">
                <a:latin typeface="Calibri"/>
                <a:cs typeface="Calibri"/>
              </a:rPr>
              <a:t>ving</a:t>
            </a:r>
            <a:r>
              <a:rPr sz="2300" b="1" dirty="0">
                <a:latin typeface="Calibri"/>
                <a:cs typeface="Calibri"/>
              </a:rPr>
              <a:t>s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35" dirty="0">
                <a:latin typeface="Calibri"/>
                <a:cs typeface="Calibri"/>
              </a:rPr>
              <a:t>av</a:t>
            </a:r>
            <a:r>
              <a:rPr sz="2300" b="1" dirty="0">
                <a:latin typeface="Calibri"/>
                <a:cs typeface="Calibri"/>
              </a:rPr>
              <a:t>aila</a:t>
            </a:r>
            <a:r>
              <a:rPr sz="2300" b="1" spc="-10" dirty="0">
                <a:latin typeface="Calibri"/>
                <a:cs typeface="Calibri"/>
              </a:rPr>
              <a:t>b</a:t>
            </a:r>
            <a:r>
              <a:rPr sz="2300" b="1" dirty="0">
                <a:latin typeface="Calibri"/>
                <a:cs typeface="Calibri"/>
              </a:rPr>
              <a:t>le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40" dirty="0">
                <a:latin typeface="Calibri"/>
                <a:cs typeface="Calibri"/>
              </a:rPr>
              <a:t>f</a:t>
            </a:r>
            <a:r>
              <a:rPr sz="2300" b="1" dirty="0">
                <a:latin typeface="Calibri"/>
                <a:cs typeface="Calibri"/>
              </a:rPr>
              <a:t>or</a:t>
            </a:r>
            <a:r>
              <a:rPr sz="2300" b="1" spc="-10" dirty="0">
                <a:latin typeface="Calibri"/>
                <a:cs typeface="Calibri"/>
              </a:rPr>
              <a:t> n</a:t>
            </a:r>
            <a:r>
              <a:rPr sz="2300" b="1" dirty="0">
                <a:latin typeface="Calibri"/>
                <a:cs typeface="Calibri"/>
              </a:rPr>
              <a:t>o</a:t>
            </a:r>
            <a:r>
              <a:rPr sz="2300" b="1" spc="-5" dirty="0">
                <a:latin typeface="Calibri"/>
                <a:cs typeface="Calibri"/>
              </a:rPr>
              <a:t>n</a:t>
            </a:r>
            <a:r>
              <a:rPr sz="2300" b="1" dirty="0">
                <a:latin typeface="Calibri"/>
                <a:cs typeface="Calibri"/>
              </a:rPr>
              <a:t>-p</a:t>
            </a:r>
            <a:r>
              <a:rPr sz="2300" b="1" spc="-35" dirty="0">
                <a:latin typeface="Calibri"/>
                <a:cs typeface="Calibri"/>
              </a:rPr>
              <a:t>r</a:t>
            </a:r>
            <a:r>
              <a:rPr sz="2300" b="1" dirty="0">
                <a:latin typeface="Calibri"/>
                <a:cs typeface="Calibri"/>
              </a:rPr>
              <a:t>ofit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and </a:t>
            </a:r>
            <a:r>
              <a:rPr sz="2300" b="1" spc="-15" dirty="0">
                <a:latin typeface="Calibri"/>
                <a:cs typeface="Calibri"/>
              </a:rPr>
              <a:t>c</a:t>
            </a:r>
            <a:r>
              <a:rPr sz="2300" b="1" dirty="0">
                <a:latin typeface="Calibri"/>
                <a:cs typeface="Calibri"/>
              </a:rPr>
              <a:t>o</a:t>
            </a:r>
            <a:r>
              <a:rPr sz="2300" b="1" spc="-10" dirty="0">
                <a:latin typeface="Calibri"/>
                <a:cs typeface="Calibri"/>
              </a:rPr>
              <a:t>r</a:t>
            </a:r>
            <a:r>
              <a:rPr sz="2300" b="1" dirty="0">
                <a:latin typeface="Calibri"/>
                <a:cs typeface="Calibri"/>
              </a:rPr>
              <a:t>p</a:t>
            </a:r>
            <a:r>
              <a:rPr sz="2300" b="1" spc="-10" dirty="0">
                <a:latin typeface="Calibri"/>
                <a:cs typeface="Calibri"/>
              </a:rPr>
              <a:t>o</a:t>
            </a:r>
            <a:r>
              <a:rPr sz="2300" b="1" spc="-55" dirty="0">
                <a:latin typeface="Calibri"/>
                <a:cs typeface="Calibri"/>
              </a:rPr>
              <a:t>r</a:t>
            </a:r>
            <a:r>
              <a:rPr sz="2300" b="1" spc="-25" dirty="0">
                <a:latin typeface="Calibri"/>
                <a:cs typeface="Calibri"/>
              </a:rPr>
              <a:t>a</a:t>
            </a:r>
            <a:r>
              <a:rPr sz="2300" b="1" spc="-20" dirty="0">
                <a:latin typeface="Calibri"/>
                <a:cs typeface="Calibri"/>
              </a:rPr>
              <a:t>t</a:t>
            </a:r>
            <a:r>
              <a:rPr sz="2300" b="1" dirty="0">
                <a:latin typeface="Calibri"/>
                <a:cs typeface="Calibri"/>
              </a:rPr>
              <a:t>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partne</a:t>
            </a:r>
            <a:r>
              <a:rPr sz="2300" b="1" spc="-35" dirty="0">
                <a:latin typeface="Calibri"/>
                <a:cs typeface="Calibri"/>
              </a:rPr>
              <a:t>r</a:t>
            </a:r>
            <a:r>
              <a:rPr sz="2300" b="1" dirty="0">
                <a:latin typeface="Calibri"/>
                <a:cs typeface="Calibri"/>
              </a:rPr>
              <a:t>shi</a:t>
            </a:r>
            <a:r>
              <a:rPr sz="2300" b="1" spc="-15" dirty="0">
                <a:latin typeface="Calibri"/>
                <a:cs typeface="Calibri"/>
              </a:rPr>
              <a:t>p</a:t>
            </a:r>
            <a:r>
              <a:rPr sz="2300" b="1" dirty="0">
                <a:latin typeface="Calibri"/>
                <a:cs typeface="Calibri"/>
              </a:rPr>
              <a:t>s!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55600" marR="22987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 a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ead</a:t>
            </a:r>
            <a:r>
              <a:rPr sz="2000" spc="-5" dirty="0">
                <a:latin typeface="Calibri"/>
                <a:cs typeface="Calibri"/>
              </a:rPr>
              <a:t> o</a:t>
            </a:r>
            <a:r>
              <a:rPr sz="2000" dirty="0">
                <a:latin typeface="Calibri"/>
                <a:cs typeface="Calibri"/>
              </a:rPr>
              <a:t>f 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ame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 access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ins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ig</a:t>
            </a:r>
            <a:r>
              <a:rPr sz="2000" dirty="0">
                <a:latin typeface="Calibri"/>
                <a:cs typeface="Calibri"/>
              </a:rPr>
              <a:t>ence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ern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5" dirty="0">
                <a:latin typeface="Calibri"/>
                <a:cs typeface="Calibri"/>
              </a:rPr>
              <a:t>spea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ading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45" dirty="0">
                <a:latin typeface="Calibri"/>
                <a:cs typeface="Calibri"/>
              </a:rPr>
              <a:t>e</a:t>
            </a:r>
            <a:r>
              <a:rPr sz="2000" spc="-5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ecuti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es</a:t>
            </a:r>
          </a:p>
          <a:p>
            <a:pPr marL="35560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k 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 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sha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</a:p>
          <a:p>
            <a:pPr marL="355600" marR="243204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 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 the HIMSS NCA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Chap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 Boa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shap</a:t>
            </a:r>
            <a:r>
              <a:rPr sz="2000" dirty="0">
                <a:latin typeface="Calibri"/>
                <a:cs typeface="Calibri"/>
              </a:rPr>
              <a:t>e t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fut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ede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5" dirty="0">
                <a:latin typeface="Calibri"/>
                <a:cs typeface="Calibri"/>
              </a:rPr>
              <a:t>healt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</a:p>
          <a:p>
            <a:pPr marL="355600" marR="508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 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cess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15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ebina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 p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positio</a:t>
            </a:r>
            <a:r>
              <a:rPr sz="2000" dirty="0">
                <a:latin typeface="Calibri"/>
                <a:cs typeface="Calibri"/>
              </a:rPr>
              <a:t>n </a:t>
            </a:r>
            <a:r>
              <a:rPr sz="2000" spc="-5" dirty="0">
                <a:latin typeface="Calibri"/>
                <a:cs typeface="Calibri"/>
              </a:rPr>
              <a:t>pape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 indu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ch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 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 F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 HIMSS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tional</a:t>
            </a:r>
          </a:p>
          <a:p>
            <a:pPr marL="35560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20%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22300" y="1189100"/>
          <a:ext cx="78867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4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ship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187198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Stude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Cha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$30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890395">
                        <a:lnSpc>
                          <a:spcPct val="100000"/>
                        </a:lnSpc>
                      </a:pP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egular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$39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tional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incl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cha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ship!)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$199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60" y="137160"/>
            <a:ext cx="8633460" cy="870585"/>
          </a:xfrm>
          <a:custGeom>
            <a:avLst/>
            <a:gdLst/>
            <a:ahLst/>
            <a:cxnLst/>
            <a:rect l="l" t="t" r="r" b="b"/>
            <a:pathLst>
              <a:path w="8633460" h="870585">
                <a:moveTo>
                  <a:pt x="8488409" y="0"/>
                </a:moveTo>
                <a:lnTo>
                  <a:pt x="142784" y="16"/>
                </a:lnTo>
                <a:lnTo>
                  <a:pt x="100244" y="7039"/>
                </a:lnTo>
                <a:lnTo>
                  <a:pt x="62854" y="25492"/>
                </a:lnTo>
                <a:lnTo>
                  <a:pt x="32526" y="53465"/>
                </a:lnTo>
                <a:lnTo>
                  <a:pt x="11176" y="89049"/>
                </a:lnTo>
                <a:lnTo>
                  <a:pt x="718" y="130335"/>
                </a:lnTo>
                <a:lnTo>
                  <a:pt x="0" y="727403"/>
                </a:lnTo>
                <a:lnTo>
                  <a:pt x="953" y="742043"/>
                </a:lnTo>
                <a:lnTo>
                  <a:pt x="12003" y="783088"/>
                </a:lnTo>
                <a:lnTo>
                  <a:pt x="33848" y="818337"/>
                </a:lnTo>
                <a:lnTo>
                  <a:pt x="64575" y="845879"/>
                </a:lnTo>
                <a:lnTo>
                  <a:pt x="102269" y="863804"/>
                </a:lnTo>
                <a:lnTo>
                  <a:pt x="145017" y="870204"/>
                </a:lnTo>
                <a:lnTo>
                  <a:pt x="8490642" y="870187"/>
                </a:lnTo>
                <a:lnTo>
                  <a:pt x="8533196" y="863164"/>
                </a:lnTo>
                <a:lnTo>
                  <a:pt x="8570589" y="844711"/>
                </a:lnTo>
                <a:lnTo>
                  <a:pt x="8600911" y="816738"/>
                </a:lnTo>
                <a:lnTo>
                  <a:pt x="8622254" y="781154"/>
                </a:lnTo>
                <a:lnTo>
                  <a:pt x="8632708" y="739868"/>
                </a:lnTo>
                <a:lnTo>
                  <a:pt x="8633426" y="142800"/>
                </a:lnTo>
                <a:lnTo>
                  <a:pt x="8632473" y="128160"/>
                </a:lnTo>
                <a:lnTo>
                  <a:pt x="8621428" y="87115"/>
                </a:lnTo>
                <a:lnTo>
                  <a:pt x="8599590" y="51866"/>
                </a:lnTo>
                <a:lnTo>
                  <a:pt x="8568867" y="24324"/>
                </a:lnTo>
                <a:lnTo>
                  <a:pt x="8531170" y="6399"/>
                </a:lnTo>
                <a:lnTo>
                  <a:pt x="8488409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147" y="152400"/>
            <a:ext cx="826170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>
                <a:latin typeface="Verdana"/>
                <a:cs typeface="Verdana"/>
              </a:rPr>
              <a:t>Upcoming</a:t>
            </a:r>
            <a:r>
              <a:rPr spc="45" dirty="0">
                <a:latin typeface="Verdana"/>
                <a:cs typeface="Verdana"/>
              </a:rPr>
              <a:t> </a:t>
            </a:r>
            <a:r>
              <a:rPr spc="-20" dirty="0">
                <a:latin typeface="Verdana"/>
                <a:cs typeface="Verdana"/>
              </a:rPr>
              <a:t>Progr</a:t>
            </a:r>
            <a:r>
              <a:rPr spc="-15" dirty="0">
                <a:latin typeface="Verdana"/>
                <a:cs typeface="Verdana"/>
              </a:rPr>
              <a:t>a</a:t>
            </a:r>
            <a:r>
              <a:rPr spc="-35" dirty="0">
                <a:latin typeface="Verdana"/>
                <a:cs typeface="Verdana"/>
              </a:rPr>
              <a:t>m</a:t>
            </a:r>
            <a:r>
              <a:rPr spc="-20" dirty="0">
                <a:latin typeface="Verdana"/>
                <a:cs typeface="Verdana"/>
              </a:rPr>
              <a:t>s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spc="-15" dirty="0">
                <a:latin typeface="Verdana"/>
                <a:cs typeface="Verdana"/>
              </a:rPr>
              <a:t>a</a:t>
            </a:r>
            <a:r>
              <a:rPr spc="-25" dirty="0">
                <a:latin typeface="Verdana"/>
                <a:cs typeface="Verdana"/>
              </a:rPr>
              <a:t>n</a:t>
            </a:r>
            <a:r>
              <a:rPr spc="-20" dirty="0">
                <a:latin typeface="Verdana"/>
                <a:cs typeface="Verdana"/>
              </a:rPr>
              <a:t>d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Event</a:t>
            </a:r>
            <a:r>
              <a:rPr spc="-20" dirty="0">
                <a:latin typeface="Verdana"/>
                <a:cs typeface="Verdana"/>
              </a:rPr>
              <a:t>s</a:t>
            </a:r>
            <a:r>
              <a:rPr spc="30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fo</a:t>
            </a:r>
            <a:r>
              <a:rPr spc="-15" dirty="0">
                <a:latin typeface="Verdana"/>
                <a:cs typeface="Verdana"/>
              </a:rPr>
              <a:t>r</a:t>
            </a:r>
            <a:r>
              <a:rPr spc="25" dirty="0">
                <a:latin typeface="Verdana"/>
                <a:cs typeface="Verdana"/>
              </a:rPr>
              <a:t> </a:t>
            </a:r>
            <a:br>
              <a:rPr lang="en-US" spc="25" dirty="0">
                <a:latin typeface="Verdana"/>
                <a:cs typeface="Verdana"/>
              </a:rPr>
            </a:br>
            <a:r>
              <a:rPr spc="-20" dirty="0">
                <a:latin typeface="Verdana"/>
                <a:cs typeface="Verdana"/>
              </a:rPr>
              <a:t>20</a:t>
            </a:r>
            <a:r>
              <a:rPr spc="-15" dirty="0">
                <a:latin typeface="Verdana"/>
                <a:cs typeface="Verdana"/>
              </a:rPr>
              <a:t>1</a:t>
            </a:r>
            <a:r>
              <a:rPr spc="-20" dirty="0">
                <a:latin typeface="Verdana"/>
                <a:cs typeface="Verdana"/>
              </a:rPr>
              <a:t>9</a:t>
            </a:r>
            <a:r>
              <a:rPr lang="en-US" spc="-20" dirty="0">
                <a:latin typeface="Verdana"/>
                <a:cs typeface="Verdana"/>
              </a:rPr>
              <a:t> - 2020</a:t>
            </a:r>
            <a:endParaRPr spc="-2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6292596"/>
            <a:ext cx="1286256" cy="390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6</a:t>
            </a:fld>
            <a:endParaRPr spc="-10" dirty="0"/>
          </a:p>
        </p:txBody>
      </p:sp>
      <p:sp>
        <p:nvSpPr>
          <p:cNvPr id="7" name="TextBox 6"/>
          <p:cNvSpPr txBox="1"/>
          <p:nvPr/>
        </p:nvSpPr>
        <p:spPr>
          <a:xfrm>
            <a:off x="374314" y="1676400"/>
            <a:ext cx="8328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January 14 -15 2020:  AFCEA Health IT Summit, 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Bethesda North Marriott Hotel and Conference Center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5701 </a:t>
            </a:r>
            <a:r>
              <a:rPr lang="en-US" sz="2800" b="1" dirty="0" err="1">
                <a:solidFill>
                  <a:schemeClr val="tx2"/>
                </a:solidFill>
              </a:rPr>
              <a:t>Marinelli</a:t>
            </a:r>
            <a:r>
              <a:rPr lang="en-US" sz="2800" b="1" dirty="0">
                <a:solidFill>
                  <a:schemeClr val="tx2"/>
                </a:solidFill>
              </a:rPr>
              <a:t> Rd, Bethesda, MD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668453"/>
            <a:ext cx="1784620" cy="22334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991" y="1734311"/>
            <a:ext cx="8633460" cy="3556000"/>
          </a:xfrm>
          <a:custGeom>
            <a:avLst/>
            <a:gdLst/>
            <a:ahLst/>
            <a:cxnLst/>
            <a:rect l="l" t="t" r="r" b="b"/>
            <a:pathLst>
              <a:path w="8633460" h="3556000">
                <a:moveTo>
                  <a:pt x="0" y="592582"/>
                </a:moveTo>
                <a:lnTo>
                  <a:pt x="1964" y="543980"/>
                </a:lnTo>
                <a:lnTo>
                  <a:pt x="7756" y="496460"/>
                </a:lnTo>
                <a:lnTo>
                  <a:pt x="17222" y="450176"/>
                </a:lnTo>
                <a:lnTo>
                  <a:pt x="30211" y="405278"/>
                </a:lnTo>
                <a:lnTo>
                  <a:pt x="46569" y="361920"/>
                </a:lnTo>
                <a:lnTo>
                  <a:pt x="66144" y="320254"/>
                </a:lnTo>
                <a:lnTo>
                  <a:pt x="88784" y="280432"/>
                </a:lnTo>
                <a:lnTo>
                  <a:pt x="114336" y="242608"/>
                </a:lnTo>
                <a:lnTo>
                  <a:pt x="142648" y="206933"/>
                </a:lnTo>
                <a:lnTo>
                  <a:pt x="173567" y="173561"/>
                </a:lnTo>
                <a:lnTo>
                  <a:pt x="206941" y="142643"/>
                </a:lnTo>
                <a:lnTo>
                  <a:pt x="242616" y="114332"/>
                </a:lnTo>
                <a:lnTo>
                  <a:pt x="280441" y="88781"/>
                </a:lnTo>
                <a:lnTo>
                  <a:pt x="320264" y="66141"/>
                </a:lnTo>
                <a:lnTo>
                  <a:pt x="361930" y="46567"/>
                </a:lnTo>
                <a:lnTo>
                  <a:pt x="405289" y="30209"/>
                </a:lnTo>
                <a:lnTo>
                  <a:pt x="450187" y="17221"/>
                </a:lnTo>
                <a:lnTo>
                  <a:pt x="496473" y="7755"/>
                </a:lnTo>
                <a:lnTo>
                  <a:pt x="543992" y="1964"/>
                </a:lnTo>
                <a:lnTo>
                  <a:pt x="592594" y="0"/>
                </a:lnTo>
                <a:lnTo>
                  <a:pt x="8040878" y="0"/>
                </a:lnTo>
                <a:lnTo>
                  <a:pt x="8089479" y="1964"/>
                </a:lnTo>
                <a:lnTo>
                  <a:pt x="8136999" y="7755"/>
                </a:lnTo>
                <a:lnTo>
                  <a:pt x="8183283" y="17221"/>
                </a:lnTo>
                <a:lnTo>
                  <a:pt x="8228181" y="30209"/>
                </a:lnTo>
                <a:lnTo>
                  <a:pt x="8271539" y="46567"/>
                </a:lnTo>
                <a:lnTo>
                  <a:pt x="8313205" y="66141"/>
                </a:lnTo>
                <a:lnTo>
                  <a:pt x="8353027" y="88781"/>
                </a:lnTo>
                <a:lnTo>
                  <a:pt x="8390851" y="114332"/>
                </a:lnTo>
                <a:lnTo>
                  <a:pt x="8426526" y="142643"/>
                </a:lnTo>
                <a:lnTo>
                  <a:pt x="8459898" y="173561"/>
                </a:lnTo>
                <a:lnTo>
                  <a:pt x="8490816" y="206933"/>
                </a:lnTo>
                <a:lnTo>
                  <a:pt x="8519127" y="242608"/>
                </a:lnTo>
                <a:lnTo>
                  <a:pt x="8544678" y="280432"/>
                </a:lnTo>
                <a:lnTo>
                  <a:pt x="8567318" y="320254"/>
                </a:lnTo>
                <a:lnTo>
                  <a:pt x="8586892" y="361920"/>
                </a:lnTo>
                <a:lnTo>
                  <a:pt x="8603250" y="405278"/>
                </a:lnTo>
                <a:lnTo>
                  <a:pt x="8616238" y="450176"/>
                </a:lnTo>
                <a:lnTo>
                  <a:pt x="8625704" y="496460"/>
                </a:lnTo>
                <a:lnTo>
                  <a:pt x="8631495" y="543980"/>
                </a:lnTo>
                <a:lnTo>
                  <a:pt x="8633460" y="592582"/>
                </a:lnTo>
                <a:lnTo>
                  <a:pt x="8633460" y="2962910"/>
                </a:lnTo>
                <a:lnTo>
                  <a:pt x="8631495" y="3011511"/>
                </a:lnTo>
                <a:lnTo>
                  <a:pt x="8625704" y="3059031"/>
                </a:lnTo>
                <a:lnTo>
                  <a:pt x="8616238" y="3105315"/>
                </a:lnTo>
                <a:lnTo>
                  <a:pt x="8603250" y="3150213"/>
                </a:lnTo>
                <a:lnTo>
                  <a:pt x="8586892" y="3193571"/>
                </a:lnTo>
                <a:lnTo>
                  <a:pt x="8567318" y="3235237"/>
                </a:lnTo>
                <a:lnTo>
                  <a:pt x="8544678" y="3275059"/>
                </a:lnTo>
                <a:lnTo>
                  <a:pt x="8519127" y="3312883"/>
                </a:lnTo>
                <a:lnTo>
                  <a:pt x="8490816" y="3348558"/>
                </a:lnTo>
                <a:lnTo>
                  <a:pt x="8459898" y="3381930"/>
                </a:lnTo>
                <a:lnTo>
                  <a:pt x="8426526" y="3412848"/>
                </a:lnTo>
                <a:lnTo>
                  <a:pt x="8390851" y="3441159"/>
                </a:lnTo>
                <a:lnTo>
                  <a:pt x="8353027" y="3466710"/>
                </a:lnTo>
                <a:lnTo>
                  <a:pt x="8313205" y="3489350"/>
                </a:lnTo>
                <a:lnTo>
                  <a:pt x="8271539" y="3508924"/>
                </a:lnTo>
                <a:lnTo>
                  <a:pt x="8228181" y="3525282"/>
                </a:lnTo>
                <a:lnTo>
                  <a:pt x="8183283" y="3538270"/>
                </a:lnTo>
                <a:lnTo>
                  <a:pt x="8136999" y="3547736"/>
                </a:lnTo>
                <a:lnTo>
                  <a:pt x="8089479" y="3553527"/>
                </a:lnTo>
                <a:lnTo>
                  <a:pt x="8040878" y="3555491"/>
                </a:lnTo>
                <a:lnTo>
                  <a:pt x="592594" y="3555491"/>
                </a:lnTo>
                <a:lnTo>
                  <a:pt x="543992" y="3553527"/>
                </a:lnTo>
                <a:lnTo>
                  <a:pt x="496473" y="3547736"/>
                </a:lnTo>
                <a:lnTo>
                  <a:pt x="450187" y="3538270"/>
                </a:lnTo>
                <a:lnTo>
                  <a:pt x="405289" y="3525282"/>
                </a:lnTo>
                <a:lnTo>
                  <a:pt x="361930" y="3508924"/>
                </a:lnTo>
                <a:lnTo>
                  <a:pt x="320264" y="3489350"/>
                </a:lnTo>
                <a:lnTo>
                  <a:pt x="280441" y="3466710"/>
                </a:lnTo>
                <a:lnTo>
                  <a:pt x="242616" y="3441159"/>
                </a:lnTo>
                <a:lnTo>
                  <a:pt x="206941" y="3412848"/>
                </a:lnTo>
                <a:lnTo>
                  <a:pt x="173567" y="3381930"/>
                </a:lnTo>
                <a:lnTo>
                  <a:pt x="142648" y="3348558"/>
                </a:lnTo>
                <a:lnTo>
                  <a:pt x="114336" y="3312883"/>
                </a:lnTo>
                <a:lnTo>
                  <a:pt x="88784" y="3275059"/>
                </a:lnTo>
                <a:lnTo>
                  <a:pt x="66144" y="3235237"/>
                </a:lnTo>
                <a:lnTo>
                  <a:pt x="46569" y="3193571"/>
                </a:lnTo>
                <a:lnTo>
                  <a:pt x="30211" y="3150213"/>
                </a:lnTo>
                <a:lnTo>
                  <a:pt x="17222" y="3105315"/>
                </a:lnTo>
                <a:lnTo>
                  <a:pt x="7756" y="3059031"/>
                </a:lnTo>
                <a:lnTo>
                  <a:pt x="1964" y="3011511"/>
                </a:lnTo>
                <a:lnTo>
                  <a:pt x="0" y="2962910"/>
                </a:lnTo>
                <a:lnTo>
                  <a:pt x="0" y="592582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6991" y="318515"/>
            <a:ext cx="8633460" cy="1021080"/>
          </a:xfrm>
          <a:custGeom>
            <a:avLst/>
            <a:gdLst/>
            <a:ahLst/>
            <a:cxnLst/>
            <a:rect l="l" t="t" r="r" b="b"/>
            <a:pathLst>
              <a:path w="8633460" h="1021080">
                <a:moveTo>
                  <a:pt x="8463280" y="0"/>
                </a:moveTo>
                <a:lnTo>
                  <a:pt x="156180" y="567"/>
                </a:lnTo>
                <a:lnTo>
                  <a:pt x="114253" y="9404"/>
                </a:lnTo>
                <a:lnTo>
                  <a:pt x="76830" y="27869"/>
                </a:lnTo>
                <a:lnTo>
                  <a:pt x="45303" y="54569"/>
                </a:lnTo>
                <a:lnTo>
                  <a:pt x="21061" y="88114"/>
                </a:lnTo>
                <a:lnTo>
                  <a:pt x="5497" y="127115"/>
                </a:lnTo>
                <a:lnTo>
                  <a:pt x="0" y="170179"/>
                </a:lnTo>
                <a:lnTo>
                  <a:pt x="556" y="850899"/>
                </a:lnTo>
                <a:lnTo>
                  <a:pt x="5320" y="893282"/>
                </a:lnTo>
                <a:lnTo>
                  <a:pt x="20730" y="932361"/>
                </a:lnTo>
                <a:lnTo>
                  <a:pt x="44839" y="966008"/>
                </a:lnTo>
                <a:lnTo>
                  <a:pt x="76258" y="992833"/>
                </a:lnTo>
                <a:lnTo>
                  <a:pt x="113594" y="1011444"/>
                </a:lnTo>
                <a:lnTo>
                  <a:pt x="155459" y="1020452"/>
                </a:lnTo>
                <a:lnTo>
                  <a:pt x="170179" y="1021079"/>
                </a:lnTo>
                <a:lnTo>
                  <a:pt x="8477279" y="1020512"/>
                </a:lnTo>
                <a:lnTo>
                  <a:pt x="8519206" y="1011675"/>
                </a:lnTo>
                <a:lnTo>
                  <a:pt x="8556629" y="993210"/>
                </a:lnTo>
                <a:lnTo>
                  <a:pt x="8588156" y="966510"/>
                </a:lnTo>
                <a:lnTo>
                  <a:pt x="8612398" y="932965"/>
                </a:lnTo>
                <a:lnTo>
                  <a:pt x="8627962" y="893964"/>
                </a:lnTo>
                <a:lnTo>
                  <a:pt x="8633460" y="850899"/>
                </a:lnTo>
                <a:lnTo>
                  <a:pt x="8632903" y="170179"/>
                </a:lnTo>
                <a:lnTo>
                  <a:pt x="8628139" y="127797"/>
                </a:lnTo>
                <a:lnTo>
                  <a:pt x="8612729" y="88718"/>
                </a:lnTo>
                <a:lnTo>
                  <a:pt x="8588620" y="55071"/>
                </a:lnTo>
                <a:lnTo>
                  <a:pt x="8557201" y="28246"/>
                </a:lnTo>
                <a:lnTo>
                  <a:pt x="8519865" y="9635"/>
                </a:lnTo>
                <a:lnTo>
                  <a:pt x="8478000" y="627"/>
                </a:lnTo>
                <a:lnTo>
                  <a:pt x="8463280" y="0"/>
                </a:lnTo>
                <a:close/>
              </a:path>
            </a:pathLst>
          </a:custGeom>
          <a:solidFill>
            <a:srgbClr val="C5C3C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5380" y="460762"/>
            <a:ext cx="5456555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Thank</a:t>
            </a:r>
            <a:r>
              <a:rPr kumimoji="0" sz="2800" b="1" i="0" u="none" strike="noStrike" kern="1200" cap="none" spc="1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You</a:t>
            </a:r>
            <a:r>
              <a:rPr kumimoji="0" sz="2800" b="1" i="0" u="none" strike="noStrike" kern="1200" cap="none" spc="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</a:t>
            </a:r>
            <a:r>
              <a:rPr kumimoji="0" lang="en-US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19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lang="en-US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ts val="3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Corpor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</a:t>
            </a:r>
            <a:r>
              <a:rPr kumimoji="0" sz="2800" b="1" i="0" u="none" strike="noStrike" kern="1200" cap="none" spc="1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Cha</a:t>
            </a:r>
            <a:r>
              <a:rPr kumimoji="0" sz="2800" b="1" i="0" u="none" strike="noStrike" kern="1200" cap="none" spc="-2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pte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2800" b="1" i="0" u="none" strike="noStrike" kern="1200" cap="none" spc="3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800" b="1" i="0" u="none" strike="noStrike" kern="1200" cap="none" spc="-2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onsor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2476500"/>
            <a:ext cx="7525511" cy="2382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028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-1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38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329184"/>
            <a:ext cx="8635365" cy="1021080"/>
          </a:xfrm>
          <a:custGeom>
            <a:avLst/>
            <a:gdLst/>
            <a:ahLst/>
            <a:cxnLst/>
            <a:rect l="l" t="t" r="r" b="b"/>
            <a:pathLst>
              <a:path w="8635365" h="1021080">
                <a:moveTo>
                  <a:pt x="8464804" y="0"/>
                </a:moveTo>
                <a:lnTo>
                  <a:pt x="156181" y="568"/>
                </a:lnTo>
                <a:lnTo>
                  <a:pt x="114252" y="9407"/>
                </a:lnTo>
                <a:lnTo>
                  <a:pt x="76828" y="27872"/>
                </a:lnTo>
                <a:lnTo>
                  <a:pt x="45301" y="54572"/>
                </a:lnTo>
                <a:lnTo>
                  <a:pt x="21060" y="88117"/>
                </a:lnTo>
                <a:lnTo>
                  <a:pt x="5496" y="127116"/>
                </a:lnTo>
                <a:lnTo>
                  <a:pt x="0" y="170180"/>
                </a:lnTo>
                <a:lnTo>
                  <a:pt x="557" y="850900"/>
                </a:lnTo>
                <a:lnTo>
                  <a:pt x="5323" y="893290"/>
                </a:lnTo>
                <a:lnTo>
                  <a:pt x="20734" y="932367"/>
                </a:lnTo>
                <a:lnTo>
                  <a:pt x="44844" y="966012"/>
                </a:lnTo>
                <a:lnTo>
                  <a:pt x="76264" y="992835"/>
                </a:lnTo>
                <a:lnTo>
                  <a:pt x="113603" y="1011445"/>
                </a:lnTo>
                <a:lnTo>
                  <a:pt x="155470" y="1020452"/>
                </a:lnTo>
                <a:lnTo>
                  <a:pt x="170192" y="1021080"/>
                </a:lnTo>
                <a:lnTo>
                  <a:pt x="8478803" y="1020512"/>
                </a:lnTo>
                <a:lnTo>
                  <a:pt x="8520730" y="1011675"/>
                </a:lnTo>
                <a:lnTo>
                  <a:pt x="8558153" y="993210"/>
                </a:lnTo>
                <a:lnTo>
                  <a:pt x="8589680" y="966510"/>
                </a:lnTo>
                <a:lnTo>
                  <a:pt x="8613922" y="932965"/>
                </a:lnTo>
                <a:lnTo>
                  <a:pt x="8629486" y="893964"/>
                </a:lnTo>
                <a:lnTo>
                  <a:pt x="8634984" y="850900"/>
                </a:lnTo>
                <a:lnTo>
                  <a:pt x="8634427" y="170180"/>
                </a:lnTo>
                <a:lnTo>
                  <a:pt x="8629663" y="127797"/>
                </a:lnTo>
                <a:lnTo>
                  <a:pt x="8614253" y="88718"/>
                </a:lnTo>
                <a:lnTo>
                  <a:pt x="8590144" y="55071"/>
                </a:lnTo>
                <a:lnTo>
                  <a:pt x="8558725" y="28246"/>
                </a:lnTo>
                <a:lnTo>
                  <a:pt x="8521389" y="9635"/>
                </a:lnTo>
                <a:lnTo>
                  <a:pt x="8479524" y="627"/>
                </a:lnTo>
                <a:lnTo>
                  <a:pt x="8464804" y="0"/>
                </a:lnTo>
                <a:close/>
              </a:path>
            </a:pathLst>
          </a:custGeom>
          <a:solidFill>
            <a:srgbClr val="C5C3C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1444" y="472571"/>
            <a:ext cx="545973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754380" algn="l" defTabSz="914400" rtl="0" eaLnBrk="1" fontAlgn="auto" latinLnBrk="0" hangingPunct="1">
              <a:lnSpc>
                <a:spcPts val="32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Thank</a:t>
            </a:r>
            <a:r>
              <a:rPr kumimoji="0" sz="2800" b="1" i="0" u="none" strike="noStrike" kern="1200" cap="none" spc="1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You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</a:t>
            </a:r>
            <a:r>
              <a:rPr kumimoji="0" lang="en-US" sz="2800" b="1" i="0" u="none" strike="noStrike" kern="1200" cap="none" spc="-1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9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-</a:t>
            </a:r>
            <a:r>
              <a:rPr kumimoji="0" lang="en-US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Co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2800" b="1" i="0" u="none" strike="noStrike" kern="1200" cap="none" spc="-2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ate</a:t>
            </a:r>
            <a:r>
              <a:rPr kumimoji="0" sz="2800" b="1" i="0" u="none" strike="noStrike" kern="1200" cap="none" spc="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Cha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pter</a:t>
            </a:r>
            <a:r>
              <a:rPr kumimoji="0" sz="2800" b="1" i="0" u="none" strike="noStrike" kern="1200" cap="none" spc="3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</a:t>
            </a:r>
            <a:r>
              <a:rPr kumimoji="0" sz="2800" b="1" i="0" u="none" strike="noStrike" kern="1200" cap="none" spc="-2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</a:t>
            </a:r>
            <a:r>
              <a:rPr kumimoji="0" sz="2800" b="1" i="0" u="none" strike="noStrike" kern="1200" cap="none" spc="-25" normalizeH="0" baseline="0" noProof="0" dirty="0">
                <a:ln>
                  <a:noFill/>
                </a:ln>
                <a:solidFill>
                  <a:srgbClr val="12537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sor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6991" y="1676400"/>
            <a:ext cx="8633460" cy="4178935"/>
          </a:xfrm>
          <a:custGeom>
            <a:avLst/>
            <a:gdLst/>
            <a:ahLst/>
            <a:cxnLst/>
            <a:rect l="l" t="t" r="r" b="b"/>
            <a:pathLst>
              <a:path w="8633460" h="4178935">
                <a:moveTo>
                  <a:pt x="0" y="696467"/>
                </a:moveTo>
                <a:lnTo>
                  <a:pt x="2308" y="639342"/>
                </a:lnTo>
                <a:lnTo>
                  <a:pt x="9115" y="583488"/>
                </a:lnTo>
                <a:lnTo>
                  <a:pt x="20241" y="529087"/>
                </a:lnTo>
                <a:lnTo>
                  <a:pt x="35506" y="476317"/>
                </a:lnTo>
                <a:lnTo>
                  <a:pt x="54732" y="425356"/>
                </a:lnTo>
                <a:lnTo>
                  <a:pt x="77739" y="376385"/>
                </a:lnTo>
                <a:lnTo>
                  <a:pt x="104348" y="329583"/>
                </a:lnTo>
                <a:lnTo>
                  <a:pt x="134379" y="285128"/>
                </a:lnTo>
                <a:lnTo>
                  <a:pt x="167654" y="243200"/>
                </a:lnTo>
                <a:lnTo>
                  <a:pt x="203993" y="203977"/>
                </a:lnTo>
                <a:lnTo>
                  <a:pt x="243217" y="167640"/>
                </a:lnTo>
                <a:lnTo>
                  <a:pt x="285147" y="134368"/>
                </a:lnTo>
                <a:lnTo>
                  <a:pt x="329603" y="104338"/>
                </a:lnTo>
                <a:lnTo>
                  <a:pt x="376406" y="77732"/>
                </a:lnTo>
                <a:lnTo>
                  <a:pt x="425378" y="54727"/>
                </a:lnTo>
                <a:lnTo>
                  <a:pt x="476338" y="35503"/>
                </a:lnTo>
                <a:lnTo>
                  <a:pt x="529107" y="20239"/>
                </a:lnTo>
                <a:lnTo>
                  <a:pt x="583507" y="9114"/>
                </a:lnTo>
                <a:lnTo>
                  <a:pt x="639358" y="2308"/>
                </a:lnTo>
                <a:lnTo>
                  <a:pt x="696480" y="0"/>
                </a:lnTo>
                <a:lnTo>
                  <a:pt x="7936991" y="0"/>
                </a:lnTo>
                <a:lnTo>
                  <a:pt x="7994117" y="2308"/>
                </a:lnTo>
                <a:lnTo>
                  <a:pt x="8049971" y="9114"/>
                </a:lnTo>
                <a:lnTo>
                  <a:pt x="8104372" y="20239"/>
                </a:lnTo>
                <a:lnTo>
                  <a:pt x="8157142" y="35503"/>
                </a:lnTo>
                <a:lnTo>
                  <a:pt x="8208103" y="54727"/>
                </a:lnTo>
                <a:lnTo>
                  <a:pt x="8257074" y="77732"/>
                </a:lnTo>
                <a:lnTo>
                  <a:pt x="8303876" y="104338"/>
                </a:lnTo>
                <a:lnTo>
                  <a:pt x="8348331" y="134368"/>
                </a:lnTo>
                <a:lnTo>
                  <a:pt x="8390259" y="167640"/>
                </a:lnTo>
                <a:lnTo>
                  <a:pt x="8429482" y="203977"/>
                </a:lnTo>
                <a:lnTo>
                  <a:pt x="8465819" y="243200"/>
                </a:lnTo>
                <a:lnTo>
                  <a:pt x="8499091" y="285128"/>
                </a:lnTo>
                <a:lnTo>
                  <a:pt x="8529121" y="329583"/>
                </a:lnTo>
                <a:lnTo>
                  <a:pt x="8555727" y="376385"/>
                </a:lnTo>
                <a:lnTo>
                  <a:pt x="8578732" y="425356"/>
                </a:lnTo>
                <a:lnTo>
                  <a:pt x="8597956" y="476317"/>
                </a:lnTo>
                <a:lnTo>
                  <a:pt x="8613220" y="529087"/>
                </a:lnTo>
                <a:lnTo>
                  <a:pt x="8624345" y="583488"/>
                </a:lnTo>
                <a:lnTo>
                  <a:pt x="8631151" y="639342"/>
                </a:lnTo>
                <a:lnTo>
                  <a:pt x="8633460" y="696467"/>
                </a:lnTo>
                <a:lnTo>
                  <a:pt x="8633460" y="3482340"/>
                </a:lnTo>
                <a:lnTo>
                  <a:pt x="8631151" y="3539465"/>
                </a:lnTo>
                <a:lnTo>
                  <a:pt x="8624345" y="3595319"/>
                </a:lnTo>
                <a:lnTo>
                  <a:pt x="8613220" y="3649720"/>
                </a:lnTo>
                <a:lnTo>
                  <a:pt x="8597956" y="3702490"/>
                </a:lnTo>
                <a:lnTo>
                  <a:pt x="8578732" y="3753451"/>
                </a:lnTo>
                <a:lnTo>
                  <a:pt x="8555727" y="3802422"/>
                </a:lnTo>
                <a:lnTo>
                  <a:pt x="8529121" y="3849224"/>
                </a:lnTo>
                <a:lnTo>
                  <a:pt x="8499091" y="3893679"/>
                </a:lnTo>
                <a:lnTo>
                  <a:pt x="8465819" y="3935607"/>
                </a:lnTo>
                <a:lnTo>
                  <a:pt x="8429482" y="3974830"/>
                </a:lnTo>
                <a:lnTo>
                  <a:pt x="8390259" y="4011167"/>
                </a:lnTo>
                <a:lnTo>
                  <a:pt x="8348331" y="4044439"/>
                </a:lnTo>
                <a:lnTo>
                  <a:pt x="8303876" y="4074469"/>
                </a:lnTo>
                <a:lnTo>
                  <a:pt x="8257074" y="4101075"/>
                </a:lnTo>
                <a:lnTo>
                  <a:pt x="8208103" y="4124080"/>
                </a:lnTo>
                <a:lnTo>
                  <a:pt x="8157142" y="4143304"/>
                </a:lnTo>
                <a:lnTo>
                  <a:pt x="8104372" y="4158568"/>
                </a:lnTo>
                <a:lnTo>
                  <a:pt x="8049971" y="4169693"/>
                </a:lnTo>
                <a:lnTo>
                  <a:pt x="7994117" y="4176499"/>
                </a:lnTo>
                <a:lnTo>
                  <a:pt x="7936991" y="4178808"/>
                </a:lnTo>
                <a:lnTo>
                  <a:pt x="696480" y="4178808"/>
                </a:lnTo>
                <a:lnTo>
                  <a:pt x="639358" y="4176499"/>
                </a:lnTo>
                <a:lnTo>
                  <a:pt x="583507" y="4169693"/>
                </a:lnTo>
                <a:lnTo>
                  <a:pt x="529107" y="4158568"/>
                </a:lnTo>
                <a:lnTo>
                  <a:pt x="476338" y="4143304"/>
                </a:lnTo>
                <a:lnTo>
                  <a:pt x="425378" y="4124080"/>
                </a:lnTo>
                <a:lnTo>
                  <a:pt x="376406" y="4101075"/>
                </a:lnTo>
                <a:lnTo>
                  <a:pt x="329603" y="4074469"/>
                </a:lnTo>
                <a:lnTo>
                  <a:pt x="285147" y="4044439"/>
                </a:lnTo>
                <a:lnTo>
                  <a:pt x="243217" y="4011167"/>
                </a:lnTo>
                <a:lnTo>
                  <a:pt x="203993" y="3974830"/>
                </a:lnTo>
                <a:lnTo>
                  <a:pt x="167654" y="3935607"/>
                </a:lnTo>
                <a:lnTo>
                  <a:pt x="134379" y="3893679"/>
                </a:lnTo>
                <a:lnTo>
                  <a:pt x="104348" y="3849224"/>
                </a:lnTo>
                <a:lnTo>
                  <a:pt x="77739" y="3802422"/>
                </a:lnTo>
                <a:lnTo>
                  <a:pt x="54732" y="3753451"/>
                </a:lnTo>
                <a:lnTo>
                  <a:pt x="35506" y="3702490"/>
                </a:lnTo>
                <a:lnTo>
                  <a:pt x="20241" y="3649720"/>
                </a:lnTo>
                <a:lnTo>
                  <a:pt x="9115" y="3595319"/>
                </a:lnTo>
                <a:lnTo>
                  <a:pt x="2308" y="3539465"/>
                </a:lnTo>
                <a:lnTo>
                  <a:pt x="0" y="3482340"/>
                </a:lnTo>
                <a:lnTo>
                  <a:pt x="0" y="696467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028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-1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1A2333A0-93DB-4D86-9C44-9CEB4C9AC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7" y="2667001"/>
            <a:ext cx="828483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3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991" y="1734311"/>
            <a:ext cx="8633460" cy="3556000"/>
          </a:xfrm>
          <a:custGeom>
            <a:avLst/>
            <a:gdLst/>
            <a:ahLst/>
            <a:cxnLst/>
            <a:rect l="l" t="t" r="r" b="b"/>
            <a:pathLst>
              <a:path w="8633460" h="3556000">
                <a:moveTo>
                  <a:pt x="0" y="592582"/>
                </a:moveTo>
                <a:lnTo>
                  <a:pt x="1964" y="543980"/>
                </a:lnTo>
                <a:lnTo>
                  <a:pt x="7756" y="496460"/>
                </a:lnTo>
                <a:lnTo>
                  <a:pt x="17222" y="450176"/>
                </a:lnTo>
                <a:lnTo>
                  <a:pt x="30211" y="405278"/>
                </a:lnTo>
                <a:lnTo>
                  <a:pt x="46569" y="361920"/>
                </a:lnTo>
                <a:lnTo>
                  <a:pt x="66144" y="320254"/>
                </a:lnTo>
                <a:lnTo>
                  <a:pt x="88784" y="280432"/>
                </a:lnTo>
                <a:lnTo>
                  <a:pt x="114336" y="242608"/>
                </a:lnTo>
                <a:lnTo>
                  <a:pt x="142648" y="206933"/>
                </a:lnTo>
                <a:lnTo>
                  <a:pt x="173567" y="173561"/>
                </a:lnTo>
                <a:lnTo>
                  <a:pt x="206941" y="142643"/>
                </a:lnTo>
                <a:lnTo>
                  <a:pt x="242616" y="114332"/>
                </a:lnTo>
                <a:lnTo>
                  <a:pt x="280441" y="88781"/>
                </a:lnTo>
                <a:lnTo>
                  <a:pt x="320264" y="66141"/>
                </a:lnTo>
                <a:lnTo>
                  <a:pt x="361930" y="46567"/>
                </a:lnTo>
                <a:lnTo>
                  <a:pt x="405289" y="30209"/>
                </a:lnTo>
                <a:lnTo>
                  <a:pt x="450187" y="17221"/>
                </a:lnTo>
                <a:lnTo>
                  <a:pt x="496473" y="7755"/>
                </a:lnTo>
                <a:lnTo>
                  <a:pt x="543992" y="1964"/>
                </a:lnTo>
                <a:lnTo>
                  <a:pt x="592594" y="0"/>
                </a:lnTo>
                <a:lnTo>
                  <a:pt x="8040878" y="0"/>
                </a:lnTo>
                <a:lnTo>
                  <a:pt x="8089479" y="1964"/>
                </a:lnTo>
                <a:lnTo>
                  <a:pt x="8136999" y="7755"/>
                </a:lnTo>
                <a:lnTo>
                  <a:pt x="8183283" y="17221"/>
                </a:lnTo>
                <a:lnTo>
                  <a:pt x="8228181" y="30209"/>
                </a:lnTo>
                <a:lnTo>
                  <a:pt x="8271539" y="46567"/>
                </a:lnTo>
                <a:lnTo>
                  <a:pt x="8313205" y="66141"/>
                </a:lnTo>
                <a:lnTo>
                  <a:pt x="8353027" y="88781"/>
                </a:lnTo>
                <a:lnTo>
                  <a:pt x="8390851" y="114332"/>
                </a:lnTo>
                <a:lnTo>
                  <a:pt x="8426526" y="142643"/>
                </a:lnTo>
                <a:lnTo>
                  <a:pt x="8459898" y="173561"/>
                </a:lnTo>
                <a:lnTo>
                  <a:pt x="8490816" y="206933"/>
                </a:lnTo>
                <a:lnTo>
                  <a:pt x="8519127" y="242608"/>
                </a:lnTo>
                <a:lnTo>
                  <a:pt x="8544678" y="280432"/>
                </a:lnTo>
                <a:lnTo>
                  <a:pt x="8567318" y="320254"/>
                </a:lnTo>
                <a:lnTo>
                  <a:pt x="8586892" y="361920"/>
                </a:lnTo>
                <a:lnTo>
                  <a:pt x="8603250" y="405278"/>
                </a:lnTo>
                <a:lnTo>
                  <a:pt x="8616238" y="450176"/>
                </a:lnTo>
                <a:lnTo>
                  <a:pt x="8625704" y="496460"/>
                </a:lnTo>
                <a:lnTo>
                  <a:pt x="8631495" y="543980"/>
                </a:lnTo>
                <a:lnTo>
                  <a:pt x="8633460" y="592582"/>
                </a:lnTo>
                <a:lnTo>
                  <a:pt x="8633460" y="2962910"/>
                </a:lnTo>
                <a:lnTo>
                  <a:pt x="8631495" y="3011511"/>
                </a:lnTo>
                <a:lnTo>
                  <a:pt x="8625704" y="3059031"/>
                </a:lnTo>
                <a:lnTo>
                  <a:pt x="8616238" y="3105315"/>
                </a:lnTo>
                <a:lnTo>
                  <a:pt x="8603250" y="3150213"/>
                </a:lnTo>
                <a:lnTo>
                  <a:pt x="8586892" y="3193571"/>
                </a:lnTo>
                <a:lnTo>
                  <a:pt x="8567318" y="3235237"/>
                </a:lnTo>
                <a:lnTo>
                  <a:pt x="8544678" y="3275059"/>
                </a:lnTo>
                <a:lnTo>
                  <a:pt x="8519127" y="3312883"/>
                </a:lnTo>
                <a:lnTo>
                  <a:pt x="8490816" y="3348558"/>
                </a:lnTo>
                <a:lnTo>
                  <a:pt x="8459898" y="3381930"/>
                </a:lnTo>
                <a:lnTo>
                  <a:pt x="8426526" y="3412848"/>
                </a:lnTo>
                <a:lnTo>
                  <a:pt x="8390851" y="3441159"/>
                </a:lnTo>
                <a:lnTo>
                  <a:pt x="8353027" y="3466710"/>
                </a:lnTo>
                <a:lnTo>
                  <a:pt x="8313205" y="3489350"/>
                </a:lnTo>
                <a:lnTo>
                  <a:pt x="8271539" y="3508924"/>
                </a:lnTo>
                <a:lnTo>
                  <a:pt x="8228181" y="3525282"/>
                </a:lnTo>
                <a:lnTo>
                  <a:pt x="8183283" y="3538270"/>
                </a:lnTo>
                <a:lnTo>
                  <a:pt x="8136999" y="3547736"/>
                </a:lnTo>
                <a:lnTo>
                  <a:pt x="8089479" y="3553527"/>
                </a:lnTo>
                <a:lnTo>
                  <a:pt x="8040878" y="3555491"/>
                </a:lnTo>
                <a:lnTo>
                  <a:pt x="592594" y="3555491"/>
                </a:lnTo>
                <a:lnTo>
                  <a:pt x="543992" y="3553527"/>
                </a:lnTo>
                <a:lnTo>
                  <a:pt x="496473" y="3547736"/>
                </a:lnTo>
                <a:lnTo>
                  <a:pt x="450187" y="3538270"/>
                </a:lnTo>
                <a:lnTo>
                  <a:pt x="405289" y="3525282"/>
                </a:lnTo>
                <a:lnTo>
                  <a:pt x="361930" y="3508924"/>
                </a:lnTo>
                <a:lnTo>
                  <a:pt x="320264" y="3489350"/>
                </a:lnTo>
                <a:lnTo>
                  <a:pt x="280441" y="3466710"/>
                </a:lnTo>
                <a:lnTo>
                  <a:pt x="242616" y="3441159"/>
                </a:lnTo>
                <a:lnTo>
                  <a:pt x="206941" y="3412848"/>
                </a:lnTo>
                <a:lnTo>
                  <a:pt x="173567" y="3381930"/>
                </a:lnTo>
                <a:lnTo>
                  <a:pt x="142648" y="3348558"/>
                </a:lnTo>
                <a:lnTo>
                  <a:pt x="114336" y="3312883"/>
                </a:lnTo>
                <a:lnTo>
                  <a:pt x="88784" y="3275059"/>
                </a:lnTo>
                <a:lnTo>
                  <a:pt x="66144" y="3235237"/>
                </a:lnTo>
                <a:lnTo>
                  <a:pt x="46569" y="3193571"/>
                </a:lnTo>
                <a:lnTo>
                  <a:pt x="30211" y="3150213"/>
                </a:lnTo>
                <a:lnTo>
                  <a:pt x="17222" y="3105315"/>
                </a:lnTo>
                <a:lnTo>
                  <a:pt x="7756" y="3059031"/>
                </a:lnTo>
                <a:lnTo>
                  <a:pt x="1964" y="3011511"/>
                </a:lnTo>
                <a:lnTo>
                  <a:pt x="0" y="2962910"/>
                </a:lnTo>
                <a:lnTo>
                  <a:pt x="0" y="592582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991" y="318515"/>
            <a:ext cx="8633460" cy="1021080"/>
          </a:xfrm>
          <a:custGeom>
            <a:avLst/>
            <a:gdLst/>
            <a:ahLst/>
            <a:cxnLst/>
            <a:rect l="l" t="t" r="r" b="b"/>
            <a:pathLst>
              <a:path w="8633460" h="1021080">
                <a:moveTo>
                  <a:pt x="8463280" y="0"/>
                </a:moveTo>
                <a:lnTo>
                  <a:pt x="156180" y="567"/>
                </a:lnTo>
                <a:lnTo>
                  <a:pt x="114253" y="9404"/>
                </a:lnTo>
                <a:lnTo>
                  <a:pt x="76830" y="27869"/>
                </a:lnTo>
                <a:lnTo>
                  <a:pt x="45303" y="54569"/>
                </a:lnTo>
                <a:lnTo>
                  <a:pt x="21061" y="88114"/>
                </a:lnTo>
                <a:lnTo>
                  <a:pt x="5497" y="127115"/>
                </a:lnTo>
                <a:lnTo>
                  <a:pt x="0" y="170179"/>
                </a:lnTo>
                <a:lnTo>
                  <a:pt x="556" y="850899"/>
                </a:lnTo>
                <a:lnTo>
                  <a:pt x="5320" y="893282"/>
                </a:lnTo>
                <a:lnTo>
                  <a:pt x="20730" y="932361"/>
                </a:lnTo>
                <a:lnTo>
                  <a:pt x="44839" y="966008"/>
                </a:lnTo>
                <a:lnTo>
                  <a:pt x="76258" y="992833"/>
                </a:lnTo>
                <a:lnTo>
                  <a:pt x="113594" y="1011444"/>
                </a:lnTo>
                <a:lnTo>
                  <a:pt x="155459" y="1020452"/>
                </a:lnTo>
                <a:lnTo>
                  <a:pt x="170179" y="1021079"/>
                </a:lnTo>
                <a:lnTo>
                  <a:pt x="8477279" y="1020512"/>
                </a:lnTo>
                <a:lnTo>
                  <a:pt x="8519206" y="1011675"/>
                </a:lnTo>
                <a:lnTo>
                  <a:pt x="8556629" y="993210"/>
                </a:lnTo>
                <a:lnTo>
                  <a:pt x="8588156" y="966510"/>
                </a:lnTo>
                <a:lnTo>
                  <a:pt x="8612398" y="932965"/>
                </a:lnTo>
                <a:lnTo>
                  <a:pt x="8627962" y="893964"/>
                </a:lnTo>
                <a:lnTo>
                  <a:pt x="8633460" y="850899"/>
                </a:lnTo>
                <a:lnTo>
                  <a:pt x="8632903" y="170179"/>
                </a:lnTo>
                <a:lnTo>
                  <a:pt x="8628139" y="127797"/>
                </a:lnTo>
                <a:lnTo>
                  <a:pt x="8612729" y="88718"/>
                </a:lnTo>
                <a:lnTo>
                  <a:pt x="8588620" y="55071"/>
                </a:lnTo>
                <a:lnTo>
                  <a:pt x="8557201" y="28246"/>
                </a:lnTo>
                <a:lnTo>
                  <a:pt x="8519865" y="9635"/>
                </a:lnTo>
                <a:lnTo>
                  <a:pt x="8478000" y="627"/>
                </a:lnTo>
                <a:lnTo>
                  <a:pt x="8463280" y="0"/>
                </a:lnTo>
                <a:close/>
              </a:path>
            </a:pathLst>
          </a:custGeom>
          <a:solidFill>
            <a:srgbClr val="C5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61058" y="460762"/>
            <a:ext cx="6542405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3295"/>
              </a:lnSpc>
            </a:pP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Thank</a:t>
            </a:r>
            <a:r>
              <a:rPr sz="2800" b="1" spc="1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You</a:t>
            </a:r>
            <a:r>
              <a:rPr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2019</a:t>
            </a:r>
            <a:r>
              <a:rPr lang="en-US" sz="2800" b="1" spc="-20" dirty="0">
                <a:solidFill>
                  <a:srgbClr val="12537C"/>
                </a:solidFill>
                <a:latin typeface="Verdana"/>
                <a:cs typeface="Verdana"/>
              </a:rPr>
              <a:t> - 2020</a:t>
            </a:r>
            <a:endParaRPr sz="2800" dirty="0">
              <a:latin typeface="Verdana"/>
              <a:cs typeface="Verdana"/>
            </a:endParaRPr>
          </a:p>
          <a:p>
            <a:pPr algn="ctr">
              <a:lnSpc>
                <a:spcPts val="3295"/>
              </a:lnSpc>
            </a:pP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Soc</a:t>
            </a:r>
            <a:r>
              <a:rPr sz="2800" b="1" spc="-5" dirty="0">
                <a:solidFill>
                  <a:srgbClr val="12537C"/>
                </a:solidFill>
                <a:latin typeface="Verdana"/>
                <a:cs typeface="Verdana"/>
              </a:rPr>
              <a:t>i</a:t>
            </a:r>
            <a:r>
              <a:rPr sz="2800" b="1" spc="-15" dirty="0">
                <a:solidFill>
                  <a:srgbClr val="12537C"/>
                </a:solidFill>
                <a:latin typeface="Verdana"/>
                <a:cs typeface="Verdana"/>
              </a:rPr>
              <a:t>al</a:t>
            </a:r>
            <a:r>
              <a:rPr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Med</a:t>
            </a:r>
            <a:r>
              <a:rPr sz="2800" b="1" spc="-5" dirty="0">
                <a:solidFill>
                  <a:srgbClr val="12537C"/>
                </a:solidFill>
                <a:latin typeface="Verdana"/>
                <a:cs typeface="Verdana"/>
              </a:rPr>
              <a:t>i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a</a:t>
            </a:r>
            <a:r>
              <a:rPr sz="2800" b="1" spc="25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Co</a:t>
            </a:r>
            <a:r>
              <a:rPr sz="2800" b="1" spc="-25" dirty="0">
                <a:solidFill>
                  <a:srgbClr val="12537C"/>
                </a:solidFill>
                <a:latin typeface="Verdana"/>
                <a:cs typeface="Verdana"/>
              </a:rPr>
              <a:t>m</a:t>
            </a:r>
            <a:r>
              <a:rPr sz="2800" b="1" spc="-30" dirty="0">
                <a:solidFill>
                  <a:srgbClr val="12537C"/>
                </a:solidFill>
                <a:latin typeface="Verdana"/>
                <a:cs typeface="Verdana"/>
              </a:rPr>
              <a:t>mun</a:t>
            </a:r>
            <a:r>
              <a:rPr sz="2800" b="1" spc="-5" dirty="0">
                <a:solidFill>
                  <a:srgbClr val="12537C"/>
                </a:solidFill>
                <a:latin typeface="Verdana"/>
                <a:cs typeface="Verdana"/>
              </a:rPr>
              <a:t>i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ty</a:t>
            </a:r>
            <a:r>
              <a:rPr sz="2800" b="1" spc="20" dirty="0">
                <a:solidFill>
                  <a:srgbClr val="12537C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Pa</a:t>
            </a:r>
            <a:r>
              <a:rPr sz="2800" b="1" spc="-10" dirty="0">
                <a:solidFill>
                  <a:srgbClr val="12537C"/>
                </a:solidFill>
                <a:latin typeface="Verdana"/>
                <a:cs typeface="Verdana"/>
              </a:rPr>
              <a:t>r</a:t>
            </a:r>
            <a:r>
              <a:rPr sz="2800" b="1" spc="-20" dirty="0">
                <a:solidFill>
                  <a:srgbClr val="12537C"/>
                </a:solidFill>
                <a:latin typeface="Verdana"/>
                <a:cs typeface="Verdana"/>
              </a:rPr>
              <a:t>tner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087" y="2734055"/>
            <a:ext cx="7859267" cy="138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55634" y="6465214"/>
            <a:ext cx="180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lang="en-US" sz="1200" spc="-1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bWFuZWx3PC9Vc2VyTmFtZT48RGF0ZVRpbWU+OS8xNy8yMDE5IDk6MTQ6NTggUE08L0RhdGVUaW1lPjxMYWJlbFN0cmluZz5VbnJlc3RyaWN0ZWQ8L0xhYmVsU3RyaW5nPjwvaXRlbT48L2xhYmVsSGlzdG9yeT4=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Props1.xml><?xml version="1.0" encoding="utf-8"?>
<ds:datastoreItem xmlns:ds="http://schemas.openxmlformats.org/officeDocument/2006/customXml" ds:itemID="{B875F147-FE66-4CF7-A567-0478E76AA132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FC00895E-8F3A-4B8F-9F58-2E4015194B6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831</Words>
  <Application>Microsoft Office PowerPoint</Application>
  <PresentationFormat>On-screen Show (4:3)</PresentationFormat>
  <Paragraphs>147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Franklin Gothic Medium</vt:lpstr>
      <vt:lpstr>Symbol</vt:lpstr>
      <vt:lpstr>Times New Roman</vt:lpstr>
      <vt:lpstr>Verdana</vt:lpstr>
      <vt:lpstr>Office Theme</vt:lpstr>
      <vt:lpstr>PowerPoint Presentation</vt:lpstr>
      <vt:lpstr>Presidential Remarks</vt:lpstr>
      <vt:lpstr>Meet The HIMSS NCA Board, 2019-2020</vt:lpstr>
      <vt:lpstr>Meet The HIMSS NCA Board, 2019-2020</vt:lpstr>
      <vt:lpstr>PowerPoint Presentation</vt:lpstr>
      <vt:lpstr>Upcoming Programs and Events for  2019 - 2020</vt:lpstr>
      <vt:lpstr>PowerPoint Presentation</vt:lpstr>
      <vt:lpstr>PowerPoint Presentation</vt:lpstr>
      <vt:lpstr>PowerPoint Presentation</vt:lpstr>
      <vt:lpstr>PowerPoint Presentation</vt:lpstr>
      <vt:lpstr>The BLUM Report- Welcome Back! </vt:lpstr>
      <vt:lpstr>PowerPoint Presentation</vt:lpstr>
      <vt:lpstr>PowerPoint Presentation</vt:lpstr>
      <vt:lpstr>PowerPoint Presentation</vt:lpstr>
      <vt:lpstr>HIMSS NCA September Program - Enabling Value-Based Care with HIT</vt:lpstr>
      <vt:lpstr>HIMSS NCA September Program - Enabling Value-Based Care with HIT</vt:lpstr>
      <vt:lpstr>HIMSS NCA September Program - Enabling Value Based Care with HIT</vt:lpstr>
      <vt:lpstr>HIMSS NCA September Program - Enabling Value-Based Care with HIT</vt:lpstr>
      <vt:lpstr>HIMSS NCA September Program - Enabling Value-Based Care with HIT</vt:lpstr>
      <vt:lpstr>Panelists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Crismali</dc:creator>
  <cp:lastModifiedBy>Michael Romero</cp:lastModifiedBy>
  <cp:revision>30</cp:revision>
  <dcterms:created xsi:type="dcterms:W3CDTF">2019-09-15T14:32:43Z</dcterms:created>
  <dcterms:modified xsi:type="dcterms:W3CDTF">2019-09-18T20:12:48Z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2019-04-24T00:00:00Z</vt:filetime>
  </property>
  <property fmtid="{D5CDD505-2E9C-101B-9397-08002B2CF9AE}" pid="3" name="LastSaved">
    <vt:filetime>2019-09-15T00:00:00Z</vt:filetime>
  </property>
  <property fmtid="{D5CDD505-2E9C-101B-9397-08002B2CF9AE}" pid="4" name="docIndexRef">
    <vt:lpwstr>e62072c6-065c-44b7-be93-7db395f6a291</vt:lpwstr>
  </property>
  <property fmtid="{D5CDD505-2E9C-101B-9397-08002B2CF9AE}" pid="5" name="bjSaver">
    <vt:lpwstr>uJx5AL0J0WkN/py83o9BErunBV50E8sD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7" name="bjDocumentLabelXML-0">
    <vt:lpwstr>ames.com/2008/01/sie/internal/label"&gt;&lt;element uid="42834bfb-1ec1-4beb-bd64-eb83fb3cb3f3" value="" /&gt;&lt;/sisl&gt;</vt:lpwstr>
  </property>
  <property fmtid="{D5CDD505-2E9C-101B-9397-08002B2CF9AE}" pid="8" name="bjDocumentSecurityLabel">
    <vt:lpwstr>Unrestricted</vt:lpwstr>
  </property>
  <property fmtid="{D5CDD505-2E9C-101B-9397-08002B2CF9AE}" pid="9" name="bjLabelHistoryID">
    <vt:lpwstr>{B875F147-FE66-4CF7-A567-0478E76AA132}</vt:lpwstr>
  </property>
</Properties>
</file>