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7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8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9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2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1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7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4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9F265-EB05-4DB8-BD4F-01408E689DD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5729-BF07-4E0B-9F52-199C84D7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09600" y="3048000"/>
            <a:ext cx="7772400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NMHIMSS</a:t>
            </a:r>
            <a:br>
              <a:rPr lang="en-US" b="1" dirty="0" smtClean="0"/>
            </a:br>
            <a:r>
              <a:rPr lang="en-US" b="1" dirty="0" smtClean="0"/>
              <a:t>Meet the Board &amp; Committees</a:t>
            </a:r>
            <a:br>
              <a:rPr lang="en-US" b="1" dirty="0" smtClean="0"/>
            </a:br>
            <a:r>
              <a:rPr lang="en-US" b="1" dirty="0" smtClean="0"/>
              <a:t>May 26th, 2016</a:t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26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Secretary</a:t>
            </a:r>
            <a:endParaRPr lang="en-US" sz="3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133600"/>
            <a:ext cx="8229600" cy="4495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200" dirty="0" smtClean="0"/>
              <a:t>Participate in the quarterly Executive Board Meetings  </a:t>
            </a:r>
          </a:p>
          <a:p>
            <a:pPr lvl="1"/>
            <a:r>
              <a:rPr lang="en-US" sz="2200" dirty="0" smtClean="0"/>
              <a:t>Participate in all Planning Strategy Session Meetings  </a:t>
            </a:r>
          </a:p>
          <a:p>
            <a:pPr lvl="1"/>
            <a:r>
              <a:rPr lang="en-US" sz="2200" dirty="0" smtClean="0"/>
              <a:t>Attend all Board meetings</a:t>
            </a:r>
          </a:p>
          <a:p>
            <a:pPr lvl="1"/>
            <a:r>
              <a:rPr lang="en-US" sz="2200" dirty="0" smtClean="0"/>
              <a:t>Generate quarterly Board meeting agendas and distribute one week prior to the meeting</a:t>
            </a:r>
          </a:p>
          <a:p>
            <a:pPr lvl="1"/>
            <a:r>
              <a:rPr lang="en-US" sz="2200" dirty="0" smtClean="0"/>
              <a:t>Compile meeting minutes and distribute within one week from meeting time</a:t>
            </a:r>
          </a:p>
          <a:p>
            <a:pPr lvl="1"/>
            <a:r>
              <a:rPr lang="en-US" sz="2200" dirty="0" smtClean="0"/>
              <a:t>Prepare ballots</a:t>
            </a:r>
          </a:p>
          <a:p>
            <a:pPr lvl="1"/>
            <a:r>
              <a:rPr lang="en-US" sz="2200" dirty="0" smtClean="0"/>
              <a:t>Retain copies of appropriate Chapter information on the NMHIMSS Portal </a:t>
            </a:r>
          </a:p>
          <a:p>
            <a:pPr lvl="1"/>
            <a:r>
              <a:rPr lang="en-US" sz="2200" dirty="0" smtClean="0"/>
              <a:t>Prepare and distribute Chapter information to members</a:t>
            </a:r>
          </a:p>
          <a:p>
            <a:pPr lvl="1"/>
            <a:r>
              <a:rPr lang="en-US" sz="2200" dirty="0" smtClean="0">
                <a:solidFill>
                  <a:prstClr val="black"/>
                </a:solidFill>
              </a:rPr>
              <a:t>Attend to other duties as requested by President</a:t>
            </a:r>
          </a:p>
          <a:p>
            <a:pPr lvl="1"/>
            <a:endParaRPr lang="en-US" sz="2200" dirty="0" smtClean="0"/>
          </a:p>
          <a:p>
            <a:pPr lvl="1"/>
            <a:endParaRPr lang="en-US" sz="2400" dirty="0" smtClean="0"/>
          </a:p>
          <a:p>
            <a:pPr lvl="1"/>
            <a:endParaRPr lang="en-US" sz="22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04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Secretary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 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Six to eight hours of meetings and Chapter work each quarter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834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Treasurer  </a:t>
            </a:r>
            <a:endParaRPr lang="en-US" sz="3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133600"/>
            <a:ext cx="8229600" cy="4495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000" dirty="0" smtClean="0"/>
              <a:t>Participate in the quarterly Executive Board Meetings  </a:t>
            </a:r>
          </a:p>
          <a:p>
            <a:pPr lvl="1"/>
            <a:r>
              <a:rPr lang="en-US" sz="2000" dirty="0" smtClean="0"/>
              <a:t>Participate in all Planning Strategy Session Meetings  </a:t>
            </a:r>
          </a:p>
          <a:p>
            <a:pPr lvl="1"/>
            <a:r>
              <a:rPr lang="en-US" sz="2000" dirty="0" smtClean="0"/>
              <a:t>Attend all Board meetings</a:t>
            </a:r>
          </a:p>
          <a:p>
            <a:pPr lvl="1"/>
            <a:r>
              <a:rPr lang="en-US" sz="2000" dirty="0" smtClean="0"/>
              <a:t>Maintain Chapter Bank accounts</a:t>
            </a:r>
          </a:p>
          <a:p>
            <a:pPr lvl="1"/>
            <a:r>
              <a:rPr lang="en-US" sz="2000" dirty="0" smtClean="0"/>
              <a:t>Reconcile monthly bank statement and financial transactions</a:t>
            </a:r>
          </a:p>
          <a:p>
            <a:pPr lvl="1"/>
            <a:r>
              <a:rPr lang="en-US" sz="2000" dirty="0" smtClean="0"/>
              <a:t>Process all program receipts</a:t>
            </a:r>
          </a:p>
          <a:p>
            <a:pPr lvl="1"/>
            <a:r>
              <a:rPr lang="en-US" sz="2000" dirty="0" smtClean="0"/>
              <a:t>Generate monthly financial reports for Board review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22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Treasurer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4419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 smtClean="0"/>
              <a:t>Jointly prepared the annual Chapter budget with incoming treasurer</a:t>
            </a:r>
          </a:p>
          <a:p>
            <a:pPr lvl="1"/>
            <a:r>
              <a:rPr lang="en-US" sz="2000" dirty="0" smtClean="0"/>
              <a:t>Prepare Budget and Financial Statement annually for National Standards submission</a:t>
            </a:r>
          </a:p>
          <a:p>
            <a:pPr lvl="1"/>
            <a:r>
              <a:rPr lang="en-US" sz="2000" dirty="0" smtClean="0"/>
              <a:t>Provide financial information for Annual Chapter audit and submit audit summary to Board and National HIMSS</a:t>
            </a:r>
          </a:p>
          <a:p>
            <a:pPr lvl="1"/>
            <a:r>
              <a:rPr lang="en-US" sz="2000" dirty="0" smtClean="0"/>
              <a:t>Prepare and submit federal IRS forms as necessary in the fall</a:t>
            </a:r>
          </a:p>
          <a:p>
            <a:pPr lvl="1"/>
            <a:r>
              <a:rPr lang="en-US" sz="2000" dirty="0" smtClean="0"/>
              <a:t>Attend to other duties as requested by President</a:t>
            </a:r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35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Treasurer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 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Six to eight hours of meetings and Chapter work each quarter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18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Member at Large</a:t>
            </a:r>
            <a:endParaRPr lang="en-US" sz="3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8862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400" b="1" smtClean="0"/>
              <a:t>Responsibilities</a:t>
            </a:r>
          </a:p>
          <a:p>
            <a:pPr lvl="1"/>
            <a:r>
              <a:rPr lang="en-US" sz="3400" smtClean="0"/>
              <a:t>Attend all meetings of the Chapter Board of Directors</a:t>
            </a:r>
          </a:p>
          <a:p>
            <a:pPr lvl="1"/>
            <a:r>
              <a:rPr lang="en-US" sz="3400" smtClean="0"/>
              <a:t>Attend Board special meetings, conference calls or face-to-face, as needed</a:t>
            </a:r>
          </a:p>
          <a:p>
            <a:pPr lvl="1"/>
            <a:r>
              <a:rPr lang="en-US" sz="3400" smtClean="0"/>
              <a:t>Special Assignments such as policies and procedure development  </a:t>
            </a:r>
          </a:p>
          <a:p>
            <a:pPr lvl="1"/>
            <a:r>
              <a:rPr lang="en-US" sz="3400" smtClean="0"/>
              <a:t>Conducts projects to further the goals of the organization or to develop services for the membership. May serve as chair of any ad hoc committee formed to develop these projects.</a:t>
            </a:r>
          </a:p>
          <a:p>
            <a:pPr lvl="1"/>
            <a:r>
              <a:rPr lang="en-US" sz="3400" smtClean="0"/>
              <a:t>Chair or support Chapter committees as needed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sz="2400" smtClean="0"/>
              <a:t/>
            </a:r>
            <a:br>
              <a:rPr lang="en-US" sz="2400" smtClean="0"/>
            </a:b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7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600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 </a:t>
            </a:r>
            <a:r>
              <a:rPr lang="en-US" sz="3600" b="1" dirty="0" smtClean="0"/>
              <a:t>Member at Large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4267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500" b="1" dirty="0" smtClean="0"/>
              <a:t> </a:t>
            </a:r>
            <a:r>
              <a:rPr lang="en-US" sz="3400" b="1" dirty="0" smtClean="0"/>
              <a:t>Term</a:t>
            </a:r>
          </a:p>
          <a:p>
            <a:pPr lvl="1"/>
            <a:r>
              <a:rPr lang="en-US" sz="2900" dirty="0" smtClean="0"/>
              <a:t>Two years</a:t>
            </a:r>
          </a:p>
          <a:p>
            <a:pPr lvl="1"/>
            <a:endParaRPr lang="en-US" sz="3000" b="1" dirty="0" smtClean="0"/>
          </a:p>
          <a:p>
            <a:r>
              <a:rPr lang="en-US" sz="3400" b="1" dirty="0" smtClean="0"/>
              <a:t>Time Commitment</a:t>
            </a:r>
          </a:p>
          <a:p>
            <a:pPr lvl="1"/>
            <a:r>
              <a:rPr lang="en-US" sz="2900" dirty="0" smtClean="0"/>
              <a:t>Two to four hour </a:t>
            </a:r>
            <a:r>
              <a:rPr lang="en-US" sz="3200" dirty="0" smtClean="0"/>
              <a:t>meetings and Chapter work each quarter</a:t>
            </a:r>
          </a:p>
          <a:p>
            <a:pPr lvl="1"/>
            <a:r>
              <a:rPr lang="en-US" sz="2900" dirty="0" smtClean="0"/>
              <a:t>Special assignments - varies</a:t>
            </a:r>
          </a:p>
          <a:p>
            <a:endParaRPr lang="en-US" sz="3400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Font typeface="Arial" panose="020B0604020202020204" pitchFamily="34" charset="0"/>
              <a:buNone/>
            </a:pPr>
            <a:r>
              <a:rPr lang="en-US" dirty="0" smtClean="0"/>
              <a:t>		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64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Communications Committee</a:t>
            </a:r>
            <a:endParaRPr lang="en-US" sz="3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prstClr val="black"/>
                </a:solidFill>
              </a:rPr>
              <a:t>Chair responsibilities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Attend all meetings of the Chapter Board of Directors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Collaborate with Chapter board in recruiting </a:t>
            </a:r>
          </a:p>
          <a:p>
            <a:r>
              <a:rPr lang="en-US" sz="2000" b="1" dirty="0" smtClean="0">
                <a:solidFill>
                  <a:prstClr val="black"/>
                </a:solidFill>
              </a:rPr>
              <a:t>General Responsibilities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Support nm.himsschapter.org website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Website Administration and Enhancements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About NMHIMSS and Information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Committee Information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Events Calendar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Presentations and photos</a:t>
            </a:r>
          </a:p>
          <a:p>
            <a:pPr lvl="2"/>
            <a:r>
              <a:rPr lang="en-US" sz="2000" dirty="0" smtClean="0">
                <a:solidFill>
                  <a:prstClr val="black"/>
                </a:solidFill>
              </a:rPr>
              <a:t>Newsletters</a:t>
            </a:r>
          </a:p>
          <a:p>
            <a:pPr lvl="1"/>
            <a:endParaRPr lang="en-US" dirty="0" smtClean="0"/>
          </a:p>
          <a:p>
            <a:pPr lvl="1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50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Communications Committee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21336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200" dirty="0" smtClean="0">
              <a:solidFill>
                <a:prstClr val="black"/>
              </a:solidFill>
            </a:endParaRP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Domain Name and Administration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Sponsor Logos and Information 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Member Communication (Email)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Surveys (Survey Monkey)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Event Registration (Eventbrite)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PayPal Administration</a:t>
            </a:r>
          </a:p>
          <a:p>
            <a:pPr lvl="1">
              <a:buFont typeface="Arial" panose="020B0604020202020204" pitchFamily="34" charset="0"/>
              <a:buNone/>
            </a:pPr>
            <a:endParaRPr lang="en-US" sz="2000" dirty="0" smtClean="0"/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19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Communications Committee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1336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None/>
            </a:pPr>
            <a:endParaRPr lang="en-US" sz="22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>
              <a:buFont typeface="Arial" panose="020B0604020202020204" pitchFamily="34" charset="0"/>
              <a:buNone/>
            </a:pPr>
            <a:endParaRPr lang="en-US" sz="2000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>
                <a:solidFill>
                  <a:prstClr val="black"/>
                </a:solidFill>
              </a:rPr>
              <a:t>Four hours of </a:t>
            </a:r>
            <a:r>
              <a:rPr lang="en-US" sz="2000" dirty="0" smtClean="0"/>
              <a:t>meetings and Chapter work each quarter</a:t>
            </a:r>
            <a:br>
              <a:rPr lang="en-US" sz="2000" dirty="0" smtClean="0"/>
            </a:br>
            <a:endParaRPr lang="en-US" sz="2000" dirty="0" smtClean="0"/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9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President</a:t>
            </a:r>
            <a:endParaRPr lang="en-US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+mj-lt"/>
              </a:rPr>
              <a:t>Responsibilities</a:t>
            </a:r>
          </a:p>
          <a:p>
            <a:pPr lvl="1"/>
            <a:r>
              <a:rPr lang="en-US" sz="2000" dirty="0" smtClean="0"/>
              <a:t>Presides at all meetings of the Board of Directors and the membership</a:t>
            </a:r>
          </a:p>
          <a:p>
            <a:pPr lvl="1"/>
            <a:r>
              <a:rPr lang="en-US" sz="2000" dirty="0" smtClean="0"/>
              <a:t>Attend the annual HIMSS conference to represent the chapter</a:t>
            </a:r>
          </a:p>
          <a:p>
            <a:pPr lvl="1"/>
            <a:r>
              <a:rPr lang="en-US" sz="2000" dirty="0" smtClean="0"/>
              <a:t>Works with the Board to establish the agenda and schedule for all regular and special meetings of the Board of Directors and the membership</a:t>
            </a:r>
          </a:p>
          <a:p>
            <a:pPr lvl="1"/>
            <a:r>
              <a:rPr lang="en-US" sz="2000" dirty="0" smtClean="0"/>
              <a:t>Executes contracts and other instruments on behalf of the chapter with the Secretary and/or Treasurer or any other designated officer, as duly authorized by the Board of Directors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45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Membership Committee</a:t>
            </a:r>
            <a:endParaRPr lang="en-US" sz="3600" b="1" dirty="0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Receive Monthly Membership report form National HIMSS and report out to Board during quarterly meeting</a:t>
            </a:r>
          </a:p>
          <a:p>
            <a:pPr lvl="1"/>
            <a:r>
              <a:rPr lang="en-US" sz="2000" dirty="0" smtClean="0"/>
              <a:t>Design, plan and execute membership drive activities</a:t>
            </a:r>
          </a:p>
          <a:p>
            <a:pPr lvl="1"/>
            <a:r>
              <a:rPr lang="en-US" sz="2000" dirty="0" smtClean="0"/>
              <a:t>Submit/Reconcile all membership applications with National NIMSS</a:t>
            </a:r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Promote HIMSS and recruit individual members at all times and events</a:t>
            </a:r>
          </a:p>
          <a:p>
            <a:pPr lvl="1"/>
            <a:r>
              <a:rPr lang="en-US" sz="2000" dirty="0" smtClean="0"/>
              <a:t>Promote HIMSS and recruit Organization Affiliate memberships at all times and events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74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Membership Committee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</a:t>
            </a:r>
          </a:p>
          <a:p>
            <a:pPr lvl="1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Two to three hours of meetings and Chapter work each quarter</a:t>
            </a:r>
            <a:br>
              <a:rPr lang="en-US" sz="2000" dirty="0" smtClean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56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Advocacy Committee</a:t>
            </a:r>
            <a:endParaRPr lang="en-US" sz="3600" b="1" dirty="0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Attend monthly CAR – Chapter Advocacy Roundtable meetings</a:t>
            </a:r>
          </a:p>
          <a:p>
            <a:pPr lvl="1"/>
            <a:r>
              <a:rPr lang="en-US" sz="2000" dirty="0" smtClean="0"/>
              <a:t>Facilitate Advocacy Committee quarterly meetings</a:t>
            </a:r>
          </a:p>
          <a:p>
            <a:pPr lvl="1"/>
            <a:r>
              <a:rPr lang="en-US" sz="2000" dirty="0" smtClean="0"/>
              <a:t>Schedule and Coordinate Advocacy Day</a:t>
            </a:r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Attend Advocacy Committee quarterly meetings</a:t>
            </a:r>
          </a:p>
          <a:p>
            <a:pPr lvl="1"/>
            <a:r>
              <a:rPr lang="en-US" sz="2000" dirty="0" smtClean="0"/>
              <a:t>Attend Advocacy Day if scheduled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587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Advocacy Committee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Two to three of meetings and Chapter work each quarter</a:t>
            </a:r>
            <a:br>
              <a:rPr lang="en-US" sz="2000" dirty="0" smtClean="0"/>
            </a:br>
            <a:endParaRPr lang="en-US" sz="2400" b="1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77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Sponsorships Committee</a:t>
            </a:r>
            <a:endParaRPr lang="en-US" sz="3600" b="1" dirty="0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smtClean="0"/>
              <a:t>Chair Responsibilities</a:t>
            </a:r>
          </a:p>
          <a:p>
            <a:pPr lvl="1"/>
            <a:r>
              <a:rPr lang="en-US" sz="2000" smtClean="0"/>
              <a:t>Attend all meetings of the Chapter Board of Directors</a:t>
            </a:r>
          </a:p>
          <a:p>
            <a:pPr lvl="1"/>
            <a:r>
              <a:rPr lang="en-US" sz="2000" smtClean="0"/>
              <a:t>Facilitate Chapter Sponsorship meetings</a:t>
            </a:r>
          </a:p>
          <a:p>
            <a:r>
              <a:rPr lang="en-US" sz="2400" b="1" smtClean="0"/>
              <a:t>General Responsibilities 	</a:t>
            </a:r>
          </a:p>
          <a:p>
            <a:pPr lvl="1"/>
            <a:r>
              <a:rPr lang="en-US" sz="2000" smtClean="0"/>
              <a:t>Provide leadership to the Sponsorship Committee and review and enhance/strengthen the Chapter Sponsorship program</a:t>
            </a:r>
          </a:p>
          <a:p>
            <a:pPr lvl="1"/>
            <a:r>
              <a:rPr lang="en-US" sz="2000" smtClean="0"/>
              <a:t>Track current vendor sponsorships such as benefits based on sponsor level and renewal timeframes</a:t>
            </a:r>
          </a:p>
          <a:p>
            <a:pPr lvl="1"/>
            <a:r>
              <a:rPr lang="en-US" sz="2000" smtClean="0"/>
              <a:t>Work with current vendor sponsors to obtain feedback on program to enhance/strengthen the program to attract more sponsors</a:t>
            </a:r>
          </a:p>
          <a:p>
            <a:pPr lvl="1"/>
            <a:r>
              <a:rPr lang="en-US" sz="2000" smtClean="0"/>
              <a:t>Follow up on vendor interest in Chapter sponsorship and identify opportunities to acquire new vendor sponsorships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387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Sponsorships Committee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Two hours of meetings and Chapter work each quarter</a:t>
            </a:r>
            <a:br>
              <a:rPr lang="en-US" sz="2000" dirty="0" smtClean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5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6764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/>
              <a:t>Upcoming 2016 Calendar Events</a:t>
            </a:r>
            <a:endParaRPr lang="en-US" sz="32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2514600"/>
            <a:ext cx="88392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May 27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June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: Call for Board Candidates</a:t>
            </a:r>
          </a:p>
          <a:p>
            <a:r>
              <a:rPr lang="en-US" sz="2000" dirty="0" smtClean="0"/>
              <a:t>June </a:t>
            </a:r>
            <a:r>
              <a:rPr lang="en-US" sz="2000" dirty="0" smtClean="0"/>
              <a:t>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smtClean="0"/>
              <a:t>– June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: Candidate review and selection</a:t>
            </a:r>
          </a:p>
          <a:p>
            <a:r>
              <a:rPr lang="en-US" sz="2000" dirty="0" smtClean="0"/>
              <a:t>June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June 15</a:t>
            </a:r>
            <a:r>
              <a:rPr lang="en-US" sz="2000" baseline="30000" dirty="0" smtClean="0"/>
              <a:t>th</a:t>
            </a:r>
            <a:r>
              <a:rPr lang="en-US" sz="2000" dirty="0"/>
              <a:t>:</a:t>
            </a:r>
            <a:r>
              <a:rPr lang="en-US" sz="2000" dirty="0" smtClean="0"/>
              <a:t> Election Site Configuration</a:t>
            </a:r>
          </a:p>
          <a:p>
            <a:r>
              <a:rPr lang="en-US" sz="2000" dirty="0" smtClean="0"/>
              <a:t>June 16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June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: Election</a:t>
            </a:r>
          </a:p>
          <a:p>
            <a:r>
              <a:rPr lang="en-US" sz="2000" dirty="0" smtClean="0"/>
              <a:t>June 27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: Board of Directors Announcement</a:t>
            </a:r>
          </a:p>
          <a:p>
            <a:r>
              <a:rPr lang="en-US" sz="2000" dirty="0" smtClean="0"/>
              <a:t>July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: 2016-2017 Board of Directors Induction meeting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2000" dirty="0" smtClean="0"/>
              <a:t> 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36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990600"/>
          </a:xfrm>
        </p:spPr>
        <p:txBody>
          <a:bodyPr/>
          <a:lstStyle/>
          <a:p>
            <a:pPr algn="l"/>
            <a:r>
              <a:rPr lang="en-US" sz="3600" b="1" dirty="0" smtClean="0"/>
              <a:t>President</a:t>
            </a:r>
            <a:r>
              <a:rPr lang="en-US" b="1" dirty="0" smtClean="0"/>
              <a:t>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/>
          <a:lstStyle/>
          <a:p>
            <a:pPr lvl="1"/>
            <a:r>
              <a:rPr lang="en-US" sz="2000" dirty="0" smtClean="0"/>
              <a:t>Authorizes all expenditures of chapter funds with approval of the Board of Directors</a:t>
            </a:r>
          </a:p>
          <a:p>
            <a:pPr lvl="1"/>
            <a:r>
              <a:rPr lang="en-US" sz="2000" dirty="0" smtClean="0"/>
              <a:t>Appoints Chairs and Members of all standing committees and special task forces subject to Board approval</a:t>
            </a:r>
          </a:p>
          <a:p>
            <a:pPr lvl="1"/>
            <a:r>
              <a:rPr lang="en-US" sz="2000" dirty="0" smtClean="0"/>
              <a:t>Facilitates the annual chapter self-evaluation and audit of activities that includes a review of standing committees and special task forces</a:t>
            </a:r>
          </a:p>
          <a:p>
            <a:pPr lvl="1"/>
            <a:r>
              <a:rPr lang="en-US" sz="2000" dirty="0" smtClean="0"/>
              <a:t>Serves as the primary liaison with HIMSS and attends necessary programs and meetings in support of on-going HIMSS/chapter relations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2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b="1" dirty="0" smtClean="0"/>
              <a:t>President</a:t>
            </a:r>
            <a:r>
              <a:rPr lang="en-US" b="1" dirty="0" smtClean="0"/>
              <a:t>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Ensures compliance with all reporting obligations to Federal and State governments and to HIMSS</a:t>
            </a:r>
          </a:p>
          <a:p>
            <a:pPr lvl="1"/>
            <a:r>
              <a:rPr lang="en-US" sz="2000" dirty="0" smtClean="0"/>
              <a:t>Conducts a year-end transition meeting with the outgoing and incoming Board of Directors</a:t>
            </a:r>
          </a:p>
          <a:p>
            <a:pPr lvl="1"/>
            <a:r>
              <a:rPr lang="en-US" sz="2000" dirty="0" smtClean="0"/>
              <a:t>Participate in the quarterly Executive Board Meetings</a:t>
            </a:r>
          </a:p>
          <a:p>
            <a:pPr lvl="1"/>
            <a:r>
              <a:rPr lang="en-US" sz="2000" dirty="0" smtClean="0"/>
              <a:t>Participate in all Planning Strategy Session Meetings</a:t>
            </a:r>
          </a:p>
          <a:p>
            <a:pPr lvl="1"/>
            <a:r>
              <a:rPr lang="en-US" sz="2000" dirty="0" smtClean="0"/>
              <a:t>Performs any other non-specified duties necessary to further the business of the chapter as duly authorized by the Board of Directors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9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President</a:t>
            </a:r>
            <a:r>
              <a:rPr lang="en-US" b="1" dirty="0" smtClean="0"/>
              <a:t>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typically follows President-Elect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An average of four to six hours of meetings and Chapter work each quarter</a:t>
            </a:r>
          </a:p>
          <a:p>
            <a:pPr lvl="1"/>
            <a:r>
              <a:rPr lang="en-US" sz="2000" dirty="0" smtClean="0"/>
              <a:t>Attend the Annual HIMSS conference, four days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Past President</a:t>
            </a:r>
            <a:endParaRPr lang="en-US" sz="36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Responsibilities</a:t>
            </a:r>
          </a:p>
          <a:p>
            <a:pPr lvl="1"/>
            <a:r>
              <a:rPr lang="en-US" sz="2000" dirty="0" smtClean="0"/>
              <a:t>Assist President and Board with programs, policy, and administrative function</a:t>
            </a:r>
          </a:p>
          <a:p>
            <a:pPr lvl="1"/>
            <a:r>
              <a:rPr lang="en-US" sz="2000" dirty="0" smtClean="0"/>
              <a:t>Attend to other duties as requested by the President</a:t>
            </a:r>
          </a:p>
          <a:p>
            <a:pPr lvl="1"/>
            <a:r>
              <a:rPr lang="en-US" sz="2000" dirty="0" smtClean="0"/>
              <a:t>Participate in the quarterly Executive Board Meetings</a:t>
            </a:r>
          </a:p>
          <a:p>
            <a:pPr lvl="1"/>
            <a:r>
              <a:rPr lang="en-US" sz="2000" dirty="0" smtClean="0"/>
              <a:t>Participate in all Planning Strategy Session Meetings</a:t>
            </a:r>
          </a:p>
          <a:p>
            <a:pPr lvl="1"/>
            <a:r>
              <a:rPr lang="en-US" sz="2000" dirty="0" smtClean="0"/>
              <a:t>Seek opportunities to volunteer at the national level</a:t>
            </a:r>
          </a:p>
          <a:p>
            <a:pPr lvl="1"/>
            <a:r>
              <a:rPr lang="en-US" sz="2000" dirty="0" smtClean="0"/>
              <a:t>Receive and tally nomination ballots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198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Past President </a:t>
            </a:r>
            <a:r>
              <a:rPr lang="en-US" sz="2000" b="1" dirty="0" smtClean="0"/>
              <a:t>(continued)</a:t>
            </a:r>
            <a:endParaRPr lang="en-US" sz="20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immediately follows Presidency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Four hours of meetings and Chapter work each quarter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12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600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President-Elect 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4038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smtClean="0"/>
              <a:t>Responsibilities</a:t>
            </a:r>
          </a:p>
          <a:p>
            <a:pPr lvl="1"/>
            <a:r>
              <a:rPr lang="en-US" sz="2200" smtClean="0"/>
              <a:t>Serve in the absence of chapter president as directed</a:t>
            </a:r>
          </a:p>
          <a:p>
            <a:pPr lvl="1"/>
            <a:r>
              <a:rPr lang="en-US" sz="2200" smtClean="0"/>
              <a:t>Attend to other duties as requested by the President</a:t>
            </a:r>
          </a:p>
          <a:p>
            <a:pPr lvl="1"/>
            <a:r>
              <a:rPr lang="en-US" sz="2200" smtClean="0"/>
              <a:t>Manage professional relationships with other organizations affiliated with the Chapter</a:t>
            </a:r>
          </a:p>
          <a:p>
            <a:pPr lvl="1"/>
            <a:r>
              <a:rPr lang="en-US" sz="2200" smtClean="0"/>
              <a:t>Represent the Chapter at the HIMSS National Conference</a:t>
            </a:r>
          </a:p>
          <a:p>
            <a:pPr lvl="1"/>
            <a:r>
              <a:rPr lang="en-US" sz="2200" smtClean="0"/>
              <a:t>Maintain the chapter’s long term strategy </a:t>
            </a:r>
          </a:p>
          <a:p>
            <a:pPr lvl="1"/>
            <a:r>
              <a:rPr lang="en-US" sz="2200" smtClean="0"/>
              <a:t>Ensure smooth leadership transition by gaining chapter leadership experience prior to assuming chapter president position</a:t>
            </a:r>
          </a:p>
          <a:p>
            <a:pPr lvl="1"/>
            <a:r>
              <a:rPr lang="en-US" sz="2200" smtClean="0"/>
              <a:t>Participate in the quarterly Executive Board Meetings</a:t>
            </a:r>
          </a:p>
          <a:p>
            <a:pPr lvl="1"/>
            <a:r>
              <a:rPr lang="en-US" sz="2200" smtClean="0"/>
              <a:t>Participate in all Planning Strategy Session Meetings</a:t>
            </a:r>
          </a:p>
          <a:p>
            <a:pPr lvl="1"/>
            <a:r>
              <a:rPr lang="en-US" sz="2200" smtClean="0"/>
              <a:t>Attend Chapter Leader Exchange </a:t>
            </a:r>
            <a:r>
              <a:rPr lang="en-US" sz="1400" smtClean="0"/>
              <a:t>(expenses covered by HIMSS)</a:t>
            </a:r>
          </a:p>
          <a:p>
            <a:pPr lvl="1"/>
            <a:endParaRPr lang="en-US" sz="2200" smtClean="0"/>
          </a:p>
          <a:p>
            <a:pPr lvl="1"/>
            <a:endParaRPr lang="en-US" sz="2000" smtClean="0"/>
          </a:p>
          <a:p>
            <a:pPr lvl="1"/>
            <a:endParaRPr lang="en-US" sz="2000" smtClean="0"/>
          </a:p>
          <a:p>
            <a:pPr lvl="1"/>
            <a:endParaRPr lang="en-US" sz="2400" smtClean="0"/>
          </a:p>
          <a:p>
            <a:pPr lvl="1">
              <a:buFont typeface="Arial" panose="020B0604020202020204" pitchFamily="34" charset="0"/>
              <a:buNone/>
            </a:pPr>
            <a:endParaRPr lang="en-US" sz="2000" smtClean="0"/>
          </a:p>
          <a:p>
            <a:pPr lvl="1"/>
            <a:endParaRPr lang="en-US" sz="200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2400" b="1" smtClean="0"/>
          </a:p>
          <a:p>
            <a:pPr lvl="1"/>
            <a:endParaRPr lang="en-US" sz="2000" smtClean="0"/>
          </a:p>
          <a:p>
            <a:pPr lvl="1"/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3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16002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/>
              <a:t>President-Elect </a:t>
            </a:r>
            <a:r>
              <a:rPr lang="en-US" sz="2200" b="1" dirty="0" smtClean="0"/>
              <a:t>(continued) </a:t>
            </a:r>
            <a:endParaRPr lang="en-US" sz="22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elected by active members</a:t>
            </a:r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Approximately two to three hours of meetings and Chapter work each quarter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3" y="66675"/>
            <a:ext cx="84772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6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1080</Words>
  <Application>Microsoft Office PowerPoint</Application>
  <PresentationFormat>On-screen Show (4:3)</PresentationFormat>
  <Paragraphs>227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NMHIMSS Meet the Board &amp; Committees May 26th, 2016  </vt:lpstr>
      <vt:lpstr>President</vt:lpstr>
      <vt:lpstr>President (continued)</vt:lpstr>
      <vt:lpstr>President (continued)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UnitedHealth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NMHIMSS Meet the Board &amp; Committees May 8th, 2015</dc:title>
  <dc:creator>Curt Schatz</dc:creator>
  <cp:lastModifiedBy>Curt Schatz</cp:lastModifiedBy>
  <cp:revision>7</cp:revision>
  <dcterms:created xsi:type="dcterms:W3CDTF">2015-05-07T20:59:04Z</dcterms:created>
  <dcterms:modified xsi:type="dcterms:W3CDTF">2016-05-26T14:29:40Z</dcterms:modified>
</cp:coreProperties>
</file>