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395" r:id="rId2"/>
    <p:sldId id="597" r:id="rId3"/>
    <p:sldId id="504" r:id="rId4"/>
    <p:sldId id="584" r:id="rId5"/>
    <p:sldId id="583" r:id="rId6"/>
    <p:sldId id="580" r:id="rId7"/>
    <p:sldId id="585" r:id="rId8"/>
    <p:sldId id="595" r:id="rId9"/>
    <p:sldId id="596" r:id="rId10"/>
    <p:sldId id="548" r:id="rId11"/>
    <p:sldId id="535" r:id="rId12"/>
    <p:sldId id="522" r:id="rId13"/>
    <p:sldId id="523" r:id="rId14"/>
    <p:sldId id="524" r:id="rId15"/>
    <p:sldId id="528" r:id="rId16"/>
    <p:sldId id="586" r:id="rId17"/>
    <p:sldId id="589" r:id="rId18"/>
    <p:sldId id="590" r:id="rId19"/>
    <p:sldId id="591" r:id="rId20"/>
    <p:sldId id="579" r:id="rId21"/>
    <p:sldId id="577" r:id="rId22"/>
    <p:sldId id="592" r:id="rId23"/>
    <p:sldId id="593" r:id="rId24"/>
    <p:sldId id="594" r:id="rId25"/>
    <p:sldId id="50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e Nichols" initials="JCN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5986"/>
    <a:srgbClr val="3C7DBE"/>
    <a:srgbClr val="B8E3FE"/>
    <a:srgbClr val="8AB2DA"/>
    <a:srgbClr val="22476C"/>
    <a:srgbClr val="94C0E4"/>
    <a:srgbClr val="73ACDB"/>
    <a:srgbClr val="569BBA"/>
    <a:srgbClr val="323948"/>
    <a:srgbClr val="7281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1964" autoAdjust="0"/>
    <p:restoredTop sz="92223" autoAdjust="0"/>
  </p:normalViewPr>
  <p:slideViewPr>
    <p:cSldViewPr>
      <p:cViewPr varScale="1">
        <p:scale>
          <a:sx n="113" d="100"/>
          <a:sy n="11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F3CAA-E742-4A41-97CC-63E39590074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7F65B-ED3B-4F69-B997-1C267599E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33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F65B-ED3B-4F69-B997-1C267599E21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349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F65B-ED3B-4F69-B997-1C267599E21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155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F65B-ED3B-4F69-B997-1C267599E21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451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F65B-ED3B-4F69-B997-1C267599E21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451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F65B-ED3B-4F69-B997-1C267599E21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451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F65B-ED3B-4F69-B997-1C267599E21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451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F65B-ED3B-4F69-B997-1C267599E21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451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F65B-ED3B-4F69-B997-1C267599E21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451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F65B-ED3B-4F69-B997-1C267599E21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451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F65B-ED3B-4F69-B997-1C267599E21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451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F65B-ED3B-4F69-B997-1C267599E21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45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F65B-ED3B-4F69-B997-1C267599E21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155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F65B-ED3B-4F69-B997-1C267599E21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451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F65B-ED3B-4F69-B997-1C267599E21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451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F65B-ED3B-4F69-B997-1C267599E21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155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F65B-ED3B-4F69-B997-1C267599E21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155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F65B-ED3B-4F69-B997-1C267599E21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155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F65B-ED3B-4F69-B997-1C267599E21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45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F65B-ED3B-4F69-B997-1C267599E21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52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F65B-ED3B-4F69-B997-1C267599E21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45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F65B-ED3B-4F69-B997-1C267599E21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45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F65B-ED3B-4F69-B997-1C267599E21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45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F65B-ED3B-4F69-B997-1C267599E21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451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F65B-ED3B-4F69-B997-1C267599E21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45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F65B-ED3B-4F69-B997-1C267599E21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45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4400" kern="1200" dirty="0" smtClean="0">
                <a:solidFill>
                  <a:srgbClr val="22476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‹#›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23948"/>
                </a:solidFill>
              </a:defRPr>
            </a:lvl1pPr>
          </a:lstStyle>
          <a:p>
            <a:r>
              <a:rPr lang="en-US" dirty="0" smtClean="0"/>
              <a:t>Health Data Consulting ©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65166"/>
                </a:solidFill>
              </a:defRPr>
            </a:lvl1pPr>
          </a:lstStyle>
          <a:p>
            <a:fld id="{256D54CC-D0A6-4F59-BED7-4CF7F2AC8B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Data Consulting ©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CDB6-2441-4611-B7A3-7D405163C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Data Consulting ©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CDB6-2441-4611-B7A3-7D405163C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6096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2B5A8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•"/>
              <a:defRPr sz="2800">
                <a:solidFill>
                  <a:srgbClr val="22476C"/>
                </a:solidFill>
              </a:defRPr>
            </a:lvl1pPr>
            <a:lvl2pPr marL="971550" indent="-514350">
              <a:buSzPct val="90000"/>
              <a:buFont typeface="Wingdings" pitchFamily="2" charset="2"/>
              <a:buChar char="ü"/>
              <a:defRPr sz="2400">
                <a:solidFill>
                  <a:srgbClr val="3C7DBE"/>
                </a:solidFill>
              </a:defRPr>
            </a:lvl2pPr>
            <a:lvl3pPr>
              <a:buFont typeface="Wingdings" pitchFamily="2" charset="2"/>
              <a:buChar char="§"/>
              <a:defRPr sz="1800">
                <a:solidFill>
                  <a:srgbClr val="3C7DBE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38100" cmpd="thickThin"/>
          <a:effectLst>
            <a:innerShdw blurRad="63500" dist="50800" dir="5400000">
              <a:srgbClr val="465166">
                <a:alpha val="50000"/>
              </a:srgb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3"/>
          <p:cNvSpPr>
            <a:spLocks noGrp="1"/>
          </p:cNvSpPr>
          <p:nvPr userDrawn="1">
            <p:ph type="sldNum" sz="quarter" idx="12"/>
          </p:nvPr>
        </p:nvSpPr>
        <p:spPr>
          <a:xfrm>
            <a:off x="228600" y="6350353"/>
            <a:ext cx="457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20305BF-E978-4F0F-A6C1-1F4821EA87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743200"/>
            <a:ext cx="7772400" cy="685800"/>
          </a:xfrm>
        </p:spPr>
        <p:txBody>
          <a:bodyPr anchor="t"/>
          <a:lstStyle>
            <a:lvl1pPr algn="l">
              <a:defRPr sz="4000" b="1" cap="all">
                <a:solidFill>
                  <a:srgbClr val="22476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505200"/>
            <a:ext cx="7772400" cy="4333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248400"/>
            <a:ext cx="9144000" cy="0"/>
          </a:xfrm>
          <a:prstGeom prst="line">
            <a:avLst/>
          </a:prstGeom>
          <a:ln w="38100" cmpd="thickThin"/>
          <a:effectLst>
            <a:innerShdw blurRad="63500" dist="50800" dir="5400000">
              <a:srgbClr val="465166">
                <a:alpha val="50000"/>
              </a:srgb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HDC_logo_RGB_HIr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91400" y="6324600"/>
            <a:ext cx="1359408" cy="4166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Data Consulting ©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CDB6-2441-4611-B7A3-7D405163C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Data Consulting © 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CDB6-2441-4611-B7A3-7D405163C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Data Consulting ©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CDB6-2441-4611-B7A3-7D405163C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Data Consulting © 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CDB6-2441-4611-B7A3-7D405163C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Data Consulting ©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CDB6-2441-4611-B7A3-7D405163C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Data Consulting ©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CCDB6-2441-4611-B7A3-7D405163C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‹#›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Health Data Consulting ©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CCDB6-2441-4611-B7A3-7D405163C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/>
        </p:nvSpPr>
        <p:spPr>
          <a:xfrm>
            <a:off x="1430867" y="2514600"/>
            <a:ext cx="6400801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4400" kern="1200" dirty="0" smtClean="0">
                <a:solidFill>
                  <a:srgbClr val="22476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z="2400" i="1" dirty="0" smtClean="0"/>
              <a:t>The </a:t>
            </a:r>
            <a:r>
              <a:rPr lang="en-US" sz="2400" i="1" dirty="0"/>
              <a:t>key requirement </a:t>
            </a:r>
            <a:r>
              <a:rPr lang="en-US" sz="2400" i="1" dirty="0" smtClean="0"/>
              <a:t>for </a:t>
            </a:r>
            <a:r>
              <a:rPr lang="en-US" sz="2400" i="1" dirty="0"/>
              <a:t>meaningful </a:t>
            </a:r>
            <a:r>
              <a:rPr lang="en-US" sz="2400" i="1" dirty="0" smtClean="0"/>
              <a:t>analysis</a:t>
            </a:r>
            <a:r>
              <a:rPr lang="en-US" sz="2400" i="1" dirty="0"/>
              <a:t>	</a:t>
            </a:r>
          </a:p>
        </p:txBody>
      </p:sp>
      <p:sp>
        <p:nvSpPr>
          <p:cNvPr id="5" name="Title 1"/>
          <p:cNvSpPr>
            <a:spLocks noGrp="1"/>
          </p:cNvSpPr>
          <p:nvPr/>
        </p:nvSpPr>
        <p:spPr>
          <a:xfrm>
            <a:off x="1447800" y="1524000"/>
            <a:ext cx="6400801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4400" kern="1200" dirty="0" smtClean="0">
                <a:solidFill>
                  <a:srgbClr val="22476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z="6000" dirty="0" smtClean="0">
                <a:solidFill>
                  <a:srgbClr val="225986"/>
                </a:solidFill>
              </a:rPr>
              <a:t>Data Aggregation</a:t>
            </a:r>
            <a:endParaRPr lang="en-US" sz="6000" dirty="0">
              <a:solidFill>
                <a:srgbClr val="225986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5638800"/>
            <a:ext cx="3009900" cy="884146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/>
        </p:nvSpPr>
        <p:spPr>
          <a:xfrm>
            <a:off x="1600200" y="4267200"/>
            <a:ext cx="6400801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4400" kern="1200" dirty="0" smtClean="0">
                <a:solidFill>
                  <a:srgbClr val="22476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z="1800" b="1" dirty="0" smtClean="0"/>
              <a:t>Presented by Joe Nichols MD</a:t>
            </a:r>
          </a:p>
          <a:p>
            <a:r>
              <a:rPr lang="en-US" sz="1800" b="1" dirty="0" smtClean="0"/>
              <a:t>Principal – Health Data Consulting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92712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Analytic Comparisons </a:t>
            </a:r>
            <a:endParaRPr lang="en-US" sz="2000" b="0" i="1" dirty="0">
              <a:solidFill>
                <a:srgbClr val="569BB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457200" cy="365125"/>
          </a:xfrm>
        </p:spPr>
        <p:txBody>
          <a:bodyPr/>
          <a:lstStyle/>
          <a:p>
            <a:pPr algn="l"/>
            <a:fld id="{720305BF-E978-4F0F-A6C1-1F4821EA8788}" type="slidenum">
              <a:rPr lang="en-US" smtClean="0"/>
              <a:pPr algn="l"/>
              <a:t>10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73025" cmpd="thickThin">
            <a:solidFill>
              <a:srgbClr val="2247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lvl="1" indent="0">
              <a:spcBef>
                <a:spcPts val="1200"/>
              </a:spcBef>
              <a:buClr>
                <a:srgbClr val="C00000"/>
              </a:buClr>
              <a:buSzPct val="100000"/>
              <a:buNone/>
            </a:pPr>
            <a:r>
              <a:rPr lang="en-US" sz="2800" dirty="0" smtClean="0">
                <a:solidFill>
                  <a:srgbClr val="225986"/>
                </a:solidFill>
              </a:rPr>
              <a:t>The following analytic presentations are based on:</a:t>
            </a:r>
          </a:p>
          <a:p>
            <a:pPr marL="514350" lvl="2" indent="-342900"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en-US" sz="2200" dirty="0" smtClean="0">
                <a:solidFill>
                  <a:srgbClr val="225986"/>
                </a:solidFill>
              </a:rPr>
              <a:t>Three years of payer data </a:t>
            </a:r>
          </a:p>
          <a:p>
            <a:pPr marL="971550" lvl="3" indent="-342900"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en-US" dirty="0" smtClean="0">
                <a:solidFill>
                  <a:srgbClr val="225986"/>
                </a:solidFill>
              </a:rPr>
              <a:t>All </a:t>
            </a:r>
            <a:r>
              <a:rPr lang="en-US" dirty="0">
                <a:solidFill>
                  <a:srgbClr val="225986"/>
                </a:solidFill>
              </a:rPr>
              <a:t>lines of </a:t>
            </a:r>
            <a:r>
              <a:rPr lang="en-US" dirty="0" smtClean="0">
                <a:solidFill>
                  <a:srgbClr val="225986"/>
                </a:solidFill>
              </a:rPr>
              <a:t>business</a:t>
            </a:r>
          </a:p>
          <a:p>
            <a:pPr marL="971550" lvl="3" indent="-342900"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en-US" dirty="0" smtClean="0">
                <a:solidFill>
                  <a:srgbClr val="225986"/>
                </a:solidFill>
              </a:rPr>
              <a:t>Inpatient, outpatient and professional</a:t>
            </a:r>
            <a:endParaRPr lang="en-US" dirty="0">
              <a:solidFill>
                <a:srgbClr val="225986"/>
              </a:solidFill>
            </a:endParaRPr>
          </a:p>
          <a:p>
            <a:pPr marL="514350" lvl="2" indent="-342900"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en-US" sz="2200" dirty="0" smtClean="0">
                <a:solidFill>
                  <a:srgbClr val="225986"/>
                </a:solidFill>
              </a:rPr>
              <a:t>17 </a:t>
            </a:r>
            <a:r>
              <a:rPr lang="en-US" sz="2200" dirty="0">
                <a:solidFill>
                  <a:srgbClr val="225986"/>
                </a:solidFill>
              </a:rPr>
              <a:t>Million  claims</a:t>
            </a:r>
          </a:p>
          <a:p>
            <a:pPr marL="514350" lvl="2" indent="-342900"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en-US" sz="2200" dirty="0">
                <a:solidFill>
                  <a:srgbClr val="225986"/>
                </a:solidFill>
              </a:rPr>
              <a:t>$10 Billion in charges</a:t>
            </a:r>
          </a:p>
          <a:p>
            <a:pPr marL="514350" lvl="2" indent="-342900"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en-US" sz="2200" dirty="0" smtClean="0">
                <a:solidFill>
                  <a:srgbClr val="225986"/>
                </a:solidFill>
              </a:rPr>
              <a:t>813,178 </a:t>
            </a:r>
            <a:r>
              <a:rPr lang="en-US" sz="2200" dirty="0">
                <a:solidFill>
                  <a:srgbClr val="225986"/>
                </a:solidFill>
              </a:rPr>
              <a:t>unique individuals</a:t>
            </a:r>
          </a:p>
          <a:p>
            <a:pPr marL="514350" lvl="2" indent="-342900"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en-US" sz="2200" dirty="0">
                <a:solidFill>
                  <a:srgbClr val="225986"/>
                </a:solidFill>
              </a:rPr>
              <a:t>$12,200 average per person </a:t>
            </a:r>
            <a:r>
              <a:rPr lang="en-US" sz="2200" dirty="0" smtClean="0">
                <a:solidFill>
                  <a:srgbClr val="225986"/>
                </a:solidFill>
              </a:rPr>
              <a:t>charges for all claims during the time frame</a:t>
            </a:r>
            <a:endParaRPr lang="en-US" sz="2200" dirty="0">
              <a:solidFill>
                <a:srgbClr val="225986"/>
              </a:solidFill>
            </a:endParaRPr>
          </a:p>
          <a:p>
            <a:pPr marL="0" lvl="1" indent="0">
              <a:buClr>
                <a:srgbClr val="C00000"/>
              </a:buClr>
              <a:buSzPct val="100000"/>
              <a:buNone/>
            </a:pPr>
            <a:endParaRPr lang="en-US" sz="2800" dirty="0">
              <a:solidFill>
                <a:srgbClr val="22598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1333" y="6460737"/>
            <a:ext cx="236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Health Data Consulting Inc.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3625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Concept Based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6DDB-3E3A-411B-8D72-D0D63DF3252B}" type="slidenum">
              <a:rPr lang="en-US" smtClean="0"/>
              <a:t>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05BF-E978-4F0F-A6C1-1F4821EA878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6212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C7DBE"/>
                </a:solidFill>
              </a:rPr>
              <a:t>Common Claim Diagnosis</a:t>
            </a:r>
            <a:endParaRPr lang="en-US" dirty="0">
              <a:solidFill>
                <a:srgbClr val="3C7DB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58217" y="1219199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Source:  Health Data Consulting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5791200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Source:  Health Data Consulting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73025" cmpd="thickThin">
            <a:solidFill>
              <a:srgbClr val="2247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68" y="1219199"/>
            <a:ext cx="8551863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31333" y="6460737"/>
            <a:ext cx="236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Health Data Consulting Inc.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677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Concept Based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6DDB-3E3A-411B-8D72-D0D63DF3252B}" type="slidenum">
              <a:rPr lang="en-US" smtClean="0"/>
              <a:t>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05BF-E978-4F0F-A6C1-1F4821EA878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6212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C7DBE"/>
                </a:solidFill>
              </a:rPr>
              <a:t>Neoplasms</a:t>
            </a:r>
            <a:endParaRPr lang="en-US" dirty="0">
              <a:solidFill>
                <a:srgbClr val="3C7DB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58217" y="1219199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Source:  Health Data Consulting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5791200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Source:  Health Data Consulting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73025" cmpd="thickThin">
            <a:solidFill>
              <a:srgbClr val="2247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708" y="1465420"/>
            <a:ext cx="3200400" cy="4751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931333" y="6460737"/>
            <a:ext cx="236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Health Data Consulting Inc.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5449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Concept Based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6DDB-3E3A-411B-8D72-D0D63DF3252B}" type="slidenum">
              <a:rPr lang="en-US" smtClean="0"/>
              <a:t>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05BF-E978-4F0F-A6C1-1F4821EA878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6212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C7DBE"/>
                </a:solidFill>
              </a:rPr>
              <a:t>Neoplasms</a:t>
            </a:r>
            <a:endParaRPr lang="en-US" dirty="0">
              <a:solidFill>
                <a:srgbClr val="3C7DB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58217" y="1219199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Source:  Health Data Consulting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5791200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Source:  Health Data Consulting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73025" cmpd="thickThin">
            <a:solidFill>
              <a:srgbClr val="2247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578" y="1600201"/>
            <a:ext cx="4681844" cy="467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931333" y="6460737"/>
            <a:ext cx="236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Health Data Consulting Inc.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5449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Concept Based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6DDB-3E3A-411B-8D72-D0D63DF3252B}" type="slidenum">
              <a:rPr lang="en-US" smtClean="0"/>
              <a:t>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05BF-E978-4F0F-A6C1-1F4821EA878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6212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C7DBE"/>
                </a:solidFill>
              </a:rPr>
              <a:t>Neoplasms</a:t>
            </a:r>
            <a:endParaRPr lang="en-US" dirty="0">
              <a:solidFill>
                <a:srgbClr val="3C7DB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58217" y="1219199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Source:  Health Data Consulting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5791200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Source:  Health Data Consulting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73025" cmpd="thickThin">
            <a:solidFill>
              <a:srgbClr val="2247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916" y="1465421"/>
            <a:ext cx="1900084" cy="484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931333" y="6460737"/>
            <a:ext cx="236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Health Data Consulting Inc.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5449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Concept Based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6DDB-3E3A-411B-8D72-D0D63DF3252B}" type="slidenum">
              <a:rPr lang="en-US" smtClean="0"/>
              <a:t>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05BF-E978-4F0F-A6C1-1F4821EA878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6212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C7DBE"/>
                </a:solidFill>
              </a:rPr>
              <a:t>Neoplasms</a:t>
            </a:r>
            <a:endParaRPr lang="en-US" dirty="0">
              <a:solidFill>
                <a:srgbClr val="3C7DB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58217" y="1219199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Source:  Health Data Consulting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5791200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Source:  Health Data Consulting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73025" cmpd="thickThin">
            <a:solidFill>
              <a:srgbClr val="2247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417" y="1600200"/>
            <a:ext cx="6593009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931333" y="6460737"/>
            <a:ext cx="236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Health Data Consulting Inc.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5449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Concept Based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6DDB-3E3A-411B-8D72-D0D63DF3252B}" type="slidenum">
              <a:rPr lang="en-US" smtClean="0"/>
              <a:t>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05BF-E978-4F0F-A6C1-1F4821EA878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6212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C7DBE"/>
                </a:solidFill>
              </a:rPr>
              <a:t>Diabetic Retinopathy</a:t>
            </a:r>
            <a:endParaRPr lang="en-US" dirty="0">
              <a:solidFill>
                <a:srgbClr val="3C7DB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58217" y="1219199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Source:  Health Data Consulting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5791200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Source:  Health Data Consulting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73025" cmpd="thickThin">
            <a:solidFill>
              <a:srgbClr val="2247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807498"/>
              </p:ext>
            </p:extLst>
          </p:nvPr>
        </p:nvGraphicFramePr>
        <p:xfrm>
          <a:off x="304800" y="1676400"/>
          <a:ext cx="8382000" cy="148212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495800"/>
                <a:gridCol w="2057400"/>
                <a:gridCol w="1828800"/>
              </a:tblGrid>
              <a:tr h="222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Condition Parameter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2259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Per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person charges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2259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Ratio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to Average**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225986"/>
                    </a:solidFill>
                  </a:tcPr>
                </a:tc>
              </a:tr>
              <a:tr h="382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Diabetes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$35,341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2.90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</a:tr>
              <a:tr h="382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</a:rPr>
                        <a:t>Diabetes + Retinopathy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$69,424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5.69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</a:tr>
              <a:tr h="382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</a:rPr>
                        <a:t>Diabetes + Retinopathy + Proliferative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$118,654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9.73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" y="5257800"/>
            <a:ext cx="6662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* Average total of all claim charges for a person with any claim in this diagnostic category</a:t>
            </a:r>
            <a:endParaRPr lang="en-US" sz="14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5538913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** Ratio of the average total of all claim charges </a:t>
            </a:r>
            <a:r>
              <a:rPr lang="en-US" sz="1400" i="1" dirty="0"/>
              <a:t>for </a:t>
            </a:r>
            <a:r>
              <a:rPr lang="en-US" sz="1400" i="1" dirty="0" smtClean="0"/>
              <a:t>a person with any </a:t>
            </a:r>
            <a:r>
              <a:rPr lang="en-US" sz="1400" i="1" dirty="0"/>
              <a:t>claim in this diagnostic category</a:t>
            </a:r>
            <a:r>
              <a:rPr lang="en-US" sz="1400" i="1" dirty="0" smtClean="0"/>
              <a:t> compared to the average for all persons for all claim </a:t>
            </a:r>
            <a:r>
              <a:rPr lang="en-US" sz="1400" i="1" dirty="0"/>
              <a:t>charges ($12,200</a:t>
            </a:r>
            <a:r>
              <a:rPr lang="en-US" sz="1400" i="1" dirty="0" smtClean="0"/>
              <a:t>)</a:t>
            </a:r>
            <a:endParaRPr lang="en-US" sz="1400" i="1" dirty="0"/>
          </a:p>
        </p:txBody>
      </p:sp>
      <p:sp>
        <p:nvSpPr>
          <p:cNvPr id="14" name="Footer Placeholder 3"/>
          <p:cNvSpPr txBox="1">
            <a:spLocks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MDMeta © 2016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31333" y="6460737"/>
            <a:ext cx="236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Health Data Consulting Inc.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9777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Concept Based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6DDB-3E3A-411B-8D72-D0D63DF3252B}" type="slidenum">
              <a:rPr lang="en-US" smtClean="0"/>
              <a:t>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05BF-E978-4F0F-A6C1-1F4821EA878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6212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C7DBE"/>
                </a:solidFill>
              </a:rPr>
              <a:t>Renal Failure</a:t>
            </a:r>
            <a:endParaRPr lang="en-US" dirty="0">
              <a:solidFill>
                <a:srgbClr val="3C7DB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58217" y="1219199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Source:  Health Data Consulting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5791200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Source:  Health Data Consulting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73025" cmpd="thickThin">
            <a:solidFill>
              <a:srgbClr val="2247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715192"/>
              </p:ext>
            </p:extLst>
          </p:nvPr>
        </p:nvGraphicFramePr>
        <p:xfrm>
          <a:off x="381000" y="2438400"/>
          <a:ext cx="8382000" cy="148212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191000"/>
                <a:gridCol w="2209800"/>
                <a:gridCol w="1981200"/>
              </a:tblGrid>
              <a:tr h="222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Condition Parameter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2259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Per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person charges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2259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Ratio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to Average**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225986"/>
                    </a:solidFill>
                  </a:tcPr>
                </a:tc>
              </a:tr>
              <a:tr h="382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Renal Failure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$233,219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19.12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</a:tr>
              <a:tr h="382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Renal Failure + Acute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$285,238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23.38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</a:tr>
              <a:tr h="382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Renal Failure + Chronic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$279,247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22.89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" y="5257800"/>
            <a:ext cx="6662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* Average total of all claim charges for a person with any claim in this diagnostic category</a:t>
            </a:r>
            <a:endParaRPr lang="en-US" sz="14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5538913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** Ratio of the average total of all claim charges </a:t>
            </a:r>
            <a:r>
              <a:rPr lang="en-US" sz="1400" i="1" dirty="0"/>
              <a:t>for </a:t>
            </a:r>
            <a:r>
              <a:rPr lang="en-US" sz="1400" i="1" dirty="0" smtClean="0"/>
              <a:t>a person with any </a:t>
            </a:r>
            <a:r>
              <a:rPr lang="en-US" sz="1400" i="1" dirty="0"/>
              <a:t>claim in this diagnostic category</a:t>
            </a:r>
            <a:r>
              <a:rPr lang="en-US" sz="1400" i="1" dirty="0" smtClean="0"/>
              <a:t> compared to the average for all persons for all claim </a:t>
            </a:r>
            <a:r>
              <a:rPr lang="en-US" sz="1400" i="1" dirty="0"/>
              <a:t>charges ($12,200)</a:t>
            </a:r>
          </a:p>
        </p:txBody>
      </p:sp>
      <p:sp>
        <p:nvSpPr>
          <p:cNvPr id="14" name="Footer Placeholder 3"/>
          <p:cNvSpPr txBox="1">
            <a:spLocks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MDMeta © 2016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31333" y="6460737"/>
            <a:ext cx="236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Health Data Consulting Inc.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2076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Concept Based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6DDB-3E3A-411B-8D72-D0D63DF3252B}" type="slidenum">
              <a:rPr lang="en-US" smtClean="0"/>
              <a:t>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05BF-E978-4F0F-A6C1-1F4821EA878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6212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C7DBE"/>
                </a:solidFill>
              </a:rPr>
              <a:t>Cardiac Disorders</a:t>
            </a:r>
            <a:endParaRPr lang="en-US" dirty="0">
              <a:solidFill>
                <a:srgbClr val="3C7DB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58217" y="1219199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Source:  Health Data Consulting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5791200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Source:  Health Data Consulting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73025" cmpd="thickThin">
            <a:solidFill>
              <a:srgbClr val="2247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564229"/>
              </p:ext>
            </p:extLst>
          </p:nvPr>
        </p:nvGraphicFramePr>
        <p:xfrm>
          <a:off x="381000" y="1465420"/>
          <a:ext cx="8382000" cy="301124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343400"/>
                <a:gridCol w="2133600"/>
                <a:gridCol w="1905000"/>
              </a:tblGrid>
              <a:tr h="222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Condition Parameter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2259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Per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person charges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2259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Ratio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to Average**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225986"/>
                    </a:solidFill>
                  </a:tcPr>
                </a:tc>
              </a:tr>
              <a:tr h="382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Acute Myocardial Infarction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$137,986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11.31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</a:tr>
              <a:tr h="382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Valvular disorders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$78,299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6.42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</a:tr>
              <a:tr h="382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Cardiac rhythm disorders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$68,222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5.59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</a:tr>
              <a:tr h="382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Hypertension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$31,376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2.57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</a:tr>
              <a:tr h="382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Heart failure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$144,357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11.83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</a:tr>
              <a:tr h="382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Heart Failure + Acute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$220,275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18.05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</a:tr>
              <a:tr h="382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Heart Failure + Chronic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$186,915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15.32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" y="5257800"/>
            <a:ext cx="6662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* Average total of all claim charges for a person with any claim in this diagnostic category</a:t>
            </a:r>
            <a:endParaRPr lang="en-US" sz="14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5538913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** Ratio of the average total of all claim charges </a:t>
            </a:r>
            <a:r>
              <a:rPr lang="en-US" sz="1400" i="1" dirty="0"/>
              <a:t>for </a:t>
            </a:r>
            <a:r>
              <a:rPr lang="en-US" sz="1400" i="1" dirty="0" smtClean="0"/>
              <a:t>a person with any </a:t>
            </a:r>
            <a:r>
              <a:rPr lang="en-US" sz="1400" i="1" dirty="0"/>
              <a:t>claim in this diagnostic category</a:t>
            </a:r>
            <a:r>
              <a:rPr lang="en-US" sz="1400" i="1" dirty="0" smtClean="0"/>
              <a:t> compared to the average for all persons for all claim </a:t>
            </a:r>
            <a:r>
              <a:rPr lang="en-US" sz="1400" i="1" dirty="0"/>
              <a:t>charges ($12,200)</a:t>
            </a:r>
          </a:p>
        </p:txBody>
      </p:sp>
      <p:sp>
        <p:nvSpPr>
          <p:cNvPr id="14" name="Footer Placeholder 3"/>
          <p:cNvSpPr txBox="1">
            <a:spLocks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MDMeta © 2016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31333" y="6460737"/>
            <a:ext cx="236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Health Data Consulting Inc.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598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Concept Based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6DDB-3E3A-411B-8D72-D0D63DF3252B}" type="slidenum">
              <a:rPr lang="en-US" smtClean="0"/>
              <a:t>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05BF-E978-4F0F-A6C1-1F4821EA878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6212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C7DBE"/>
                </a:solidFill>
              </a:rPr>
              <a:t>Malignant Neoplasm</a:t>
            </a:r>
            <a:endParaRPr lang="en-US" dirty="0">
              <a:solidFill>
                <a:srgbClr val="3C7DB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58217" y="1219199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Source:  Health Data Consulting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5791200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Source:  Health Data Consulting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73025" cmpd="thickThin">
            <a:solidFill>
              <a:srgbClr val="2247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922789"/>
              </p:ext>
            </p:extLst>
          </p:nvPr>
        </p:nvGraphicFramePr>
        <p:xfrm>
          <a:off x="381000" y="1342996"/>
          <a:ext cx="8382000" cy="37758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495800"/>
                <a:gridCol w="2057400"/>
                <a:gridCol w="1828800"/>
              </a:tblGrid>
              <a:tr h="222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Condition Parameter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2259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Per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person charges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2259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Ratio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to Average**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225986"/>
                    </a:solidFill>
                  </a:tcPr>
                </a:tc>
              </a:tr>
              <a:tr h="382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Malignant Neoplasm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$28,062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2.30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</a:tr>
              <a:tr h="382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Malignant Neoplasm + Breast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$68,009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5.57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</a:tr>
              <a:tr h="382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Malignant Neoplasm + Prostate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$33,835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2.77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</a:tr>
              <a:tr h="382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Malignant Neoplasm + Lung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$205,493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16.84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</a:tr>
              <a:tr h="382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Malignant Neoplasm + Colon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$32,398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2.66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</a:tr>
              <a:tr h="38228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Malignant Neoplasm + Skin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$35,925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2.94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</a:tr>
              <a:tr h="38228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Malignant Neoplasm + Pancreas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$168,323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13.80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</a:tr>
              <a:tr h="382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Leukemia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$158,090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12.96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</a:tr>
              <a:tr h="382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Lymphoma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$147,027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12.05</a:t>
                      </a:r>
                    </a:p>
                  </a:txBody>
                  <a:tcPr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B8E3FE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" y="5257800"/>
            <a:ext cx="6662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* Average total of all claim charges for a person with any claim in this diagnostic category</a:t>
            </a:r>
            <a:endParaRPr lang="en-US" sz="14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5538913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** Ratio of the average total of all claim charges </a:t>
            </a:r>
            <a:r>
              <a:rPr lang="en-US" sz="1400" i="1" dirty="0"/>
              <a:t>for </a:t>
            </a:r>
            <a:r>
              <a:rPr lang="en-US" sz="1400" i="1" dirty="0" smtClean="0"/>
              <a:t>a person with any </a:t>
            </a:r>
            <a:r>
              <a:rPr lang="en-US" sz="1400" i="1" dirty="0"/>
              <a:t>claim in this diagnostic category</a:t>
            </a:r>
            <a:r>
              <a:rPr lang="en-US" sz="1400" i="1" dirty="0" smtClean="0"/>
              <a:t> compared to the average for all persons for all claim </a:t>
            </a:r>
            <a:r>
              <a:rPr lang="en-US" sz="1400" i="1" dirty="0"/>
              <a:t>charges ($12,200)</a:t>
            </a:r>
          </a:p>
        </p:txBody>
      </p:sp>
      <p:sp>
        <p:nvSpPr>
          <p:cNvPr id="14" name="Footer Placeholder 3"/>
          <p:cNvSpPr txBox="1">
            <a:spLocks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MDMeta © 2016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31333" y="6460737"/>
            <a:ext cx="236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Health Data Consulting Inc.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5305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Aggregating Data - Impacts </a:t>
            </a:r>
            <a:endParaRPr lang="en-US" sz="2000" b="0" i="1" dirty="0">
              <a:solidFill>
                <a:srgbClr val="569BB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457200" cy="365125"/>
          </a:xfrm>
        </p:spPr>
        <p:txBody>
          <a:bodyPr/>
          <a:lstStyle/>
          <a:p>
            <a:pPr algn="l"/>
            <a:fld id="{720305BF-E978-4F0F-A6C1-1F4821EA8788}" type="slidenum">
              <a:rPr lang="en-US" smtClean="0"/>
              <a:pPr algn="l"/>
              <a:t>2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73025" cmpd="thickThin">
            <a:solidFill>
              <a:srgbClr val="2247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514350" lvl="2" indent="-342900"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en-US" sz="2200" dirty="0" smtClean="0">
                <a:solidFill>
                  <a:srgbClr val="225986"/>
                </a:solidFill>
              </a:rPr>
              <a:t>Patient populatio</a:t>
            </a:r>
            <a:r>
              <a:rPr lang="en-US" sz="2200" dirty="0" smtClean="0">
                <a:solidFill>
                  <a:srgbClr val="225986"/>
                </a:solidFill>
              </a:rPr>
              <a:t>n research</a:t>
            </a:r>
          </a:p>
          <a:p>
            <a:pPr marL="514350" lvl="2" indent="-342900"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en-US" sz="2200" dirty="0">
                <a:solidFill>
                  <a:srgbClr val="225986"/>
                </a:solidFill>
              </a:rPr>
              <a:t>Identifying disease focus and care priorities</a:t>
            </a:r>
          </a:p>
          <a:p>
            <a:pPr marL="514350" lvl="2" indent="-342900"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en-US" sz="2200" dirty="0" smtClean="0">
                <a:solidFill>
                  <a:srgbClr val="225986"/>
                </a:solidFill>
              </a:rPr>
              <a:t>Cost efficiency measures</a:t>
            </a:r>
          </a:p>
          <a:p>
            <a:pPr marL="514350" lvl="2" indent="-342900"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en-US" sz="2200" dirty="0" smtClean="0">
                <a:solidFill>
                  <a:srgbClr val="225986"/>
                </a:solidFill>
              </a:rPr>
              <a:t>Quality measures</a:t>
            </a:r>
          </a:p>
          <a:p>
            <a:pPr marL="514350" lvl="2" indent="-342900"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en-US" sz="2200" dirty="0" smtClean="0">
                <a:solidFill>
                  <a:srgbClr val="225986"/>
                </a:solidFill>
              </a:rPr>
              <a:t>Disease surveillance</a:t>
            </a:r>
          </a:p>
          <a:p>
            <a:pPr marL="514350" lvl="2" indent="-342900"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en-US" sz="2200" dirty="0" smtClean="0">
                <a:solidFill>
                  <a:srgbClr val="225986"/>
                </a:solidFill>
              </a:rPr>
              <a:t>Monitoring </a:t>
            </a:r>
            <a:r>
              <a:rPr lang="en-US" sz="2200" dirty="0">
                <a:solidFill>
                  <a:srgbClr val="225986"/>
                </a:solidFill>
              </a:rPr>
              <a:t>outcomes</a:t>
            </a:r>
          </a:p>
          <a:p>
            <a:pPr marL="514350" lvl="2" indent="-342900"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en-US" sz="2200" dirty="0" smtClean="0">
                <a:solidFill>
                  <a:srgbClr val="225986"/>
                </a:solidFill>
              </a:rPr>
              <a:t>Coverage and payment rules</a:t>
            </a:r>
          </a:p>
          <a:p>
            <a:pPr marL="514350" lvl="2" indent="-342900"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en-US" sz="2200" dirty="0" smtClean="0">
                <a:solidFill>
                  <a:srgbClr val="225986"/>
                </a:solidFill>
              </a:rPr>
              <a:t>Utilization measurement</a:t>
            </a:r>
          </a:p>
          <a:p>
            <a:pPr marL="514350" lvl="2" indent="-342900"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en-US" sz="2200" dirty="0">
                <a:solidFill>
                  <a:srgbClr val="225986"/>
                </a:solidFill>
              </a:rPr>
              <a:t>Clinical and financial risk measurements</a:t>
            </a:r>
          </a:p>
          <a:p>
            <a:pPr marL="0" lvl="1" indent="0">
              <a:buClr>
                <a:srgbClr val="C00000"/>
              </a:buClr>
              <a:buSzPct val="100000"/>
              <a:buNone/>
            </a:pPr>
            <a:endParaRPr lang="en-US" sz="2800" dirty="0">
              <a:solidFill>
                <a:srgbClr val="22598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1333" y="6460737"/>
            <a:ext cx="236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Health Data Consulting Inc.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8560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Concept Based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6DDB-3E3A-411B-8D72-D0D63DF3252B}" type="slidenum">
              <a:rPr lang="en-US" smtClean="0"/>
              <a:t>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05BF-E978-4F0F-A6C1-1F4821EA878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6212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C7DBE"/>
                </a:solidFill>
              </a:rPr>
              <a:t>CMS-HCCs</a:t>
            </a:r>
            <a:endParaRPr lang="en-US" dirty="0">
              <a:solidFill>
                <a:srgbClr val="3C7DB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5791200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Source:  Health Data Consulting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73025" cmpd="thickThin">
            <a:solidFill>
              <a:srgbClr val="2247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3"/>
          <p:cNvSpPr txBox="1">
            <a:spLocks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MDMeta © 2016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31333" y="6460737"/>
            <a:ext cx="236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Health Data Consulting Inc.</a:t>
            </a:r>
            <a:endParaRPr lang="en-US" sz="1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4182"/>
            <a:ext cx="9143999" cy="5753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395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Concept Based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6DDB-3E3A-411B-8D72-D0D63DF3252B}" type="slidenum">
              <a:rPr lang="en-US" smtClean="0"/>
              <a:t>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05BF-E978-4F0F-A6C1-1F4821EA878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6212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C7DBE"/>
                </a:solidFill>
              </a:rPr>
              <a:t>CMS-HCCs</a:t>
            </a:r>
            <a:endParaRPr lang="en-US" dirty="0">
              <a:solidFill>
                <a:srgbClr val="3C7DB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5791200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Source:  Health Data Consulting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73025" cmpd="thickThin">
            <a:solidFill>
              <a:srgbClr val="2247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3"/>
          <p:cNvSpPr txBox="1">
            <a:spLocks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MDMeta © 2016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31333" y="6460737"/>
            <a:ext cx="236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Health Data Consulting Inc.</a:t>
            </a:r>
            <a:endParaRPr lang="en-US" sz="1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081572"/>
            <a:ext cx="9144001" cy="5776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89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Aggregating Data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i="1" dirty="0" smtClean="0">
                <a:solidFill>
                  <a:srgbClr val="569BBA"/>
                </a:solidFill>
              </a:rPr>
              <a:t>Limitations of current analytic tools</a:t>
            </a:r>
            <a:endParaRPr lang="en-US" sz="2000" b="0" i="1" dirty="0">
              <a:solidFill>
                <a:srgbClr val="569BB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457200" cy="365125"/>
          </a:xfrm>
        </p:spPr>
        <p:txBody>
          <a:bodyPr/>
          <a:lstStyle/>
          <a:p>
            <a:pPr algn="l"/>
            <a:fld id="{720305BF-E978-4F0F-A6C1-1F4821EA8788}" type="slidenum">
              <a:rPr lang="en-US" smtClean="0"/>
              <a:pPr algn="l"/>
              <a:t>22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73025" cmpd="thickThin">
            <a:solidFill>
              <a:srgbClr val="2247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12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Most </a:t>
            </a:r>
            <a:r>
              <a:rPr lang="en-US" sz="2800" dirty="0" smtClean="0">
                <a:solidFill>
                  <a:schemeClr val="tx1"/>
                </a:solidFill>
              </a:rPr>
              <a:t>analytic tools </a:t>
            </a:r>
            <a:r>
              <a:rPr lang="en-US" sz="2800" dirty="0">
                <a:solidFill>
                  <a:schemeClr val="tx1"/>
                </a:solidFill>
              </a:rPr>
              <a:t>leave it up to the user to define </a:t>
            </a:r>
            <a:r>
              <a:rPr lang="en-US" sz="2800" dirty="0" smtClean="0">
                <a:solidFill>
                  <a:schemeClr val="tx1"/>
                </a:solidFill>
              </a:rPr>
              <a:t>categorical </a:t>
            </a:r>
            <a:r>
              <a:rPr lang="en-US" sz="2800" dirty="0">
                <a:solidFill>
                  <a:schemeClr val="tx1"/>
                </a:solidFill>
              </a:rPr>
              <a:t>disease parameters</a:t>
            </a:r>
          </a:p>
          <a:p>
            <a:pPr marL="457200" lvl="1" indent="-457200">
              <a:spcBef>
                <a:spcPts val="12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Categories and hierarchal relationships when defined are static</a:t>
            </a:r>
          </a:p>
          <a:p>
            <a:pPr marL="457200" lvl="1" indent="-457200">
              <a:spcBef>
                <a:spcPts val="12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Drill-down to details must follow a predefined path</a:t>
            </a:r>
          </a:p>
          <a:p>
            <a:pPr marL="457200" lvl="1" indent="-457200">
              <a:spcBef>
                <a:spcPts val="12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Medical </a:t>
            </a:r>
            <a:r>
              <a:rPr lang="en-US" sz="2800" dirty="0">
                <a:solidFill>
                  <a:schemeClr val="tx1"/>
                </a:solidFill>
              </a:rPr>
              <a:t>concepts cross categories and do not fit in a single hierarchal bucket</a:t>
            </a:r>
          </a:p>
          <a:p>
            <a:pPr marL="457200" lvl="1" indent="-457200"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1333" y="6460737"/>
            <a:ext cx="236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Health Data Consulting Inc.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3022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Aggregating Data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i="1" dirty="0" smtClean="0">
                <a:solidFill>
                  <a:srgbClr val="569BBA"/>
                </a:solidFill>
              </a:rPr>
              <a:t>Limitations of current analytic tools</a:t>
            </a:r>
            <a:endParaRPr lang="en-US" sz="2000" b="0" i="1" dirty="0">
              <a:solidFill>
                <a:srgbClr val="569BB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457200" cy="365125"/>
          </a:xfrm>
        </p:spPr>
        <p:txBody>
          <a:bodyPr/>
          <a:lstStyle/>
          <a:p>
            <a:pPr algn="l"/>
            <a:fld id="{720305BF-E978-4F0F-A6C1-1F4821EA8788}" type="slidenum">
              <a:rPr lang="en-US" smtClean="0"/>
              <a:pPr algn="l"/>
              <a:t>23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73025" cmpd="thickThin">
            <a:solidFill>
              <a:srgbClr val="2247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08826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12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The  content of categories is defined in a black box often by persons who lack a clinical background</a:t>
            </a:r>
          </a:p>
          <a:p>
            <a:pPr marL="457200" lvl="1" indent="-457200">
              <a:spcBef>
                <a:spcPts val="12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Information is not actionable since questions about parameters of diseases are constrained to predefined static categories</a:t>
            </a:r>
          </a:p>
          <a:p>
            <a:pPr marL="457200" lvl="1" indent="-457200">
              <a:spcBef>
                <a:spcPts val="12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Disease parameters cannot be combined</a:t>
            </a:r>
          </a:p>
          <a:p>
            <a:pPr marL="0" lvl="1" indent="0">
              <a:buClr>
                <a:srgbClr val="C00000"/>
              </a:buClr>
              <a:buSzPct val="100000"/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1333" y="6460737"/>
            <a:ext cx="236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Health Data Consulting Inc.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5869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Aggregating Data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i="1" dirty="0" smtClean="0">
                <a:solidFill>
                  <a:srgbClr val="569BBA"/>
                </a:solidFill>
              </a:rPr>
              <a:t>Requirements for meaningful categorization</a:t>
            </a:r>
            <a:endParaRPr lang="en-US" sz="2000" b="0" i="1" dirty="0">
              <a:solidFill>
                <a:srgbClr val="569BB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457200" cy="365125"/>
          </a:xfrm>
        </p:spPr>
        <p:txBody>
          <a:bodyPr/>
          <a:lstStyle/>
          <a:p>
            <a:pPr algn="l"/>
            <a:fld id="{720305BF-E978-4F0F-A6C1-1F4821EA8788}" type="slidenum">
              <a:rPr lang="en-US" smtClean="0"/>
              <a:pPr algn="l"/>
              <a:t>24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73025" cmpd="thickThin">
            <a:solidFill>
              <a:srgbClr val="2247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 marL="457200" lvl="1" indent="-457200">
              <a:spcBef>
                <a:spcPts val="12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Management of categorization schemes  requires a data governance structure that:</a:t>
            </a:r>
          </a:p>
          <a:p>
            <a:pPr marL="628650" lvl="2" indent="-457200"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en-US" sz="2200" dirty="0" smtClean="0">
                <a:solidFill>
                  <a:schemeClr val="tx1"/>
                </a:solidFill>
              </a:rPr>
              <a:t>Assures the right resources (clinicians, coders, billing staff, IT professionals, executive sponsorship, administrative support)</a:t>
            </a:r>
          </a:p>
          <a:p>
            <a:pPr marL="628650" lvl="2" indent="-457200"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en-US" sz="2200" dirty="0" smtClean="0">
                <a:solidFill>
                  <a:schemeClr val="tx1"/>
                </a:solidFill>
              </a:rPr>
              <a:t>A consistent process for definition and maintenance of documentation</a:t>
            </a:r>
          </a:p>
          <a:p>
            <a:pPr marL="628650" lvl="2" indent="-457200"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en-US" sz="2200" dirty="0" smtClean="0">
                <a:solidFill>
                  <a:schemeClr val="tx1"/>
                </a:solidFill>
              </a:rPr>
              <a:t>Ongoing review and updates of defined categories</a:t>
            </a:r>
          </a:p>
          <a:p>
            <a:pPr marL="628650" lvl="2" indent="-457200"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en-US" sz="2200" dirty="0" smtClean="0">
                <a:solidFill>
                  <a:schemeClr val="tx1"/>
                </a:solidFill>
              </a:rPr>
              <a:t>Transparent access to the definition of all categories</a:t>
            </a:r>
          </a:p>
          <a:p>
            <a:pPr marL="457200" lvl="1" indent="-457200">
              <a:spcBef>
                <a:spcPts val="12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Definition of the category to include</a:t>
            </a:r>
          </a:p>
          <a:p>
            <a:pPr marL="628650" lvl="2" indent="-457200"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en-US" sz="2200" dirty="0" smtClean="0">
                <a:solidFill>
                  <a:schemeClr val="tx1"/>
                </a:solidFill>
              </a:rPr>
              <a:t>Specific description of the category</a:t>
            </a:r>
          </a:p>
          <a:p>
            <a:pPr marL="628650" lvl="2" indent="-457200"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en-US" sz="2200" dirty="0" smtClean="0">
                <a:solidFill>
                  <a:schemeClr val="tx1"/>
                </a:solidFill>
              </a:rPr>
              <a:t>Intended purpose or use of the category in analysis</a:t>
            </a:r>
          </a:p>
          <a:p>
            <a:pPr marL="628650" lvl="2" indent="-457200"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en-US" sz="2200" dirty="0" smtClean="0">
                <a:solidFill>
                  <a:schemeClr val="tx1"/>
                </a:solidFill>
              </a:rPr>
              <a:t>What should the category include and/or exclude?</a:t>
            </a:r>
          </a:p>
          <a:p>
            <a:pPr marL="0" lvl="1" indent="0">
              <a:buClr>
                <a:srgbClr val="C00000"/>
              </a:buClr>
              <a:buSzPct val="100000"/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1333" y="6460737"/>
            <a:ext cx="236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Health Data Consulting Inc.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6592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4562"/>
            <a:ext cx="8229600" cy="4596659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tx1"/>
                </a:solidFill>
              </a:rPr>
              <a:t>Accurate complete and reproducible aggregation is the key to virtually any medical information use.</a:t>
            </a:r>
          </a:p>
          <a:p>
            <a:pPr>
              <a:spcBef>
                <a:spcPts val="12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tx1"/>
                </a:solidFill>
              </a:rPr>
              <a:t>There are substantial challenges in aggregating data due to the structure and description of existing </a:t>
            </a:r>
            <a:r>
              <a:rPr lang="en-US" sz="3000" dirty="0" smtClean="0">
                <a:solidFill>
                  <a:schemeClr val="tx1"/>
                </a:solidFill>
              </a:rPr>
              <a:t>codes as well as the need for clinical knowledge.</a:t>
            </a:r>
          </a:p>
          <a:p>
            <a:pPr>
              <a:spcBef>
                <a:spcPts val="12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tx1"/>
                </a:solidFill>
              </a:rPr>
              <a:t>A strong data governance process is critical</a:t>
            </a:r>
            <a:endParaRPr lang="en-US" sz="3000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tx1"/>
                </a:solidFill>
              </a:rPr>
              <a:t>By applying clinical knowledge to metadata tagging of codes, data aggregation can be easily accomplished in a way the is accurate, consistent, complete and medically sound.</a:t>
            </a:r>
          </a:p>
          <a:p>
            <a:pPr>
              <a:spcBef>
                <a:spcPts val="12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tx1"/>
                </a:solidFill>
              </a:rPr>
              <a:t>The process of aggregation can be reduced from an intensive research process that is prone to errors, to one that can be done in </a:t>
            </a:r>
            <a:r>
              <a:rPr lang="en-US" sz="3000" dirty="0" smtClean="0">
                <a:solidFill>
                  <a:schemeClr val="tx1"/>
                </a:solidFill>
              </a:rPr>
              <a:t>consistently and rapidly based </a:t>
            </a:r>
            <a:r>
              <a:rPr lang="en-US" sz="3000" dirty="0" smtClean="0">
                <a:solidFill>
                  <a:schemeClr val="tx1"/>
                </a:solidFill>
              </a:rPr>
              <a:t>on the selection of predefined concept based tags.</a:t>
            </a:r>
          </a:p>
          <a:p>
            <a:pPr>
              <a:spcBef>
                <a:spcPts val="1200"/>
              </a:spcBef>
              <a:buClr>
                <a:srgbClr val="C00000"/>
              </a:buClr>
              <a:buSzPct val="100000"/>
              <a:buFont typeface="Wingdings" panose="05000000000000000000" pitchFamily="2" charset="2"/>
              <a:buChar char="§"/>
            </a:pPr>
            <a:endParaRPr lang="en-US" sz="3000" dirty="0" smtClean="0">
              <a:solidFill>
                <a:schemeClr val="tx1"/>
              </a:solidFill>
            </a:endParaRPr>
          </a:p>
          <a:p>
            <a:pPr marL="742950" lvl="1" indent="-285750">
              <a:lnSpc>
                <a:spcPct val="80000"/>
              </a:lnSpc>
              <a:buClr>
                <a:srgbClr val="0070C0"/>
              </a:buClr>
              <a:buFont typeface="Arial" panose="020B0604020202020204" pitchFamily="34" charset="0"/>
              <a:buChar char="–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6DDB-3E3A-411B-8D72-D0D63DF3252B}" type="slidenum">
              <a:rPr lang="en-US" smtClean="0"/>
              <a:t>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05BF-E978-4F0F-A6C1-1F4821EA878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58217" y="1219199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Source:  Health Data Consulting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5715000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Source:  Health Data Consulting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73025" cmpd="thickThin">
            <a:solidFill>
              <a:srgbClr val="2247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542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268"/>
            <a:ext cx="8229600" cy="443428"/>
          </a:xfrm>
        </p:spPr>
        <p:txBody>
          <a:bodyPr>
            <a:noAutofit/>
          </a:bodyPr>
          <a:lstStyle/>
          <a:p>
            <a:r>
              <a:rPr lang="en-US" dirty="0"/>
              <a:t>Aggregating Data - Challenges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6212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C7DBE"/>
                </a:solidFill>
              </a:rPr>
              <a:t>Same concept in </a:t>
            </a:r>
            <a:r>
              <a:rPr lang="en-US" dirty="0">
                <a:solidFill>
                  <a:srgbClr val="3C7DBE"/>
                </a:solidFill>
              </a:rPr>
              <a:t>m</a:t>
            </a:r>
            <a:r>
              <a:rPr lang="en-US" dirty="0" smtClean="0">
                <a:solidFill>
                  <a:srgbClr val="3C7DBE"/>
                </a:solidFill>
              </a:rPr>
              <a:t>any places:</a:t>
            </a:r>
            <a:endParaRPr lang="en-US" dirty="0">
              <a:solidFill>
                <a:srgbClr val="3C7DB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457200" cy="365125"/>
          </a:xfrm>
        </p:spPr>
        <p:txBody>
          <a:bodyPr/>
          <a:lstStyle/>
          <a:p>
            <a:pPr algn="l"/>
            <a:fld id="{720305BF-E978-4F0F-A6C1-1F4821EA8788}" type="slidenum">
              <a:rPr lang="en-US" smtClean="0"/>
              <a:pPr algn="l"/>
              <a:t>3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73025" cmpd="thickThin">
            <a:solidFill>
              <a:srgbClr val="2247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6114196"/>
              </p:ext>
            </p:extLst>
          </p:nvPr>
        </p:nvGraphicFramePr>
        <p:xfrm>
          <a:off x="676273" y="2316483"/>
          <a:ext cx="7781927" cy="2255517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524127"/>
                <a:gridCol w="3429000"/>
                <a:gridCol w="1828800"/>
              </a:tblGrid>
              <a:tr h="382831">
                <a:tc>
                  <a:txBody>
                    <a:bodyPr/>
                    <a:lstStyle/>
                    <a:p>
                      <a:pPr marL="171450" marR="0" lvl="0" indent="-171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Condition</a:t>
                      </a:r>
                    </a:p>
                  </a:txBody>
                  <a:tcPr horzOverflow="overflow">
                    <a:cell3D prstMaterial="dkEdge">
                      <a:bevel prst="coolSlant"/>
                      <a:lightRig rig="flood" dir="t"/>
                    </a:cell3D>
                    <a:solidFill>
                      <a:srgbClr val="3C7DBE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Tabular Category</a:t>
                      </a:r>
                    </a:p>
                  </a:txBody>
                  <a:tcPr horzOverflow="overflow">
                    <a:cell3D prstMaterial="dkEdge">
                      <a:bevel prst="coolSlant"/>
                      <a:lightRig rig="flood" dir="t"/>
                    </a:cell3D>
                    <a:solidFill>
                      <a:srgbClr val="3C7DBE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Number of Codes</a:t>
                      </a:r>
                    </a:p>
                  </a:txBody>
                  <a:tcPr horzOverflow="overflow">
                    <a:cell3D prstMaterial="dkEdge">
                      <a:bevel prst="coolSlant"/>
                      <a:lightRig rig="flood" dir="t"/>
                    </a:cell3D>
                    <a:solidFill>
                      <a:srgbClr val="3C7DBE"/>
                    </a:solidFill>
                  </a:tcPr>
                </a:tc>
              </a:tr>
              <a:tr h="289298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65B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cs typeface="Calibri" pitchFamily="34" charset="0"/>
                        </a:rPr>
                        <a:t>Hypertension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Calibri" pitchFamily="34" charset="0"/>
                      </a:endParaRPr>
                    </a:p>
                  </a:txBody>
                  <a:tcPr anchor="ctr" horzOverflow="overflow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65B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Hypertensive Disease</a:t>
                      </a:r>
                    </a:p>
                  </a:txBody>
                  <a:tcPr anchor="ctr" horzOverflow="overflow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65B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14</a:t>
                      </a:r>
                    </a:p>
                  </a:txBody>
                  <a:tcPr anchor="ctr" horzOverflow="overflow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348686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65B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Calibri" pitchFamily="34" charset="0"/>
                      </a:endParaRPr>
                    </a:p>
                  </a:txBody>
                  <a:tcPr anchor="ctr" horzOverflow="overflow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65B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Other Categories (14)</a:t>
                      </a:r>
                    </a:p>
                  </a:txBody>
                  <a:tcPr anchor="ctr" horzOverflow="overflow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65B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115</a:t>
                      </a:r>
                    </a:p>
                  </a:txBody>
                  <a:tcPr anchor="ctr" horzOverflow="overflow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289298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65B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Calibri" pitchFamily="34" charset="0"/>
                        </a:rPr>
                        <a:t>Pneumonia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65B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Influenza and Pneumonia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65B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38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289298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65B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Calibri" pitchFamily="34" charset="0"/>
                      </a:endParaRPr>
                    </a:p>
                  </a:txBody>
                  <a:tcPr anchor="ctr" horzOverflow="overflow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65B6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Other Categories (18)</a:t>
                      </a:r>
                    </a:p>
                  </a:txBody>
                  <a:tcPr anchor="ctr" horzOverflow="overflow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65B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42</a:t>
                      </a:r>
                    </a:p>
                  </a:txBody>
                  <a:tcPr anchor="ctr" horzOverflow="overflow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289298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65B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Calibri" pitchFamily="34" charset="0"/>
                        </a:rPr>
                        <a:t>Genitourinary Disorders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65B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Diseases of the Genitourinary System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65B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587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289298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65B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Calibri" pitchFamily="34" charset="0"/>
                      </a:endParaRPr>
                    </a:p>
                  </a:txBody>
                  <a:tcPr anchor="ctr" horzOverflow="overflow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65B6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Other Categories (14)</a:t>
                      </a:r>
                    </a:p>
                  </a:txBody>
                  <a:tcPr anchor="ctr" horzOverflow="overflow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165B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535</a:t>
                      </a:r>
                    </a:p>
                  </a:txBody>
                  <a:tcPr anchor="ctr" horzOverflow="overflow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657600" y="4800600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Source:  Health Data Consulting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464365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Current categorization in the ICD-10 tabular index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9356" y="5181600"/>
            <a:ext cx="6513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Because of the ‘combination’ nature of ICD-10 codes, they may not be in the category that the user might expect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931333" y="6460737"/>
            <a:ext cx="236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Health Data Consulting Inc.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27878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Finding concepts vs words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6DDB-3E3A-411B-8D72-D0D63DF3252B}" type="slidenum">
              <a:rPr lang="en-US" smtClean="0"/>
              <a:t>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05BF-E978-4F0F-A6C1-1F4821EA878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6212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C7DBE"/>
                </a:solidFill>
              </a:rPr>
              <a:t>Down’s syndrome  [4 codes]</a:t>
            </a:r>
            <a:endParaRPr lang="en-US" dirty="0">
              <a:solidFill>
                <a:srgbClr val="3C7DB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5791200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Source:  Health Data Consulting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73025" cmpd="thickThin">
            <a:solidFill>
              <a:srgbClr val="2247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31333" y="6460737"/>
            <a:ext cx="236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Health Data Consulting Inc.</a:t>
            </a:r>
            <a:endParaRPr lang="en-US" sz="1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2590800"/>
            <a:ext cx="838041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53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Finding concepts vs words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6DDB-3E3A-411B-8D72-D0D63DF3252B}" type="slidenum">
              <a:rPr lang="en-US" smtClean="0"/>
              <a:t>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05BF-E978-4F0F-A6C1-1F4821EA878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6212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C7DBE"/>
                </a:solidFill>
              </a:rPr>
              <a:t>Renal Failure / Kidney Failure  [20 codes]</a:t>
            </a:r>
            <a:endParaRPr lang="en-US" dirty="0">
              <a:solidFill>
                <a:srgbClr val="3C7DB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5791200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Source:  Health Data Consulting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73025" cmpd="thickThin">
            <a:solidFill>
              <a:srgbClr val="2247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31333" y="6460737"/>
            <a:ext cx="236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Health Data Consulting Inc.</a:t>
            </a:r>
            <a:endParaRPr lang="en-US" sz="1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93" y="2667000"/>
            <a:ext cx="8380413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53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Finding concepts vs words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6DDB-3E3A-411B-8D72-D0D63DF3252B}" type="slidenum">
              <a:rPr lang="en-US" smtClean="0"/>
              <a:t>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05BF-E978-4F0F-A6C1-1F4821EA878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6212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C7DBE"/>
                </a:solidFill>
              </a:rPr>
              <a:t>Hip Fracture / Proximal Femur Fracture / Fracture upper end of the femur [1,260 codes]</a:t>
            </a:r>
            <a:endParaRPr lang="en-US" dirty="0">
              <a:solidFill>
                <a:srgbClr val="3C7DB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5791200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Source:  Health Data Consulting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73025" cmpd="thickThin">
            <a:solidFill>
              <a:srgbClr val="2247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31333" y="6460737"/>
            <a:ext cx="236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Health Data Consulting Inc.</a:t>
            </a:r>
            <a:endParaRPr lang="en-US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30" y="1512332"/>
            <a:ext cx="9031770" cy="4659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0697" y="1143000"/>
            <a:ext cx="6166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i="1" dirty="0" smtClean="0"/>
              <a:t>38 codes returned if “fracture” and “hip” are used in the query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3268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Finding concepts vs words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6DDB-3E3A-411B-8D72-D0D63DF3252B}" type="slidenum">
              <a:rPr lang="en-US" smtClean="0"/>
              <a:t>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05BF-E978-4F0F-A6C1-1F4821EA878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6212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C7DBE"/>
                </a:solidFill>
              </a:rPr>
              <a:t>Drug induced  [3,104 codes]</a:t>
            </a:r>
            <a:endParaRPr lang="en-US" dirty="0">
              <a:solidFill>
                <a:srgbClr val="3C7DB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5791200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Source:  Health Data Consulting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73025" cmpd="thickThin">
            <a:solidFill>
              <a:srgbClr val="2247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31333" y="6460737"/>
            <a:ext cx="236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Health Data Consulting Inc.</a:t>
            </a:r>
            <a:endParaRPr lang="en-US" sz="1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79957"/>
            <a:ext cx="8458199" cy="5068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53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609600"/>
          </a:xfrm>
        </p:spPr>
        <p:txBody>
          <a:bodyPr>
            <a:normAutofit/>
          </a:bodyPr>
          <a:lstStyle/>
          <a:p>
            <a:r>
              <a:rPr lang="en-US" dirty="0"/>
              <a:t>Aggregating </a:t>
            </a:r>
            <a:r>
              <a:rPr lang="en-US" dirty="0" smtClean="0"/>
              <a:t>Data - Challenges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6DDB-3E3A-411B-8D72-D0D63DF3252B}" type="slidenum">
              <a:rPr lang="en-US" smtClean="0"/>
              <a:t>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05BF-E978-4F0F-A6C1-1F4821EA878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6212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C7DBE"/>
                </a:solidFill>
              </a:rPr>
              <a:t>Which Taxonomy Model?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58217" y="1219199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Source:  Health Data Consulting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9" name="Picture 8" descr="Aggregat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72400" y="0"/>
            <a:ext cx="990600" cy="990600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09600" y="2000250"/>
            <a:ext cx="3429000" cy="3257550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838700" y="2000250"/>
            <a:ext cx="3810000" cy="32956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81400" y="1617820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Source:  Health Data Consulting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73025" cmpd="thickThin">
            <a:solidFill>
              <a:srgbClr val="2247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9600" y="12192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In hierarchal categorization models (taxonomies), what is the right categorization structure?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931333" y="6460737"/>
            <a:ext cx="236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Health Data Consulting Inc.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15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609600"/>
          </a:xfrm>
        </p:spPr>
        <p:txBody>
          <a:bodyPr>
            <a:normAutofit/>
          </a:bodyPr>
          <a:lstStyle/>
          <a:p>
            <a:r>
              <a:rPr lang="en-US" dirty="0"/>
              <a:t>Aggregating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6DDB-3E3A-411B-8D72-D0D63DF3252B}" type="slidenum">
              <a:rPr lang="en-US" smtClean="0"/>
              <a:t>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05BF-E978-4F0F-A6C1-1F4821EA878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6212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C7DBE"/>
                </a:solidFill>
              </a:rPr>
              <a:t>Ontologies – assigning metadata</a:t>
            </a:r>
            <a:endParaRPr lang="en-US" dirty="0">
              <a:solidFill>
                <a:srgbClr val="3C7DB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58217" y="1219199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Source:  Health Data Consulting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900278"/>
              </p:ext>
            </p:extLst>
          </p:nvPr>
        </p:nvGraphicFramePr>
        <p:xfrm>
          <a:off x="1828800" y="2057397"/>
          <a:ext cx="5562600" cy="3962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0383"/>
                <a:gridCol w="4132217"/>
              </a:tblGrid>
              <a:tr h="53022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Streptococcal Pneumonia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22476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6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Relationship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Ontological Concept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86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Is a type of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56F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Pneumonia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6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Is a type of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56F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Infection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10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Is a condition of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56F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Pulmonary system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10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Is a condition of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56F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Lung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6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Is caused by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56F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Streptococcus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6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Is a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56F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Communicable </a:t>
                      </a:r>
                      <a:r>
                        <a:rPr lang="en-US" sz="1600" b="1" dirty="0" smtClean="0">
                          <a:effectLst/>
                        </a:rPr>
                        <a:t>Disease</a:t>
                      </a:r>
                      <a:endParaRPr lang="en-US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467600" y="2895600"/>
            <a:ext cx="15194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Source:  Health Data Consulting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73025" cmpd="thickThin">
            <a:solidFill>
              <a:srgbClr val="2247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9600" y="12192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Ontologies allow for the ability to categorize based on a limitless  number of concept relationships as expressed in metadata tags.  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931333" y="6460737"/>
            <a:ext cx="236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Health Data Consulting Inc.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6047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6872</TotalTime>
  <Words>1449</Words>
  <Application>Microsoft Office PowerPoint</Application>
  <PresentationFormat>On-screen Show (4:3)</PresentationFormat>
  <Paragraphs>335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Aggregating Data - Impacts </vt:lpstr>
      <vt:lpstr>Aggregating Data - Challenges</vt:lpstr>
      <vt:lpstr>Finding concepts vs words</vt:lpstr>
      <vt:lpstr>Finding concepts vs words</vt:lpstr>
      <vt:lpstr>Finding concepts vs words</vt:lpstr>
      <vt:lpstr>Finding concepts vs words</vt:lpstr>
      <vt:lpstr>Aggregating Data - Challenges</vt:lpstr>
      <vt:lpstr>Aggregating Data</vt:lpstr>
      <vt:lpstr>Analytic Comparisons </vt:lpstr>
      <vt:lpstr>Concept Based Analysis</vt:lpstr>
      <vt:lpstr>Concept Based Analysis</vt:lpstr>
      <vt:lpstr>Concept Based Analysis</vt:lpstr>
      <vt:lpstr>Concept Based Analysis</vt:lpstr>
      <vt:lpstr>Concept Based Analysis</vt:lpstr>
      <vt:lpstr>Concept Based Analysis</vt:lpstr>
      <vt:lpstr>Concept Based Analysis</vt:lpstr>
      <vt:lpstr>Concept Based Analysis</vt:lpstr>
      <vt:lpstr>Concept Based Analysis</vt:lpstr>
      <vt:lpstr>Concept Based Analysis</vt:lpstr>
      <vt:lpstr>Concept Based Analysis</vt:lpstr>
      <vt:lpstr>Aggregating Data  Limitations of current analytic tools</vt:lpstr>
      <vt:lpstr>Aggregating Data  Limitations of current analytic tools</vt:lpstr>
      <vt:lpstr>Aggregating Data  Requirements for meaningful categorization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 Nichols</dc:creator>
  <cp:lastModifiedBy>JoeNLT3</cp:lastModifiedBy>
  <cp:revision>277</cp:revision>
  <dcterms:created xsi:type="dcterms:W3CDTF">2010-05-21T21:58:23Z</dcterms:created>
  <dcterms:modified xsi:type="dcterms:W3CDTF">2018-03-21T18:14:16Z</dcterms:modified>
</cp:coreProperties>
</file>