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9"/>
  </p:notesMasterIdLst>
  <p:sldIdLst>
    <p:sldId id="258" r:id="rId6"/>
    <p:sldId id="342" r:id="rId7"/>
    <p:sldId id="343" r:id="rId8"/>
    <p:sldId id="340" r:id="rId9"/>
    <p:sldId id="291" r:id="rId10"/>
    <p:sldId id="339" r:id="rId11"/>
    <p:sldId id="338" r:id="rId12"/>
    <p:sldId id="337" r:id="rId13"/>
    <p:sldId id="336" r:id="rId14"/>
    <p:sldId id="335" r:id="rId15"/>
    <p:sldId id="313" r:id="rId16"/>
    <p:sldId id="302" r:id="rId17"/>
    <p:sldId id="303" r:id="rId18"/>
    <p:sldId id="304" r:id="rId19"/>
    <p:sldId id="305" r:id="rId20"/>
    <p:sldId id="306"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42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87" autoAdjust="0"/>
    <p:restoredTop sz="82278" autoAdjust="0"/>
  </p:normalViewPr>
  <p:slideViewPr>
    <p:cSldViewPr snapToGrid="0">
      <p:cViewPr varScale="1">
        <p:scale>
          <a:sx n="103" d="100"/>
          <a:sy n="103" d="100"/>
        </p:scale>
        <p:origin x="159"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515C0-7360-4E44-AFE2-507864654D94}" type="doc">
      <dgm:prSet loTypeId="urn:microsoft.com/office/officeart/2005/8/layout/hChevron3" loCatId="process" qsTypeId="urn:microsoft.com/office/officeart/2005/8/quickstyle/simple1" qsCatId="simple" csTypeId="urn:microsoft.com/office/officeart/2005/8/colors/accent1_5" csCatId="accent1" phldr="1"/>
      <dgm:spPr/>
    </dgm:pt>
    <dgm:pt modelId="{C9BCD8D1-0E37-499D-BB05-FE66EE90427E}">
      <dgm:prSet phldrT="[Text]"/>
      <dgm:spPr/>
      <dgm:t>
        <a:bodyPr/>
        <a:lstStyle/>
        <a:p>
          <a:r>
            <a:rPr lang="en-US"/>
            <a:t>Identify</a:t>
          </a:r>
        </a:p>
      </dgm:t>
    </dgm:pt>
    <dgm:pt modelId="{071F311C-414F-492A-9593-EE2A3A15FD29}" type="parTrans" cxnId="{7E8018DF-A51B-421B-B840-236FA0AFF573}">
      <dgm:prSet/>
      <dgm:spPr/>
      <dgm:t>
        <a:bodyPr/>
        <a:lstStyle/>
        <a:p>
          <a:endParaRPr lang="en-US"/>
        </a:p>
      </dgm:t>
    </dgm:pt>
    <dgm:pt modelId="{DB78574B-BBFB-45F6-806C-DB2CDDA332D8}" type="sibTrans" cxnId="{7E8018DF-A51B-421B-B840-236FA0AFF573}">
      <dgm:prSet/>
      <dgm:spPr/>
      <dgm:t>
        <a:bodyPr/>
        <a:lstStyle/>
        <a:p>
          <a:endParaRPr lang="en-US"/>
        </a:p>
      </dgm:t>
    </dgm:pt>
    <dgm:pt modelId="{7D3DB14B-2578-44BA-B95C-1A22ECC766B7}">
      <dgm:prSet/>
      <dgm:spPr/>
      <dgm:t>
        <a:bodyPr/>
        <a:lstStyle/>
        <a:p>
          <a:r>
            <a:rPr lang="en-US"/>
            <a:t>Respond</a:t>
          </a:r>
          <a:endParaRPr lang="en-US" dirty="0"/>
        </a:p>
      </dgm:t>
    </dgm:pt>
    <dgm:pt modelId="{DB54EFE1-6C8B-4963-916E-3B8387D29462}" type="parTrans" cxnId="{A6F3D6AC-067B-4079-AA05-6C1571876498}">
      <dgm:prSet/>
      <dgm:spPr/>
      <dgm:t>
        <a:bodyPr/>
        <a:lstStyle/>
        <a:p>
          <a:endParaRPr lang="en-US"/>
        </a:p>
      </dgm:t>
    </dgm:pt>
    <dgm:pt modelId="{952463AE-146F-49FB-B7E9-B2BA5832F195}" type="sibTrans" cxnId="{A6F3D6AC-067B-4079-AA05-6C1571876498}">
      <dgm:prSet/>
      <dgm:spPr/>
      <dgm:t>
        <a:bodyPr/>
        <a:lstStyle/>
        <a:p>
          <a:endParaRPr lang="en-US"/>
        </a:p>
      </dgm:t>
    </dgm:pt>
    <dgm:pt modelId="{FCC18600-B08A-44AF-831A-3B86DC2C1F7C}">
      <dgm:prSet/>
      <dgm:spPr/>
      <dgm:t>
        <a:bodyPr/>
        <a:lstStyle/>
        <a:p>
          <a:r>
            <a:rPr lang="en-US" dirty="0"/>
            <a:t>Mitigate</a:t>
          </a:r>
        </a:p>
      </dgm:t>
    </dgm:pt>
    <dgm:pt modelId="{8E890909-7BE6-4653-A26C-A79926959F64}" type="parTrans" cxnId="{349504EB-87BD-49AD-B19A-4499FCE5ABB3}">
      <dgm:prSet/>
      <dgm:spPr/>
      <dgm:t>
        <a:bodyPr/>
        <a:lstStyle/>
        <a:p>
          <a:endParaRPr lang="en-US"/>
        </a:p>
      </dgm:t>
    </dgm:pt>
    <dgm:pt modelId="{B9001CC1-8ADB-4323-99A4-D67AEFE418D5}" type="sibTrans" cxnId="{349504EB-87BD-49AD-B19A-4499FCE5ABB3}">
      <dgm:prSet/>
      <dgm:spPr/>
      <dgm:t>
        <a:bodyPr/>
        <a:lstStyle/>
        <a:p>
          <a:endParaRPr lang="en-US"/>
        </a:p>
      </dgm:t>
    </dgm:pt>
    <dgm:pt modelId="{4C3DB50F-AAA2-4745-B14E-BC38069CDE62}">
      <dgm:prSet/>
      <dgm:spPr/>
      <dgm:t>
        <a:bodyPr/>
        <a:lstStyle/>
        <a:p>
          <a:r>
            <a:rPr lang="en-US"/>
            <a:t>Document</a:t>
          </a:r>
          <a:endParaRPr lang="en-US" dirty="0"/>
        </a:p>
      </dgm:t>
    </dgm:pt>
    <dgm:pt modelId="{2A91F396-8CE7-40C2-97F6-3D8B7B193FD5}" type="parTrans" cxnId="{9F80F172-CA48-433A-A65B-20B8A7EF255D}">
      <dgm:prSet/>
      <dgm:spPr/>
      <dgm:t>
        <a:bodyPr/>
        <a:lstStyle/>
        <a:p>
          <a:endParaRPr lang="en-US"/>
        </a:p>
      </dgm:t>
    </dgm:pt>
    <dgm:pt modelId="{061B3FF3-476A-4A83-AD6C-D1326392B6CE}" type="sibTrans" cxnId="{9F80F172-CA48-433A-A65B-20B8A7EF255D}">
      <dgm:prSet/>
      <dgm:spPr/>
      <dgm:t>
        <a:bodyPr/>
        <a:lstStyle/>
        <a:p>
          <a:endParaRPr lang="en-US"/>
        </a:p>
      </dgm:t>
    </dgm:pt>
    <dgm:pt modelId="{43B2C9EB-78CE-4F63-AA3D-75B7476B361D}">
      <dgm:prSet/>
      <dgm:spPr/>
      <dgm:t>
        <a:bodyPr/>
        <a:lstStyle/>
        <a:p>
          <a:r>
            <a:rPr lang="en-US"/>
            <a:t>Report</a:t>
          </a:r>
          <a:endParaRPr lang="en-US" dirty="0"/>
        </a:p>
      </dgm:t>
    </dgm:pt>
    <dgm:pt modelId="{F4AB40D1-62D8-42A0-A7A3-791E1D13AE3B}" type="parTrans" cxnId="{66476A20-D1BB-42D1-B99B-C07A534680EA}">
      <dgm:prSet/>
      <dgm:spPr/>
      <dgm:t>
        <a:bodyPr/>
        <a:lstStyle/>
        <a:p>
          <a:endParaRPr lang="en-US"/>
        </a:p>
      </dgm:t>
    </dgm:pt>
    <dgm:pt modelId="{49B48699-4004-49D4-A343-DA32578B3E74}" type="sibTrans" cxnId="{66476A20-D1BB-42D1-B99B-C07A534680EA}">
      <dgm:prSet/>
      <dgm:spPr/>
      <dgm:t>
        <a:bodyPr/>
        <a:lstStyle/>
        <a:p>
          <a:endParaRPr lang="en-US"/>
        </a:p>
      </dgm:t>
    </dgm:pt>
    <dgm:pt modelId="{B692E1E6-D4FD-4261-95A4-338D2F5C0A4A}" type="pres">
      <dgm:prSet presAssocID="{01C515C0-7360-4E44-AFE2-507864654D94}" presName="Name0" presStyleCnt="0">
        <dgm:presLayoutVars>
          <dgm:dir/>
          <dgm:resizeHandles val="exact"/>
        </dgm:presLayoutVars>
      </dgm:prSet>
      <dgm:spPr/>
    </dgm:pt>
    <dgm:pt modelId="{90068DAD-96F3-4C9A-9D58-7A3CC745D733}" type="pres">
      <dgm:prSet presAssocID="{C9BCD8D1-0E37-499D-BB05-FE66EE90427E}" presName="parTxOnly" presStyleLbl="node1" presStyleIdx="0" presStyleCnt="5">
        <dgm:presLayoutVars>
          <dgm:bulletEnabled val="1"/>
        </dgm:presLayoutVars>
      </dgm:prSet>
      <dgm:spPr/>
    </dgm:pt>
    <dgm:pt modelId="{92F1489A-12A4-470D-BBAB-FCE3487201EF}" type="pres">
      <dgm:prSet presAssocID="{DB78574B-BBFB-45F6-806C-DB2CDDA332D8}" presName="parSpace" presStyleCnt="0"/>
      <dgm:spPr/>
    </dgm:pt>
    <dgm:pt modelId="{F1075418-9878-4ED0-810E-80E0AEDC54F6}" type="pres">
      <dgm:prSet presAssocID="{7D3DB14B-2578-44BA-B95C-1A22ECC766B7}" presName="parTxOnly" presStyleLbl="node1" presStyleIdx="1" presStyleCnt="5">
        <dgm:presLayoutVars>
          <dgm:bulletEnabled val="1"/>
        </dgm:presLayoutVars>
      </dgm:prSet>
      <dgm:spPr/>
    </dgm:pt>
    <dgm:pt modelId="{5BFE536B-B3B9-498F-BC7B-C78E580A36A8}" type="pres">
      <dgm:prSet presAssocID="{952463AE-146F-49FB-B7E9-B2BA5832F195}" presName="parSpace" presStyleCnt="0"/>
      <dgm:spPr/>
    </dgm:pt>
    <dgm:pt modelId="{28BB7A08-3433-4F52-A008-28D51C9E52FE}" type="pres">
      <dgm:prSet presAssocID="{FCC18600-B08A-44AF-831A-3B86DC2C1F7C}" presName="parTxOnly" presStyleLbl="node1" presStyleIdx="2" presStyleCnt="5">
        <dgm:presLayoutVars>
          <dgm:bulletEnabled val="1"/>
        </dgm:presLayoutVars>
      </dgm:prSet>
      <dgm:spPr/>
    </dgm:pt>
    <dgm:pt modelId="{CB000FC2-03D8-4DBD-81C0-BD22C3E461E7}" type="pres">
      <dgm:prSet presAssocID="{B9001CC1-8ADB-4323-99A4-D67AEFE418D5}" presName="parSpace" presStyleCnt="0"/>
      <dgm:spPr/>
    </dgm:pt>
    <dgm:pt modelId="{7141F90B-663F-4655-AC7C-89E610973917}" type="pres">
      <dgm:prSet presAssocID="{4C3DB50F-AAA2-4745-B14E-BC38069CDE62}" presName="parTxOnly" presStyleLbl="node1" presStyleIdx="3" presStyleCnt="5">
        <dgm:presLayoutVars>
          <dgm:bulletEnabled val="1"/>
        </dgm:presLayoutVars>
      </dgm:prSet>
      <dgm:spPr/>
    </dgm:pt>
    <dgm:pt modelId="{72A0980D-9651-4FF5-A659-DE2E0C66047B}" type="pres">
      <dgm:prSet presAssocID="{061B3FF3-476A-4A83-AD6C-D1326392B6CE}" presName="parSpace" presStyleCnt="0"/>
      <dgm:spPr/>
    </dgm:pt>
    <dgm:pt modelId="{D20B4568-1521-4E84-92E8-CD21D5F014D4}" type="pres">
      <dgm:prSet presAssocID="{43B2C9EB-78CE-4F63-AA3D-75B7476B361D}" presName="parTxOnly" presStyleLbl="node1" presStyleIdx="4" presStyleCnt="5">
        <dgm:presLayoutVars>
          <dgm:bulletEnabled val="1"/>
        </dgm:presLayoutVars>
      </dgm:prSet>
      <dgm:spPr/>
    </dgm:pt>
  </dgm:ptLst>
  <dgm:cxnLst>
    <dgm:cxn modelId="{D038A004-9CED-4582-AE4A-FA12ADC2CAE3}" type="presOf" srcId="{4C3DB50F-AAA2-4745-B14E-BC38069CDE62}" destId="{7141F90B-663F-4655-AC7C-89E610973917}" srcOrd="0" destOrd="0" presId="urn:microsoft.com/office/officeart/2005/8/layout/hChevron3"/>
    <dgm:cxn modelId="{66476A20-D1BB-42D1-B99B-C07A534680EA}" srcId="{01C515C0-7360-4E44-AFE2-507864654D94}" destId="{43B2C9EB-78CE-4F63-AA3D-75B7476B361D}" srcOrd="4" destOrd="0" parTransId="{F4AB40D1-62D8-42A0-A7A3-791E1D13AE3B}" sibTransId="{49B48699-4004-49D4-A343-DA32578B3E74}"/>
    <dgm:cxn modelId="{0C88FA6E-D2D2-413F-8E17-644F82D58EEA}" type="presOf" srcId="{FCC18600-B08A-44AF-831A-3B86DC2C1F7C}" destId="{28BB7A08-3433-4F52-A008-28D51C9E52FE}" srcOrd="0" destOrd="0" presId="urn:microsoft.com/office/officeart/2005/8/layout/hChevron3"/>
    <dgm:cxn modelId="{9F80F172-CA48-433A-A65B-20B8A7EF255D}" srcId="{01C515C0-7360-4E44-AFE2-507864654D94}" destId="{4C3DB50F-AAA2-4745-B14E-BC38069CDE62}" srcOrd="3" destOrd="0" parTransId="{2A91F396-8CE7-40C2-97F6-3D8B7B193FD5}" sibTransId="{061B3FF3-476A-4A83-AD6C-D1326392B6CE}"/>
    <dgm:cxn modelId="{BB56C98D-1D3E-4BF2-A9A9-2CA5445B8396}" type="presOf" srcId="{43B2C9EB-78CE-4F63-AA3D-75B7476B361D}" destId="{D20B4568-1521-4E84-92E8-CD21D5F014D4}" srcOrd="0" destOrd="0" presId="urn:microsoft.com/office/officeart/2005/8/layout/hChevron3"/>
    <dgm:cxn modelId="{A6F3D6AC-067B-4079-AA05-6C1571876498}" srcId="{01C515C0-7360-4E44-AFE2-507864654D94}" destId="{7D3DB14B-2578-44BA-B95C-1A22ECC766B7}" srcOrd="1" destOrd="0" parTransId="{DB54EFE1-6C8B-4963-916E-3B8387D29462}" sibTransId="{952463AE-146F-49FB-B7E9-B2BA5832F195}"/>
    <dgm:cxn modelId="{1CD3E0D2-0E02-4DE3-9EED-6929A546CEE5}" type="presOf" srcId="{7D3DB14B-2578-44BA-B95C-1A22ECC766B7}" destId="{F1075418-9878-4ED0-810E-80E0AEDC54F6}" srcOrd="0" destOrd="0" presId="urn:microsoft.com/office/officeart/2005/8/layout/hChevron3"/>
    <dgm:cxn modelId="{7E8018DF-A51B-421B-B840-236FA0AFF573}" srcId="{01C515C0-7360-4E44-AFE2-507864654D94}" destId="{C9BCD8D1-0E37-499D-BB05-FE66EE90427E}" srcOrd="0" destOrd="0" parTransId="{071F311C-414F-492A-9593-EE2A3A15FD29}" sibTransId="{DB78574B-BBFB-45F6-806C-DB2CDDA332D8}"/>
    <dgm:cxn modelId="{349504EB-87BD-49AD-B19A-4499FCE5ABB3}" srcId="{01C515C0-7360-4E44-AFE2-507864654D94}" destId="{FCC18600-B08A-44AF-831A-3B86DC2C1F7C}" srcOrd="2" destOrd="0" parTransId="{8E890909-7BE6-4653-A26C-A79926959F64}" sibTransId="{B9001CC1-8ADB-4323-99A4-D67AEFE418D5}"/>
    <dgm:cxn modelId="{8FB020EC-E13A-47D6-BE1C-BDD992C41745}" type="presOf" srcId="{C9BCD8D1-0E37-499D-BB05-FE66EE90427E}" destId="{90068DAD-96F3-4C9A-9D58-7A3CC745D733}" srcOrd="0" destOrd="0" presId="urn:microsoft.com/office/officeart/2005/8/layout/hChevron3"/>
    <dgm:cxn modelId="{3A3501F6-C56B-458F-B22F-EBF7223C5F46}" type="presOf" srcId="{01C515C0-7360-4E44-AFE2-507864654D94}" destId="{B692E1E6-D4FD-4261-95A4-338D2F5C0A4A}" srcOrd="0" destOrd="0" presId="urn:microsoft.com/office/officeart/2005/8/layout/hChevron3"/>
    <dgm:cxn modelId="{9455D0DD-F1FD-49FF-8E72-6C09B18E45AB}" type="presParOf" srcId="{B692E1E6-D4FD-4261-95A4-338D2F5C0A4A}" destId="{90068DAD-96F3-4C9A-9D58-7A3CC745D733}" srcOrd="0" destOrd="0" presId="urn:microsoft.com/office/officeart/2005/8/layout/hChevron3"/>
    <dgm:cxn modelId="{9F862503-ABDC-4B61-BD21-293A582C2547}" type="presParOf" srcId="{B692E1E6-D4FD-4261-95A4-338D2F5C0A4A}" destId="{92F1489A-12A4-470D-BBAB-FCE3487201EF}" srcOrd="1" destOrd="0" presId="urn:microsoft.com/office/officeart/2005/8/layout/hChevron3"/>
    <dgm:cxn modelId="{A133B912-89CA-421E-9418-C21073973B2D}" type="presParOf" srcId="{B692E1E6-D4FD-4261-95A4-338D2F5C0A4A}" destId="{F1075418-9878-4ED0-810E-80E0AEDC54F6}" srcOrd="2" destOrd="0" presId="urn:microsoft.com/office/officeart/2005/8/layout/hChevron3"/>
    <dgm:cxn modelId="{E5D06B25-02F1-4F7C-B1AB-14B99FB4441B}" type="presParOf" srcId="{B692E1E6-D4FD-4261-95A4-338D2F5C0A4A}" destId="{5BFE536B-B3B9-498F-BC7B-C78E580A36A8}" srcOrd="3" destOrd="0" presId="urn:microsoft.com/office/officeart/2005/8/layout/hChevron3"/>
    <dgm:cxn modelId="{406CD5B0-CFC0-4543-9650-3F0D54E1CBE5}" type="presParOf" srcId="{B692E1E6-D4FD-4261-95A4-338D2F5C0A4A}" destId="{28BB7A08-3433-4F52-A008-28D51C9E52FE}" srcOrd="4" destOrd="0" presId="urn:microsoft.com/office/officeart/2005/8/layout/hChevron3"/>
    <dgm:cxn modelId="{0C60A191-BC6E-41AE-B105-A0F9BF759976}" type="presParOf" srcId="{B692E1E6-D4FD-4261-95A4-338D2F5C0A4A}" destId="{CB000FC2-03D8-4DBD-81C0-BD22C3E461E7}" srcOrd="5" destOrd="0" presId="urn:microsoft.com/office/officeart/2005/8/layout/hChevron3"/>
    <dgm:cxn modelId="{E18CD4F1-A2E3-43BD-9FD4-B4593E73D81E}" type="presParOf" srcId="{B692E1E6-D4FD-4261-95A4-338D2F5C0A4A}" destId="{7141F90B-663F-4655-AC7C-89E610973917}" srcOrd="6" destOrd="0" presId="urn:microsoft.com/office/officeart/2005/8/layout/hChevron3"/>
    <dgm:cxn modelId="{DC042AA0-51F7-4E9F-BCAA-407CF60C5580}" type="presParOf" srcId="{B692E1E6-D4FD-4261-95A4-338D2F5C0A4A}" destId="{72A0980D-9651-4FF5-A659-DE2E0C66047B}" srcOrd="7" destOrd="0" presId="urn:microsoft.com/office/officeart/2005/8/layout/hChevron3"/>
    <dgm:cxn modelId="{F0C12EAA-6D5C-4639-8707-FB56B73F5B14}" type="presParOf" srcId="{B692E1E6-D4FD-4261-95A4-338D2F5C0A4A}" destId="{D20B4568-1521-4E84-92E8-CD21D5F014D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E637C-7178-43D6-BB6F-B2107D0FFDBF}" type="doc">
      <dgm:prSet loTypeId="urn:microsoft.com/office/officeart/2005/8/layout/cycle8" loCatId="cycle" qsTypeId="urn:microsoft.com/office/officeart/2005/8/quickstyle/simple1" qsCatId="simple" csTypeId="urn:microsoft.com/office/officeart/2005/8/colors/accent5_5" csCatId="accent5" phldr="1"/>
      <dgm:spPr/>
    </dgm:pt>
    <dgm:pt modelId="{742088D1-CEAD-422E-AC38-293BF9DF1729}">
      <dgm:prSet phldrT="[Text]"/>
      <dgm:spPr/>
      <dgm:t>
        <a:bodyPr/>
        <a:lstStyle/>
        <a:p>
          <a:r>
            <a:rPr lang="en-US" dirty="0"/>
            <a:t>Preparation</a:t>
          </a:r>
        </a:p>
      </dgm:t>
    </dgm:pt>
    <dgm:pt modelId="{23A90270-CE72-41FC-9EB7-DE37A199B84B}" type="parTrans" cxnId="{3CAC767E-D2B3-4F4D-B39B-02AF0458E880}">
      <dgm:prSet/>
      <dgm:spPr/>
      <dgm:t>
        <a:bodyPr/>
        <a:lstStyle/>
        <a:p>
          <a:endParaRPr lang="en-US"/>
        </a:p>
      </dgm:t>
    </dgm:pt>
    <dgm:pt modelId="{8B579CDE-8612-4350-AAE8-C3F5BD394073}" type="sibTrans" cxnId="{3CAC767E-D2B3-4F4D-B39B-02AF0458E880}">
      <dgm:prSet/>
      <dgm:spPr/>
      <dgm:t>
        <a:bodyPr/>
        <a:lstStyle/>
        <a:p>
          <a:endParaRPr lang="en-US"/>
        </a:p>
      </dgm:t>
    </dgm:pt>
    <dgm:pt modelId="{6811AB76-5587-47AC-8491-1C4EC2D7E2D9}">
      <dgm:prSet phldrT="[Text]"/>
      <dgm:spPr/>
      <dgm:t>
        <a:bodyPr/>
        <a:lstStyle/>
        <a:p>
          <a:r>
            <a:rPr lang="en-US" dirty="0"/>
            <a:t>Detection and Analysis</a:t>
          </a:r>
        </a:p>
      </dgm:t>
    </dgm:pt>
    <dgm:pt modelId="{C64E734F-C637-4158-B38A-2FB238922ECD}" type="parTrans" cxnId="{0C352F3D-9F6D-451A-A142-14A42C855A7F}">
      <dgm:prSet/>
      <dgm:spPr/>
      <dgm:t>
        <a:bodyPr/>
        <a:lstStyle/>
        <a:p>
          <a:endParaRPr lang="en-US"/>
        </a:p>
      </dgm:t>
    </dgm:pt>
    <dgm:pt modelId="{0CB3F04E-77E7-48B3-809A-063279701C9C}" type="sibTrans" cxnId="{0C352F3D-9F6D-451A-A142-14A42C855A7F}">
      <dgm:prSet/>
      <dgm:spPr/>
      <dgm:t>
        <a:bodyPr/>
        <a:lstStyle/>
        <a:p>
          <a:endParaRPr lang="en-US"/>
        </a:p>
      </dgm:t>
    </dgm:pt>
    <dgm:pt modelId="{B8DC83ED-6D64-4654-9EBB-C3CA51C999EF}">
      <dgm:prSet phldrT="[Text]"/>
      <dgm:spPr/>
      <dgm:t>
        <a:bodyPr/>
        <a:lstStyle/>
        <a:p>
          <a:r>
            <a:rPr lang="en-US" dirty="0"/>
            <a:t>Containment</a:t>
          </a:r>
        </a:p>
      </dgm:t>
    </dgm:pt>
    <dgm:pt modelId="{3D5BF2FA-547A-4223-BA1D-EC39DD7D4622}" type="parTrans" cxnId="{70BA565F-3C56-4718-8361-BEAF595FFBE8}">
      <dgm:prSet/>
      <dgm:spPr/>
      <dgm:t>
        <a:bodyPr/>
        <a:lstStyle/>
        <a:p>
          <a:endParaRPr lang="en-US"/>
        </a:p>
      </dgm:t>
    </dgm:pt>
    <dgm:pt modelId="{6E7E5F11-3AAF-4ED1-AA30-8E9581C949AC}" type="sibTrans" cxnId="{70BA565F-3C56-4718-8361-BEAF595FFBE8}">
      <dgm:prSet/>
      <dgm:spPr/>
      <dgm:t>
        <a:bodyPr/>
        <a:lstStyle/>
        <a:p>
          <a:endParaRPr lang="en-US"/>
        </a:p>
      </dgm:t>
    </dgm:pt>
    <dgm:pt modelId="{D57CACB0-91F4-4980-9A1E-97F2974B984E}">
      <dgm:prSet phldrT="[Text]"/>
      <dgm:spPr/>
      <dgm:t>
        <a:bodyPr/>
        <a:lstStyle/>
        <a:p>
          <a:r>
            <a:rPr lang="en-US" dirty="0"/>
            <a:t>Eradication</a:t>
          </a:r>
        </a:p>
      </dgm:t>
    </dgm:pt>
    <dgm:pt modelId="{AA2D8313-2B3B-46FB-8ABA-4E9BE06D7F1B}" type="parTrans" cxnId="{D40593E6-5386-444A-B5C8-AA9FBDC4B3E9}">
      <dgm:prSet/>
      <dgm:spPr/>
      <dgm:t>
        <a:bodyPr/>
        <a:lstStyle/>
        <a:p>
          <a:endParaRPr lang="en-US"/>
        </a:p>
      </dgm:t>
    </dgm:pt>
    <dgm:pt modelId="{2B17EFA3-F7C8-4159-AD0B-B6DE97AB09D1}" type="sibTrans" cxnId="{D40593E6-5386-444A-B5C8-AA9FBDC4B3E9}">
      <dgm:prSet/>
      <dgm:spPr/>
      <dgm:t>
        <a:bodyPr/>
        <a:lstStyle/>
        <a:p>
          <a:endParaRPr lang="en-US"/>
        </a:p>
      </dgm:t>
    </dgm:pt>
    <dgm:pt modelId="{98E2608E-A612-4AA5-B445-474D802B2EBC}">
      <dgm:prSet phldrT="[Text]"/>
      <dgm:spPr/>
      <dgm:t>
        <a:bodyPr/>
        <a:lstStyle/>
        <a:p>
          <a:r>
            <a:rPr lang="en-US" dirty="0"/>
            <a:t>Recovery</a:t>
          </a:r>
        </a:p>
      </dgm:t>
    </dgm:pt>
    <dgm:pt modelId="{3C5556EA-FE9C-47CE-8C44-51A4CA633EEE}" type="parTrans" cxnId="{6223E3F1-5154-4008-9CD4-2C33D85E238F}">
      <dgm:prSet/>
      <dgm:spPr/>
      <dgm:t>
        <a:bodyPr/>
        <a:lstStyle/>
        <a:p>
          <a:endParaRPr lang="en-US"/>
        </a:p>
      </dgm:t>
    </dgm:pt>
    <dgm:pt modelId="{898796BB-92F9-4980-B7F1-6E6773A511DB}" type="sibTrans" cxnId="{6223E3F1-5154-4008-9CD4-2C33D85E238F}">
      <dgm:prSet/>
      <dgm:spPr/>
      <dgm:t>
        <a:bodyPr/>
        <a:lstStyle/>
        <a:p>
          <a:endParaRPr lang="en-US"/>
        </a:p>
      </dgm:t>
    </dgm:pt>
    <dgm:pt modelId="{58A5ABFF-D9F3-4082-AF26-819A26A59AA6}">
      <dgm:prSet phldrT="[Text]"/>
      <dgm:spPr/>
      <dgm:t>
        <a:bodyPr/>
        <a:lstStyle/>
        <a:p>
          <a:r>
            <a:rPr lang="en-US" dirty="0"/>
            <a:t>Lessons Learned</a:t>
          </a:r>
        </a:p>
      </dgm:t>
    </dgm:pt>
    <dgm:pt modelId="{7A3862B4-E5D3-480A-BE14-C3D84483738B}" type="parTrans" cxnId="{06E5808C-CFB7-45F0-B2B2-293EF226801F}">
      <dgm:prSet/>
      <dgm:spPr/>
      <dgm:t>
        <a:bodyPr/>
        <a:lstStyle/>
        <a:p>
          <a:endParaRPr lang="en-US"/>
        </a:p>
      </dgm:t>
    </dgm:pt>
    <dgm:pt modelId="{03CF5BF8-2DFA-4896-AB63-EF982C04752A}" type="sibTrans" cxnId="{06E5808C-CFB7-45F0-B2B2-293EF226801F}">
      <dgm:prSet/>
      <dgm:spPr/>
      <dgm:t>
        <a:bodyPr/>
        <a:lstStyle/>
        <a:p>
          <a:endParaRPr lang="en-US"/>
        </a:p>
      </dgm:t>
    </dgm:pt>
    <dgm:pt modelId="{409DDEFD-48FD-4F21-AED8-327FD97DDC63}" type="pres">
      <dgm:prSet presAssocID="{F5FE637C-7178-43D6-BB6F-B2107D0FFDBF}" presName="compositeShape" presStyleCnt="0">
        <dgm:presLayoutVars>
          <dgm:chMax val="7"/>
          <dgm:dir/>
          <dgm:resizeHandles val="exact"/>
        </dgm:presLayoutVars>
      </dgm:prSet>
      <dgm:spPr/>
    </dgm:pt>
    <dgm:pt modelId="{B77A30D1-D078-4D48-9DB8-3458FE545F18}" type="pres">
      <dgm:prSet presAssocID="{F5FE637C-7178-43D6-BB6F-B2107D0FFDBF}" presName="wedge1" presStyleLbl="node1" presStyleIdx="0" presStyleCnt="6"/>
      <dgm:spPr/>
    </dgm:pt>
    <dgm:pt modelId="{9C3DD369-7E96-4E59-80F9-97883A3783C8}" type="pres">
      <dgm:prSet presAssocID="{F5FE637C-7178-43D6-BB6F-B2107D0FFDBF}" presName="dummy1a" presStyleCnt="0"/>
      <dgm:spPr/>
    </dgm:pt>
    <dgm:pt modelId="{49253EFB-8C31-4551-AEF6-02040E78116C}" type="pres">
      <dgm:prSet presAssocID="{F5FE637C-7178-43D6-BB6F-B2107D0FFDBF}" presName="dummy1b" presStyleCnt="0"/>
      <dgm:spPr/>
    </dgm:pt>
    <dgm:pt modelId="{3A4522B7-7D5C-41D8-B3AB-5CBD0F05EE0A}" type="pres">
      <dgm:prSet presAssocID="{F5FE637C-7178-43D6-BB6F-B2107D0FFDBF}" presName="wedge1Tx" presStyleLbl="node1" presStyleIdx="0" presStyleCnt="6">
        <dgm:presLayoutVars>
          <dgm:chMax val="0"/>
          <dgm:chPref val="0"/>
          <dgm:bulletEnabled val="1"/>
        </dgm:presLayoutVars>
      </dgm:prSet>
      <dgm:spPr/>
    </dgm:pt>
    <dgm:pt modelId="{54A0690C-ADC6-4A24-882D-E44288013F51}" type="pres">
      <dgm:prSet presAssocID="{F5FE637C-7178-43D6-BB6F-B2107D0FFDBF}" presName="wedge2" presStyleLbl="node1" presStyleIdx="1" presStyleCnt="6"/>
      <dgm:spPr/>
    </dgm:pt>
    <dgm:pt modelId="{D86E4298-E55F-4107-B6BD-20ED42C888B7}" type="pres">
      <dgm:prSet presAssocID="{F5FE637C-7178-43D6-BB6F-B2107D0FFDBF}" presName="dummy2a" presStyleCnt="0"/>
      <dgm:spPr/>
    </dgm:pt>
    <dgm:pt modelId="{65B0EB67-8E76-4209-B28A-A43A036ED00C}" type="pres">
      <dgm:prSet presAssocID="{F5FE637C-7178-43D6-BB6F-B2107D0FFDBF}" presName="dummy2b" presStyleCnt="0"/>
      <dgm:spPr/>
    </dgm:pt>
    <dgm:pt modelId="{2BC9A8D5-0E9F-4316-B468-7F4171236DDE}" type="pres">
      <dgm:prSet presAssocID="{F5FE637C-7178-43D6-BB6F-B2107D0FFDBF}" presName="wedge2Tx" presStyleLbl="node1" presStyleIdx="1" presStyleCnt="6">
        <dgm:presLayoutVars>
          <dgm:chMax val="0"/>
          <dgm:chPref val="0"/>
          <dgm:bulletEnabled val="1"/>
        </dgm:presLayoutVars>
      </dgm:prSet>
      <dgm:spPr/>
    </dgm:pt>
    <dgm:pt modelId="{6EBE54F7-AE86-409B-9EEA-39ABAD998747}" type="pres">
      <dgm:prSet presAssocID="{F5FE637C-7178-43D6-BB6F-B2107D0FFDBF}" presName="wedge3" presStyleLbl="node1" presStyleIdx="2" presStyleCnt="6"/>
      <dgm:spPr/>
    </dgm:pt>
    <dgm:pt modelId="{EF156CCF-A340-4B6B-B1FD-6845279A14FB}" type="pres">
      <dgm:prSet presAssocID="{F5FE637C-7178-43D6-BB6F-B2107D0FFDBF}" presName="dummy3a" presStyleCnt="0"/>
      <dgm:spPr/>
    </dgm:pt>
    <dgm:pt modelId="{D413A082-21CA-4BAD-AE94-79B84B25C4A6}" type="pres">
      <dgm:prSet presAssocID="{F5FE637C-7178-43D6-BB6F-B2107D0FFDBF}" presName="dummy3b" presStyleCnt="0"/>
      <dgm:spPr/>
    </dgm:pt>
    <dgm:pt modelId="{022BE5CE-D37C-47AC-845F-E22A629957FB}" type="pres">
      <dgm:prSet presAssocID="{F5FE637C-7178-43D6-BB6F-B2107D0FFDBF}" presName="wedge3Tx" presStyleLbl="node1" presStyleIdx="2" presStyleCnt="6">
        <dgm:presLayoutVars>
          <dgm:chMax val="0"/>
          <dgm:chPref val="0"/>
          <dgm:bulletEnabled val="1"/>
        </dgm:presLayoutVars>
      </dgm:prSet>
      <dgm:spPr/>
    </dgm:pt>
    <dgm:pt modelId="{A7014F94-DCBE-47D1-BA3C-D98605D2F756}" type="pres">
      <dgm:prSet presAssocID="{F5FE637C-7178-43D6-BB6F-B2107D0FFDBF}" presName="wedge4" presStyleLbl="node1" presStyleIdx="3" presStyleCnt="6"/>
      <dgm:spPr/>
    </dgm:pt>
    <dgm:pt modelId="{0311AEFC-3E01-4AD0-8EFC-D40D87BDEE4F}" type="pres">
      <dgm:prSet presAssocID="{F5FE637C-7178-43D6-BB6F-B2107D0FFDBF}" presName="dummy4a" presStyleCnt="0"/>
      <dgm:spPr/>
    </dgm:pt>
    <dgm:pt modelId="{BA483BA7-D091-428E-AB81-04DF875F40F1}" type="pres">
      <dgm:prSet presAssocID="{F5FE637C-7178-43D6-BB6F-B2107D0FFDBF}" presName="dummy4b" presStyleCnt="0"/>
      <dgm:spPr/>
    </dgm:pt>
    <dgm:pt modelId="{08460C33-B3B8-468D-8235-A5A6207EAA96}" type="pres">
      <dgm:prSet presAssocID="{F5FE637C-7178-43D6-BB6F-B2107D0FFDBF}" presName="wedge4Tx" presStyleLbl="node1" presStyleIdx="3" presStyleCnt="6">
        <dgm:presLayoutVars>
          <dgm:chMax val="0"/>
          <dgm:chPref val="0"/>
          <dgm:bulletEnabled val="1"/>
        </dgm:presLayoutVars>
      </dgm:prSet>
      <dgm:spPr/>
    </dgm:pt>
    <dgm:pt modelId="{A4C1D464-6311-4F2B-9488-92117A7E063E}" type="pres">
      <dgm:prSet presAssocID="{F5FE637C-7178-43D6-BB6F-B2107D0FFDBF}" presName="wedge5" presStyleLbl="node1" presStyleIdx="4" presStyleCnt="6"/>
      <dgm:spPr/>
    </dgm:pt>
    <dgm:pt modelId="{DE21AAF1-B14A-4235-A120-159C7BA82DF1}" type="pres">
      <dgm:prSet presAssocID="{F5FE637C-7178-43D6-BB6F-B2107D0FFDBF}" presName="dummy5a" presStyleCnt="0"/>
      <dgm:spPr/>
    </dgm:pt>
    <dgm:pt modelId="{D9537E25-50BD-4190-8FCA-EA8ECD9E0771}" type="pres">
      <dgm:prSet presAssocID="{F5FE637C-7178-43D6-BB6F-B2107D0FFDBF}" presName="dummy5b" presStyleCnt="0"/>
      <dgm:spPr/>
    </dgm:pt>
    <dgm:pt modelId="{ACE4BD62-FDD7-4964-95FD-07D5D566CBEC}" type="pres">
      <dgm:prSet presAssocID="{F5FE637C-7178-43D6-BB6F-B2107D0FFDBF}" presName="wedge5Tx" presStyleLbl="node1" presStyleIdx="4" presStyleCnt="6">
        <dgm:presLayoutVars>
          <dgm:chMax val="0"/>
          <dgm:chPref val="0"/>
          <dgm:bulletEnabled val="1"/>
        </dgm:presLayoutVars>
      </dgm:prSet>
      <dgm:spPr/>
    </dgm:pt>
    <dgm:pt modelId="{78251BAE-DE8A-4A58-913A-7BB91F1EB241}" type="pres">
      <dgm:prSet presAssocID="{F5FE637C-7178-43D6-BB6F-B2107D0FFDBF}" presName="wedge6" presStyleLbl="node1" presStyleIdx="5" presStyleCnt="6"/>
      <dgm:spPr/>
    </dgm:pt>
    <dgm:pt modelId="{AD58504C-1F6D-443A-B97E-1912D9B1C1ED}" type="pres">
      <dgm:prSet presAssocID="{F5FE637C-7178-43D6-BB6F-B2107D0FFDBF}" presName="dummy6a" presStyleCnt="0"/>
      <dgm:spPr/>
    </dgm:pt>
    <dgm:pt modelId="{A99FA25A-2433-44CB-8D7E-AA2E0EAC10E3}" type="pres">
      <dgm:prSet presAssocID="{F5FE637C-7178-43D6-BB6F-B2107D0FFDBF}" presName="dummy6b" presStyleCnt="0"/>
      <dgm:spPr/>
    </dgm:pt>
    <dgm:pt modelId="{359B94B5-64D9-4653-8818-4CCAC4CD11F1}" type="pres">
      <dgm:prSet presAssocID="{F5FE637C-7178-43D6-BB6F-B2107D0FFDBF}" presName="wedge6Tx" presStyleLbl="node1" presStyleIdx="5" presStyleCnt="6">
        <dgm:presLayoutVars>
          <dgm:chMax val="0"/>
          <dgm:chPref val="0"/>
          <dgm:bulletEnabled val="1"/>
        </dgm:presLayoutVars>
      </dgm:prSet>
      <dgm:spPr/>
    </dgm:pt>
    <dgm:pt modelId="{B98394E7-5EF0-44DC-8DE5-7C5517031AA3}" type="pres">
      <dgm:prSet presAssocID="{8B579CDE-8612-4350-AAE8-C3F5BD394073}" presName="arrowWedge1" presStyleLbl="fgSibTrans2D1" presStyleIdx="0" presStyleCnt="6"/>
      <dgm:spPr/>
    </dgm:pt>
    <dgm:pt modelId="{51D830D1-8E60-4DBF-9825-7EC8A7AA7D8C}" type="pres">
      <dgm:prSet presAssocID="{0CB3F04E-77E7-48B3-809A-063279701C9C}" presName="arrowWedge2" presStyleLbl="fgSibTrans2D1" presStyleIdx="1" presStyleCnt="6"/>
      <dgm:spPr/>
    </dgm:pt>
    <dgm:pt modelId="{7025B296-1075-43CB-AF81-EF5693C30F0B}" type="pres">
      <dgm:prSet presAssocID="{6E7E5F11-3AAF-4ED1-AA30-8E9581C949AC}" presName="arrowWedge3" presStyleLbl="fgSibTrans2D1" presStyleIdx="2" presStyleCnt="6"/>
      <dgm:spPr/>
    </dgm:pt>
    <dgm:pt modelId="{E8FD3DD1-971A-4BFD-85A5-205EB05E3CD6}" type="pres">
      <dgm:prSet presAssocID="{2B17EFA3-F7C8-4159-AD0B-B6DE97AB09D1}" presName="arrowWedge4" presStyleLbl="fgSibTrans2D1" presStyleIdx="3" presStyleCnt="6"/>
      <dgm:spPr/>
    </dgm:pt>
    <dgm:pt modelId="{91C40C46-34CB-4FAE-B92F-15B1EE520CBC}" type="pres">
      <dgm:prSet presAssocID="{898796BB-92F9-4980-B7F1-6E6773A511DB}" presName="arrowWedge5" presStyleLbl="fgSibTrans2D1" presStyleIdx="4" presStyleCnt="6"/>
      <dgm:spPr/>
    </dgm:pt>
    <dgm:pt modelId="{921BAA01-58AD-4C6A-8FB0-ED700AF6E80E}" type="pres">
      <dgm:prSet presAssocID="{03CF5BF8-2DFA-4896-AB63-EF982C04752A}" presName="arrowWedge6" presStyleLbl="fgSibTrans2D1" presStyleIdx="5" presStyleCnt="6"/>
      <dgm:spPr/>
    </dgm:pt>
  </dgm:ptLst>
  <dgm:cxnLst>
    <dgm:cxn modelId="{88C83707-9DDC-4CE8-B074-CDFC7E6EB659}" type="presOf" srcId="{6811AB76-5587-47AC-8491-1C4EC2D7E2D9}" destId="{54A0690C-ADC6-4A24-882D-E44288013F51}" srcOrd="0" destOrd="0" presId="urn:microsoft.com/office/officeart/2005/8/layout/cycle8"/>
    <dgm:cxn modelId="{6DE94510-504E-47FB-A459-94CC2AF68FF8}" type="presOf" srcId="{D57CACB0-91F4-4980-9A1E-97F2974B984E}" destId="{A7014F94-DCBE-47D1-BA3C-D98605D2F756}" srcOrd="0" destOrd="0" presId="urn:microsoft.com/office/officeart/2005/8/layout/cycle8"/>
    <dgm:cxn modelId="{044E052F-62E7-4D03-A773-AAC859EA6EDB}" type="presOf" srcId="{D57CACB0-91F4-4980-9A1E-97F2974B984E}" destId="{08460C33-B3B8-468D-8235-A5A6207EAA96}" srcOrd="1" destOrd="0" presId="urn:microsoft.com/office/officeart/2005/8/layout/cycle8"/>
    <dgm:cxn modelId="{B1792B30-2E5C-4E0D-9D6F-59C978E9BAC0}" type="presOf" srcId="{98E2608E-A612-4AA5-B445-474D802B2EBC}" destId="{ACE4BD62-FDD7-4964-95FD-07D5D566CBEC}" srcOrd="1" destOrd="0" presId="urn:microsoft.com/office/officeart/2005/8/layout/cycle8"/>
    <dgm:cxn modelId="{1D83E136-077B-4E0B-9057-A7FCA1FAC005}" type="presOf" srcId="{58A5ABFF-D9F3-4082-AF26-819A26A59AA6}" destId="{359B94B5-64D9-4653-8818-4CCAC4CD11F1}" srcOrd="1" destOrd="0" presId="urn:microsoft.com/office/officeart/2005/8/layout/cycle8"/>
    <dgm:cxn modelId="{AD86353C-91A7-41FD-9883-9F866540DB68}" type="presOf" srcId="{F5FE637C-7178-43D6-BB6F-B2107D0FFDBF}" destId="{409DDEFD-48FD-4F21-AED8-327FD97DDC63}" srcOrd="0" destOrd="0" presId="urn:microsoft.com/office/officeart/2005/8/layout/cycle8"/>
    <dgm:cxn modelId="{0C352F3D-9F6D-451A-A142-14A42C855A7F}" srcId="{F5FE637C-7178-43D6-BB6F-B2107D0FFDBF}" destId="{6811AB76-5587-47AC-8491-1C4EC2D7E2D9}" srcOrd="1" destOrd="0" parTransId="{C64E734F-C637-4158-B38A-2FB238922ECD}" sibTransId="{0CB3F04E-77E7-48B3-809A-063279701C9C}"/>
    <dgm:cxn modelId="{70BA565F-3C56-4718-8361-BEAF595FFBE8}" srcId="{F5FE637C-7178-43D6-BB6F-B2107D0FFDBF}" destId="{B8DC83ED-6D64-4654-9EBB-C3CA51C999EF}" srcOrd="2" destOrd="0" parTransId="{3D5BF2FA-547A-4223-BA1D-EC39DD7D4622}" sibTransId="{6E7E5F11-3AAF-4ED1-AA30-8E9581C949AC}"/>
    <dgm:cxn modelId="{3CAC767E-D2B3-4F4D-B39B-02AF0458E880}" srcId="{F5FE637C-7178-43D6-BB6F-B2107D0FFDBF}" destId="{742088D1-CEAD-422E-AC38-293BF9DF1729}" srcOrd="0" destOrd="0" parTransId="{23A90270-CE72-41FC-9EB7-DE37A199B84B}" sibTransId="{8B579CDE-8612-4350-AAE8-C3F5BD394073}"/>
    <dgm:cxn modelId="{6B1E3989-8E43-49EF-A800-13D1F21DE5F1}" type="presOf" srcId="{58A5ABFF-D9F3-4082-AF26-819A26A59AA6}" destId="{78251BAE-DE8A-4A58-913A-7BB91F1EB241}" srcOrd="0" destOrd="0" presId="urn:microsoft.com/office/officeart/2005/8/layout/cycle8"/>
    <dgm:cxn modelId="{F45A0B8A-C96A-4F93-AD74-2E8820CE911A}" type="presOf" srcId="{98E2608E-A612-4AA5-B445-474D802B2EBC}" destId="{A4C1D464-6311-4F2B-9488-92117A7E063E}" srcOrd="0" destOrd="0" presId="urn:microsoft.com/office/officeart/2005/8/layout/cycle8"/>
    <dgm:cxn modelId="{06E5808C-CFB7-45F0-B2B2-293EF226801F}" srcId="{F5FE637C-7178-43D6-BB6F-B2107D0FFDBF}" destId="{58A5ABFF-D9F3-4082-AF26-819A26A59AA6}" srcOrd="5" destOrd="0" parTransId="{7A3862B4-E5D3-480A-BE14-C3D84483738B}" sibTransId="{03CF5BF8-2DFA-4896-AB63-EF982C04752A}"/>
    <dgm:cxn modelId="{F247A4A2-0B34-4921-8980-9B8B9328710C}" type="presOf" srcId="{742088D1-CEAD-422E-AC38-293BF9DF1729}" destId="{3A4522B7-7D5C-41D8-B3AB-5CBD0F05EE0A}" srcOrd="1" destOrd="0" presId="urn:microsoft.com/office/officeart/2005/8/layout/cycle8"/>
    <dgm:cxn modelId="{B7E44EA4-2BF4-4AE8-8F85-C7B979184005}" type="presOf" srcId="{B8DC83ED-6D64-4654-9EBB-C3CA51C999EF}" destId="{022BE5CE-D37C-47AC-845F-E22A629957FB}" srcOrd="1" destOrd="0" presId="urn:microsoft.com/office/officeart/2005/8/layout/cycle8"/>
    <dgm:cxn modelId="{65A65AB9-D2B8-4D9B-942A-D7C2D3B6FE13}" type="presOf" srcId="{742088D1-CEAD-422E-AC38-293BF9DF1729}" destId="{B77A30D1-D078-4D48-9DB8-3458FE545F18}" srcOrd="0" destOrd="0" presId="urn:microsoft.com/office/officeart/2005/8/layout/cycle8"/>
    <dgm:cxn modelId="{D40593E6-5386-444A-B5C8-AA9FBDC4B3E9}" srcId="{F5FE637C-7178-43D6-BB6F-B2107D0FFDBF}" destId="{D57CACB0-91F4-4980-9A1E-97F2974B984E}" srcOrd="3" destOrd="0" parTransId="{AA2D8313-2B3B-46FB-8ABA-4E9BE06D7F1B}" sibTransId="{2B17EFA3-F7C8-4159-AD0B-B6DE97AB09D1}"/>
    <dgm:cxn modelId="{B84888EA-23E7-4B01-9BA9-206BECD574D0}" type="presOf" srcId="{B8DC83ED-6D64-4654-9EBB-C3CA51C999EF}" destId="{6EBE54F7-AE86-409B-9EEA-39ABAD998747}" srcOrd="0" destOrd="0" presId="urn:microsoft.com/office/officeart/2005/8/layout/cycle8"/>
    <dgm:cxn modelId="{6223E3F1-5154-4008-9CD4-2C33D85E238F}" srcId="{F5FE637C-7178-43D6-BB6F-B2107D0FFDBF}" destId="{98E2608E-A612-4AA5-B445-474D802B2EBC}" srcOrd="4" destOrd="0" parTransId="{3C5556EA-FE9C-47CE-8C44-51A4CA633EEE}" sibTransId="{898796BB-92F9-4980-B7F1-6E6773A511DB}"/>
    <dgm:cxn modelId="{C1973FF7-6CC4-4F1D-A500-20073176B63E}" type="presOf" srcId="{6811AB76-5587-47AC-8491-1C4EC2D7E2D9}" destId="{2BC9A8D5-0E9F-4316-B468-7F4171236DDE}" srcOrd="1" destOrd="0" presId="urn:microsoft.com/office/officeart/2005/8/layout/cycle8"/>
    <dgm:cxn modelId="{CA223D5C-0DD7-47BE-B2C7-C08800B920DD}" type="presParOf" srcId="{409DDEFD-48FD-4F21-AED8-327FD97DDC63}" destId="{B77A30D1-D078-4D48-9DB8-3458FE545F18}" srcOrd="0" destOrd="0" presId="urn:microsoft.com/office/officeart/2005/8/layout/cycle8"/>
    <dgm:cxn modelId="{F6D83578-3441-4282-87A1-CD37CDE08C76}" type="presParOf" srcId="{409DDEFD-48FD-4F21-AED8-327FD97DDC63}" destId="{9C3DD369-7E96-4E59-80F9-97883A3783C8}" srcOrd="1" destOrd="0" presId="urn:microsoft.com/office/officeart/2005/8/layout/cycle8"/>
    <dgm:cxn modelId="{94DDB42F-FDF4-4763-A83A-12BB7F57688A}" type="presParOf" srcId="{409DDEFD-48FD-4F21-AED8-327FD97DDC63}" destId="{49253EFB-8C31-4551-AEF6-02040E78116C}" srcOrd="2" destOrd="0" presId="urn:microsoft.com/office/officeart/2005/8/layout/cycle8"/>
    <dgm:cxn modelId="{C97397B6-7D4F-4BE0-8133-96FFB610CB40}" type="presParOf" srcId="{409DDEFD-48FD-4F21-AED8-327FD97DDC63}" destId="{3A4522B7-7D5C-41D8-B3AB-5CBD0F05EE0A}" srcOrd="3" destOrd="0" presId="urn:microsoft.com/office/officeart/2005/8/layout/cycle8"/>
    <dgm:cxn modelId="{FD07E7A4-7A5E-4C00-BC88-E1A6034508EF}" type="presParOf" srcId="{409DDEFD-48FD-4F21-AED8-327FD97DDC63}" destId="{54A0690C-ADC6-4A24-882D-E44288013F51}" srcOrd="4" destOrd="0" presId="urn:microsoft.com/office/officeart/2005/8/layout/cycle8"/>
    <dgm:cxn modelId="{E1295463-4C14-4477-903D-DB86877FF023}" type="presParOf" srcId="{409DDEFD-48FD-4F21-AED8-327FD97DDC63}" destId="{D86E4298-E55F-4107-B6BD-20ED42C888B7}" srcOrd="5" destOrd="0" presId="urn:microsoft.com/office/officeart/2005/8/layout/cycle8"/>
    <dgm:cxn modelId="{EE3EA673-CD2E-4352-A6C0-5ABF952C9FF8}" type="presParOf" srcId="{409DDEFD-48FD-4F21-AED8-327FD97DDC63}" destId="{65B0EB67-8E76-4209-B28A-A43A036ED00C}" srcOrd="6" destOrd="0" presId="urn:microsoft.com/office/officeart/2005/8/layout/cycle8"/>
    <dgm:cxn modelId="{640739E8-57C1-468D-B22F-8C32B01556BF}" type="presParOf" srcId="{409DDEFD-48FD-4F21-AED8-327FD97DDC63}" destId="{2BC9A8D5-0E9F-4316-B468-7F4171236DDE}" srcOrd="7" destOrd="0" presId="urn:microsoft.com/office/officeart/2005/8/layout/cycle8"/>
    <dgm:cxn modelId="{15BC5749-5C41-4EE5-9024-682FA079FF6E}" type="presParOf" srcId="{409DDEFD-48FD-4F21-AED8-327FD97DDC63}" destId="{6EBE54F7-AE86-409B-9EEA-39ABAD998747}" srcOrd="8" destOrd="0" presId="urn:microsoft.com/office/officeart/2005/8/layout/cycle8"/>
    <dgm:cxn modelId="{51721B5B-10D9-45A8-B223-50C07E85AE36}" type="presParOf" srcId="{409DDEFD-48FD-4F21-AED8-327FD97DDC63}" destId="{EF156CCF-A340-4B6B-B1FD-6845279A14FB}" srcOrd="9" destOrd="0" presId="urn:microsoft.com/office/officeart/2005/8/layout/cycle8"/>
    <dgm:cxn modelId="{4057AD04-AA8E-4204-8296-9A31274C3FF8}" type="presParOf" srcId="{409DDEFD-48FD-4F21-AED8-327FD97DDC63}" destId="{D413A082-21CA-4BAD-AE94-79B84B25C4A6}" srcOrd="10" destOrd="0" presId="urn:microsoft.com/office/officeart/2005/8/layout/cycle8"/>
    <dgm:cxn modelId="{DB9E3285-6053-4B57-B16A-86E8320D8CC4}" type="presParOf" srcId="{409DDEFD-48FD-4F21-AED8-327FD97DDC63}" destId="{022BE5CE-D37C-47AC-845F-E22A629957FB}" srcOrd="11" destOrd="0" presId="urn:microsoft.com/office/officeart/2005/8/layout/cycle8"/>
    <dgm:cxn modelId="{6B20668A-FD30-47BB-BC47-9296A1B5B21D}" type="presParOf" srcId="{409DDEFD-48FD-4F21-AED8-327FD97DDC63}" destId="{A7014F94-DCBE-47D1-BA3C-D98605D2F756}" srcOrd="12" destOrd="0" presId="urn:microsoft.com/office/officeart/2005/8/layout/cycle8"/>
    <dgm:cxn modelId="{042B446A-4901-4CF5-805C-5B3B65C50281}" type="presParOf" srcId="{409DDEFD-48FD-4F21-AED8-327FD97DDC63}" destId="{0311AEFC-3E01-4AD0-8EFC-D40D87BDEE4F}" srcOrd="13" destOrd="0" presId="urn:microsoft.com/office/officeart/2005/8/layout/cycle8"/>
    <dgm:cxn modelId="{0BA0497E-CC54-4680-9511-79A3C5028DAE}" type="presParOf" srcId="{409DDEFD-48FD-4F21-AED8-327FD97DDC63}" destId="{BA483BA7-D091-428E-AB81-04DF875F40F1}" srcOrd="14" destOrd="0" presId="urn:microsoft.com/office/officeart/2005/8/layout/cycle8"/>
    <dgm:cxn modelId="{BE361F00-AF04-4D48-9015-BF6AAD6F9CAF}" type="presParOf" srcId="{409DDEFD-48FD-4F21-AED8-327FD97DDC63}" destId="{08460C33-B3B8-468D-8235-A5A6207EAA96}" srcOrd="15" destOrd="0" presId="urn:microsoft.com/office/officeart/2005/8/layout/cycle8"/>
    <dgm:cxn modelId="{23B09C64-0044-4503-9EC6-86EF329B2C7E}" type="presParOf" srcId="{409DDEFD-48FD-4F21-AED8-327FD97DDC63}" destId="{A4C1D464-6311-4F2B-9488-92117A7E063E}" srcOrd="16" destOrd="0" presId="urn:microsoft.com/office/officeart/2005/8/layout/cycle8"/>
    <dgm:cxn modelId="{FF611ADC-A31D-4367-BEB9-5A3BCF576F50}" type="presParOf" srcId="{409DDEFD-48FD-4F21-AED8-327FD97DDC63}" destId="{DE21AAF1-B14A-4235-A120-159C7BA82DF1}" srcOrd="17" destOrd="0" presId="urn:microsoft.com/office/officeart/2005/8/layout/cycle8"/>
    <dgm:cxn modelId="{247372AA-554F-4D44-B1D9-F52557C1E51F}" type="presParOf" srcId="{409DDEFD-48FD-4F21-AED8-327FD97DDC63}" destId="{D9537E25-50BD-4190-8FCA-EA8ECD9E0771}" srcOrd="18" destOrd="0" presId="urn:microsoft.com/office/officeart/2005/8/layout/cycle8"/>
    <dgm:cxn modelId="{DA0CFE20-ECC0-452E-B0A2-53025D190CE5}" type="presParOf" srcId="{409DDEFD-48FD-4F21-AED8-327FD97DDC63}" destId="{ACE4BD62-FDD7-4964-95FD-07D5D566CBEC}" srcOrd="19" destOrd="0" presId="urn:microsoft.com/office/officeart/2005/8/layout/cycle8"/>
    <dgm:cxn modelId="{1A704D86-86B8-495C-B1A9-D956A4AECE94}" type="presParOf" srcId="{409DDEFD-48FD-4F21-AED8-327FD97DDC63}" destId="{78251BAE-DE8A-4A58-913A-7BB91F1EB241}" srcOrd="20" destOrd="0" presId="urn:microsoft.com/office/officeart/2005/8/layout/cycle8"/>
    <dgm:cxn modelId="{0EE56596-C744-431C-9027-708DA7C03210}" type="presParOf" srcId="{409DDEFD-48FD-4F21-AED8-327FD97DDC63}" destId="{AD58504C-1F6D-443A-B97E-1912D9B1C1ED}" srcOrd="21" destOrd="0" presId="urn:microsoft.com/office/officeart/2005/8/layout/cycle8"/>
    <dgm:cxn modelId="{EA8E365A-C81B-4012-BFA0-E646C1300862}" type="presParOf" srcId="{409DDEFD-48FD-4F21-AED8-327FD97DDC63}" destId="{A99FA25A-2433-44CB-8D7E-AA2E0EAC10E3}" srcOrd="22" destOrd="0" presId="urn:microsoft.com/office/officeart/2005/8/layout/cycle8"/>
    <dgm:cxn modelId="{E2DFA9C2-4292-4350-956F-7D1FD4F11069}" type="presParOf" srcId="{409DDEFD-48FD-4F21-AED8-327FD97DDC63}" destId="{359B94B5-64D9-4653-8818-4CCAC4CD11F1}" srcOrd="23" destOrd="0" presId="urn:microsoft.com/office/officeart/2005/8/layout/cycle8"/>
    <dgm:cxn modelId="{C58F74DC-6C0F-4BB0-9666-577BAA21C0A4}" type="presParOf" srcId="{409DDEFD-48FD-4F21-AED8-327FD97DDC63}" destId="{B98394E7-5EF0-44DC-8DE5-7C5517031AA3}" srcOrd="24" destOrd="0" presId="urn:microsoft.com/office/officeart/2005/8/layout/cycle8"/>
    <dgm:cxn modelId="{192F5C96-980B-4984-8C84-874A29682BAB}" type="presParOf" srcId="{409DDEFD-48FD-4F21-AED8-327FD97DDC63}" destId="{51D830D1-8E60-4DBF-9825-7EC8A7AA7D8C}" srcOrd="25" destOrd="0" presId="urn:microsoft.com/office/officeart/2005/8/layout/cycle8"/>
    <dgm:cxn modelId="{B9F0E484-D7BD-4C51-96E7-DFE34174CD6E}" type="presParOf" srcId="{409DDEFD-48FD-4F21-AED8-327FD97DDC63}" destId="{7025B296-1075-43CB-AF81-EF5693C30F0B}" srcOrd="26" destOrd="0" presId="urn:microsoft.com/office/officeart/2005/8/layout/cycle8"/>
    <dgm:cxn modelId="{AF633FC5-B776-4D53-80C7-DE29A1401AA6}" type="presParOf" srcId="{409DDEFD-48FD-4F21-AED8-327FD97DDC63}" destId="{E8FD3DD1-971A-4BFD-85A5-205EB05E3CD6}" srcOrd="27" destOrd="0" presId="urn:microsoft.com/office/officeart/2005/8/layout/cycle8"/>
    <dgm:cxn modelId="{CFADAD21-891C-4D57-B195-FA818C38F948}" type="presParOf" srcId="{409DDEFD-48FD-4F21-AED8-327FD97DDC63}" destId="{91C40C46-34CB-4FAE-B92F-15B1EE520CBC}" srcOrd="28" destOrd="0" presId="urn:microsoft.com/office/officeart/2005/8/layout/cycle8"/>
    <dgm:cxn modelId="{7F2300A4-FC7D-4110-A601-906BF98F7DD4}" type="presParOf" srcId="{409DDEFD-48FD-4F21-AED8-327FD97DDC63}" destId="{921BAA01-58AD-4C6A-8FB0-ED700AF6E80E}"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8DAD-96F3-4C9A-9D58-7A3CC745D733}">
      <dsp:nvSpPr>
        <dsp:cNvPr id="0" name=""/>
        <dsp:cNvSpPr/>
      </dsp:nvSpPr>
      <dsp:spPr>
        <a:xfrm>
          <a:off x="962" y="923620"/>
          <a:ext cx="1877327" cy="750930"/>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a:t>Identify</a:t>
          </a:r>
        </a:p>
      </dsp:txBody>
      <dsp:txXfrm>
        <a:off x="962" y="923620"/>
        <a:ext cx="1689595" cy="750930"/>
      </dsp:txXfrm>
    </dsp:sp>
    <dsp:sp modelId="{F1075418-9878-4ED0-810E-80E0AEDC54F6}">
      <dsp:nvSpPr>
        <dsp:cNvPr id="0" name=""/>
        <dsp:cNvSpPr/>
      </dsp:nvSpPr>
      <dsp:spPr>
        <a:xfrm>
          <a:off x="1502824" y="923620"/>
          <a:ext cx="1877327" cy="750930"/>
        </a:xfrm>
        <a:prstGeom prst="chevron">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a:t>Respond</a:t>
          </a:r>
          <a:endParaRPr lang="en-US" sz="1900" kern="1200" dirty="0"/>
        </a:p>
      </dsp:txBody>
      <dsp:txXfrm>
        <a:off x="1878289" y="923620"/>
        <a:ext cx="1126397" cy="750930"/>
      </dsp:txXfrm>
    </dsp:sp>
    <dsp:sp modelId="{28BB7A08-3433-4F52-A008-28D51C9E52FE}">
      <dsp:nvSpPr>
        <dsp:cNvPr id="0" name=""/>
        <dsp:cNvSpPr/>
      </dsp:nvSpPr>
      <dsp:spPr>
        <a:xfrm>
          <a:off x="3004686" y="923620"/>
          <a:ext cx="1877327" cy="750930"/>
        </a:xfrm>
        <a:prstGeom prst="chevron">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Mitigate</a:t>
          </a:r>
        </a:p>
      </dsp:txBody>
      <dsp:txXfrm>
        <a:off x="3380151" y="923620"/>
        <a:ext cx="1126397" cy="750930"/>
      </dsp:txXfrm>
    </dsp:sp>
    <dsp:sp modelId="{7141F90B-663F-4655-AC7C-89E610973917}">
      <dsp:nvSpPr>
        <dsp:cNvPr id="0" name=""/>
        <dsp:cNvSpPr/>
      </dsp:nvSpPr>
      <dsp:spPr>
        <a:xfrm>
          <a:off x="4506548" y="923620"/>
          <a:ext cx="1877327" cy="750930"/>
        </a:xfrm>
        <a:prstGeom prst="chevron">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a:t>Document</a:t>
          </a:r>
          <a:endParaRPr lang="en-US" sz="1900" kern="1200" dirty="0"/>
        </a:p>
      </dsp:txBody>
      <dsp:txXfrm>
        <a:off x="4882013" y="923620"/>
        <a:ext cx="1126397" cy="750930"/>
      </dsp:txXfrm>
    </dsp:sp>
    <dsp:sp modelId="{D20B4568-1521-4E84-92E8-CD21D5F014D4}">
      <dsp:nvSpPr>
        <dsp:cNvPr id="0" name=""/>
        <dsp:cNvSpPr/>
      </dsp:nvSpPr>
      <dsp:spPr>
        <a:xfrm>
          <a:off x="6008409" y="923620"/>
          <a:ext cx="1877327" cy="750930"/>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a:t>Report</a:t>
          </a:r>
          <a:endParaRPr lang="en-US" sz="1900" kern="1200" dirty="0"/>
        </a:p>
      </dsp:txBody>
      <dsp:txXfrm>
        <a:off x="6383874" y="923620"/>
        <a:ext cx="1126397" cy="750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A30D1-D078-4D48-9DB8-3458FE545F18}">
      <dsp:nvSpPr>
        <dsp:cNvPr id="0" name=""/>
        <dsp:cNvSpPr/>
      </dsp:nvSpPr>
      <dsp:spPr>
        <a:xfrm>
          <a:off x="2090211" y="265394"/>
          <a:ext cx="3796674" cy="3796674"/>
        </a:xfrm>
        <a:prstGeom prst="pie">
          <a:avLst>
            <a:gd name="adj1" fmla="val 16200000"/>
            <a:gd name="adj2" fmla="val 1980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Preparation</a:t>
          </a:r>
        </a:p>
      </dsp:txBody>
      <dsp:txXfrm>
        <a:off x="4078945" y="750374"/>
        <a:ext cx="994367" cy="768374"/>
      </dsp:txXfrm>
    </dsp:sp>
    <dsp:sp modelId="{54A0690C-ADC6-4A24-882D-E44288013F51}">
      <dsp:nvSpPr>
        <dsp:cNvPr id="0" name=""/>
        <dsp:cNvSpPr/>
      </dsp:nvSpPr>
      <dsp:spPr>
        <a:xfrm>
          <a:off x="2135409" y="343588"/>
          <a:ext cx="3796674" cy="3796674"/>
        </a:xfrm>
        <a:prstGeom prst="pie">
          <a:avLst>
            <a:gd name="adj1" fmla="val 19800000"/>
            <a:gd name="adj2" fmla="val 1800000"/>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Detection and Analysis</a:t>
          </a:r>
        </a:p>
      </dsp:txBody>
      <dsp:txXfrm>
        <a:off x="4711724" y="1880337"/>
        <a:ext cx="1039565" cy="745775"/>
      </dsp:txXfrm>
    </dsp:sp>
    <dsp:sp modelId="{6EBE54F7-AE86-409B-9EEA-39ABAD998747}">
      <dsp:nvSpPr>
        <dsp:cNvPr id="0" name=""/>
        <dsp:cNvSpPr/>
      </dsp:nvSpPr>
      <dsp:spPr>
        <a:xfrm>
          <a:off x="2090211" y="421781"/>
          <a:ext cx="3796674" cy="3796674"/>
        </a:xfrm>
        <a:prstGeom prst="pie">
          <a:avLst>
            <a:gd name="adj1" fmla="val 1800000"/>
            <a:gd name="adj2" fmla="val 5400000"/>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Containment</a:t>
          </a:r>
        </a:p>
      </dsp:txBody>
      <dsp:txXfrm>
        <a:off x="4078945" y="2987700"/>
        <a:ext cx="994367" cy="768374"/>
      </dsp:txXfrm>
    </dsp:sp>
    <dsp:sp modelId="{A7014F94-DCBE-47D1-BA3C-D98605D2F756}">
      <dsp:nvSpPr>
        <dsp:cNvPr id="0" name=""/>
        <dsp:cNvSpPr/>
      </dsp:nvSpPr>
      <dsp:spPr>
        <a:xfrm>
          <a:off x="1999814" y="421781"/>
          <a:ext cx="3796674" cy="3796674"/>
        </a:xfrm>
        <a:prstGeom prst="pie">
          <a:avLst>
            <a:gd name="adj1" fmla="val 5400000"/>
            <a:gd name="adj2" fmla="val 9000000"/>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Eradication</a:t>
          </a:r>
        </a:p>
      </dsp:txBody>
      <dsp:txXfrm>
        <a:off x="2813387" y="2987700"/>
        <a:ext cx="994367" cy="768374"/>
      </dsp:txXfrm>
    </dsp:sp>
    <dsp:sp modelId="{A4C1D464-6311-4F2B-9488-92117A7E063E}">
      <dsp:nvSpPr>
        <dsp:cNvPr id="0" name=""/>
        <dsp:cNvSpPr/>
      </dsp:nvSpPr>
      <dsp:spPr>
        <a:xfrm>
          <a:off x="1954615" y="343588"/>
          <a:ext cx="3796674" cy="3796674"/>
        </a:xfrm>
        <a:prstGeom prst="pie">
          <a:avLst>
            <a:gd name="adj1" fmla="val 9000000"/>
            <a:gd name="adj2" fmla="val 12600000"/>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Recovery</a:t>
          </a:r>
        </a:p>
      </dsp:txBody>
      <dsp:txXfrm>
        <a:off x="2135409" y="1880337"/>
        <a:ext cx="1039565" cy="745775"/>
      </dsp:txXfrm>
    </dsp:sp>
    <dsp:sp modelId="{78251BAE-DE8A-4A58-913A-7BB91F1EB241}">
      <dsp:nvSpPr>
        <dsp:cNvPr id="0" name=""/>
        <dsp:cNvSpPr/>
      </dsp:nvSpPr>
      <dsp:spPr>
        <a:xfrm>
          <a:off x="1999814" y="265394"/>
          <a:ext cx="3796674" cy="3796674"/>
        </a:xfrm>
        <a:prstGeom prst="pie">
          <a:avLst>
            <a:gd name="adj1" fmla="val 12600000"/>
            <a:gd name="adj2" fmla="val 1620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Lessons Learned</a:t>
          </a:r>
        </a:p>
      </dsp:txBody>
      <dsp:txXfrm>
        <a:off x="2813387" y="750374"/>
        <a:ext cx="994367" cy="768374"/>
      </dsp:txXfrm>
    </dsp:sp>
    <dsp:sp modelId="{B98394E7-5EF0-44DC-8DE5-7C5517031AA3}">
      <dsp:nvSpPr>
        <dsp:cNvPr id="0" name=""/>
        <dsp:cNvSpPr/>
      </dsp:nvSpPr>
      <dsp:spPr>
        <a:xfrm>
          <a:off x="1855040" y="30362"/>
          <a:ext cx="4266739" cy="4266739"/>
        </a:xfrm>
        <a:prstGeom prst="circularArrow">
          <a:avLst>
            <a:gd name="adj1" fmla="val 5085"/>
            <a:gd name="adj2" fmla="val 327528"/>
            <a:gd name="adj3" fmla="val 19472472"/>
            <a:gd name="adj4" fmla="val 16200251"/>
            <a:gd name="adj5" fmla="val 5932"/>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D830D1-8E60-4DBF-9825-7EC8A7AA7D8C}">
      <dsp:nvSpPr>
        <dsp:cNvPr id="0" name=""/>
        <dsp:cNvSpPr/>
      </dsp:nvSpPr>
      <dsp:spPr>
        <a:xfrm>
          <a:off x="1900238" y="108555"/>
          <a:ext cx="4266739" cy="4266739"/>
        </a:xfrm>
        <a:prstGeom prst="circularArrow">
          <a:avLst>
            <a:gd name="adj1" fmla="val 5085"/>
            <a:gd name="adj2" fmla="val 327528"/>
            <a:gd name="adj3" fmla="val 1472472"/>
            <a:gd name="adj4" fmla="val 19800000"/>
            <a:gd name="adj5" fmla="val 5932"/>
          </a:avLst>
        </a:prstGeom>
        <a:solidFill>
          <a:schemeClr val="accent5">
            <a:shade val="90000"/>
            <a:hueOff val="83085"/>
            <a:satOff val="-1774"/>
            <a:lumOff val="66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25B296-1075-43CB-AF81-EF5693C30F0B}">
      <dsp:nvSpPr>
        <dsp:cNvPr id="0" name=""/>
        <dsp:cNvSpPr/>
      </dsp:nvSpPr>
      <dsp:spPr>
        <a:xfrm>
          <a:off x="1855040" y="186749"/>
          <a:ext cx="4266739" cy="4266739"/>
        </a:xfrm>
        <a:prstGeom prst="circularArrow">
          <a:avLst>
            <a:gd name="adj1" fmla="val 5085"/>
            <a:gd name="adj2" fmla="val 327528"/>
            <a:gd name="adj3" fmla="val 5072221"/>
            <a:gd name="adj4" fmla="val 1800000"/>
            <a:gd name="adj5" fmla="val 5932"/>
          </a:avLst>
        </a:prstGeom>
        <a:solidFill>
          <a:schemeClr val="accent5">
            <a:shade val="90000"/>
            <a:hueOff val="166170"/>
            <a:satOff val="-3548"/>
            <a:lumOff val="132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FD3DD1-971A-4BFD-85A5-205EB05E3CD6}">
      <dsp:nvSpPr>
        <dsp:cNvPr id="0" name=""/>
        <dsp:cNvSpPr/>
      </dsp:nvSpPr>
      <dsp:spPr>
        <a:xfrm>
          <a:off x="1764920" y="186749"/>
          <a:ext cx="4266739" cy="4266739"/>
        </a:xfrm>
        <a:prstGeom prst="circularArrow">
          <a:avLst>
            <a:gd name="adj1" fmla="val 5085"/>
            <a:gd name="adj2" fmla="val 327528"/>
            <a:gd name="adj3" fmla="val 8672472"/>
            <a:gd name="adj4" fmla="val 5400251"/>
            <a:gd name="adj5" fmla="val 5932"/>
          </a:avLst>
        </a:prstGeom>
        <a:solidFill>
          <a:schemeClr val="accent5">
            <a:shade val="90000"/>
            <a:hueOff val="249256"/>
            <a:satOff val="-5323"/>
            <a:lumOff val="198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C40C46-34CB-4FAE-B92F-15B1EE520CBC}">
      <dsp:nvSpPr>
        <dsp:cNvPr id="0" name=""/>
        <dsp:cNvSpPr/>
      </dsp:nvSpPr>
      <dsp:spPr>
        <a:xfrm>
          <a:off x="1719721" y="108555"/>
          <a:ext cx="4266739" cy="4266739"/>
        </a:xfrm>
        <a:prstGeom prst="circularArrow">
          <a:avLst>
            <a:gd name="adj1" fmla="val 5085"/>
            <a:gd name="adj2" fmla="val 327528"/>
            <a:gd name="adj3" fmla="val 12272472"/>
            <a:gd name="adj4" fmla="val 9000000"/>
            <a:gd name="adj5" fmla="val 5932"/>
          </a:avLst>
        </a:prstGeom>
        <a:solidFill>
          <a:schemeClr val="accent5">
            <a:shade val="90000"/>
            <a:hueOff val="332341"/>
            <a:satOff val="-7097"/>
            <a:lumOff val="26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1BAA01-58AD-4C6A-8FB0-ED700AF6E80E}">
      <dsp:nvSpPr>
        <dsp:cNvPr id="0" name=""/>
        <dsp:cNvSpPr/>
      </dsp:nvSpPr>
      <dsp:spPr>
        <a:xfrm>
          <a:off x="1764920" y="30362"/>
          <a:ext cx="4266739" cy="4266739"/>
        </a:xfrm>
        <a:prstGeom prst="circularArrow">
          <a:avLst>
            <a:gd name="adj1" fmla="val 5085"/>
            <a:gd name="adj2" fmla="val 327528"/>
            <a:gd name="adj3" fmla="val 15872221"/>
            <a:gd name="adj4" fmla="val 12600000"/>
            <a:gd name="adj5" fmla="val 5932"/>
          </a:avLst>
        </a:prstGeom>
        <a:solidFill>
          <a:schemeClr val="accent5">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DAF78-8FD4-4A62-9831-CA14F935ADE1}" type="datetimeFigureOut">
              <a:rPr lang="en-US" smtClean="0"/>
              <a:t>3/23/2018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45CBC-635F-4866-B65A-8A66D5E5ED0E}" type="slidenum">
              <a:rPr lang="en-US" smtClean="0"/>
              <a:t>‹#›</a:t>
            </a:fld>
            <a:endParaRPr lang="en-US"/>
          </a:p>
        </p:txBody>
      </p:sp>
    </p:spTree>
    <p:extLst>
      <p:ext uri="{BB962C8B-B14F-4D97-AF65-F5344CB8AC3E}">
        <p14:creationId xmlns:p14="http://schemas.microsoft.com/office/powerpoint/2010/main" val="339253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Glacier Bancorp Security Briefing April 2010</a:t>
            </a:r>
          </a:p>
        </p:txBody>
      </p:sp>
      <p:sp>
        <p:nvSpPr>
          <p:cNvPr id="3584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Copyright © 2010, Intrinium, Inc.</a:t>
            </a:r>
          </a:p>
        </p:txBody>
      </p:sp>
      <p:sp>
        <p:nvSpPr>
          <p:cNvPr id="3584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1D44B4-9F7F-4FDC-AFFB-C862B4A6FA23}"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84412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A644A9-85A3-4636-B276-4EC4DE4FE97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42282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644A9-85A3-4636-B276-4EC4DE4FE97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339448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644A9-85A3-4636-B276-4EC4DE4FE97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18435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644A9-85A3-4636-B276-4EC4DE4FE97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256424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644A9-85A3-4636-B276-4EC4DE4FE97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262756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A644A9-85A3-4636-B276-4EC4DE4FE97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15258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A644A9-85A3-4636-B276-4EC4DE4FE97A}"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38889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A644A9-85A3-4636-B276-4EC4DE4FE97A}"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225754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644A9-85A3-4636-B276-4EC4DE4FE97A}"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328162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644A9-85A3-4636-B276-4EC4DE4FE97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225238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644A9-85A3-4636-B276-4EC4DE4FE97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D8B7F-81FC-449A-AE1C-B55A74749EA6}" type="slidenum">
              <a:rPr lang="en-US" smtClean="0"/>
              <a:t>‹#›</a:t>
            </a:fld>
            <a:endParaRPr lang="en-US"/>
          </a:p>
        </p:txBody>
      </p:sp>
    </p:spTree>
    <p:extLst>
      <p:ext uri="{BB962C8B-B14F-4D97-AF65-F5344CB8AC3E}">
        <p14:creationId xmlns:p14="http://schemas.microsoft.com/office/powerpoint/2010/main" val="293793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t="-2000" r="-5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644A9-85A3-4636-B276-4EC4DE4FE97A}" type="datetimeFigureOut">
              <a:rPr lang="en-US" smtClean="0"/>
              <a:t>3/23/2018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D8B7F-81FC-449A-AE1C-B55A74749EA6}" type="slidenum">
              <a:rPr lang="en-US" smtClean="0"/>
              <a:t>‹#›</a:t>
            </a:fld>
            <a:endParaRPr lang="en-US"/>
          </a:p>
        </p:txBody>
      </p:sp>
    </p:spTree>
    <p:extLst>
      <p:ext uri="{BB962C8B-B14F-4D97-AF65-F5344CB8AC3E}">
        <p14:creationId xmlns:p14="http://schemas.microsoft.com/office/powerpoint/2010/main" val="244976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695" y="400879"/>
            <a:ext cx="8229600" cy="2133600"/>
          </a:xfrm>
          <a:prstGeom prst="roundRect">
            <a:avLst/>
          </a:prstGeom>
          <a:solidFill>
            <a:schemeClr val="tx1">
              <a:alpha val="40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4000" dirty="0">
                <a:ln w="3175">
                  <a:solidFill>
                    <a:schemeClr val="tx1">
                      <a:alpha val="60000"/>
                    </a:schemeClr>
                  </a:solidFill>
                </a:ln>
                <a:solidFill>
                  <a:schemeClr val="bg1"/>
                </a:solidFill>
                <a:latin typeface="Arial" panose="020B0604020202020204" pitchFamily="34" charset="0"/>
                <a:cs typeface="Arial" panose="020B0604020202020204" pitchFamily="34" charset="0"/>
              </a:rPr>
              <a:t>Incident Response:</a:t>
            </a:r>
          </a:p>
          <a:p>
            <a:pPr algn="ctr" fontAlgn="auto">
              <a:spcBef>
                <a:spcPts val="0"/>
              </a:spcBef>
              <a:spcAft>
                <a:spcPts val="0"/>
              </a:spcAft>
              <a:defRPr/>
            </a:pPr>
            <a:r>
              <a:rPr lang="en-US" sz="4000" dirty="0">
                <a:ln w="3175">
                  <a:solidFill>
                    <a:schemeClr val="tx1">
                      <a:alpha val="60000"/>
                    </a:schemeClr>
                  </a:solidFill>
                </a:ln>
                <a:solidFill>
                  <a:schemeClr val="bg1"/>
                </a:solidFill>
                <a:latin typeface="Arial" panose="020B0604020202020204" pitchFamily="34" charset="0"/>
                <a:cs typeface="Arial" panose="020B0604020202020204" pitchFamily="34" charset="0"/>
              </a:rPr>
              <a:t>Lessons From the Front Lines</a:t>
            </a:r>
          </a:p>
        </p:txBody>
      </p:sp>
      <p:sp>
        <p:nvSpPr>
          <p:cNvPr id="8" name="Rounded Rectangle 7"/>
          <p:cNvSpPr/>
          <p:nvPr/>
        </p:nvSpPr>
        <p:spPr>
          <a:xfrm>
            <a:off x="2743198" y="4876800"/>
            <a:ext cx="3648723" cy="990600"/>
          </a:xfrm>
          <a:prstGeom prst="roundRect">
            <a:avLst/>
          </a:prstGeom>
          <a:solidFill>
            <a:schemeClr val="tx1">
              <a:alpha val="32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800"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Nolan Garrett</a:t>
            </a:r>
          </a:p>
          <a:p>
            <a:pPr algn="ctr" fontAlgn="auto">
              <a:spcBef>
                <a:spcPts val="0"/>
              </a:spcBef>
              <a:spcAft>
                <a:spcPts val="0"/>
              </a:spcAft>
              <a:defRPr/>
            </a:pPr>
            <a:r>
              <a:rPr lang="en-US" sz="2000"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CEO, Consulting Services</a:t>
            </a:r>
          </a:p>
        </p:txBody>
      </p:sp>
      <p:sp>
        <p:nvSpPr>
          <p:cNvPr id="13" name="Rounded Rectangle 12"/>
          <p:cNvSpPr/>
          <p:nvPr/>
        </p:nvSpPr>
        <p:spPr>
          <a:xfrm>
            <a:off x="76199" y="6477000"/>
            <a:ext cx="3272307" cy="304800"/>
          </a:xfrm>
          <a:prstGeom prst="roundRect">
            <a:avLst/>
          </a:prstGeom>
          <a:solidFill>
            <a:schemeClr val="dk1">
              <a:alpha val="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a:ln w="3175">
                  <a:solidFill>
                    <a:schemeClr val="tx1">
                      <a:alpha val="60000"/>
                    </a:schemeClr>
                  </a:solidFill>
                </a:ln>
                <a:latin typeface="Arial" panose="020B0604020202020204" pitchFamily="34" charset="0"/>
                <a:cs typeface="Arial" panose="020B0604020202020204" pitchFamily="34" charset="0"/>
              </a:rPr>
              <a:t>Copyright © 2017 Intrinium</a:t>
            </a:r>
          </a:p>
        </p:txBody>
      </p:sp>
      <p:sp>
        <p:nvSpPr>
          <p:cNvPr id="14" name="Rounded Rectangle 13"/>
          <p:cNvSpPr/>
          <p:nvPr/>
        </p:nvSpPr>
        <p:spPr>
          <a:xfrm>
            <a:off x="5795493" y="6477000"/>
            <a:ext cx="3272307" cy="304800"/>
          </a:xfrm>
          <a:prstGeom prst="roundRect">
            <a:avLst/>
          </a:prstGeom>
          <a:solidFill>
            <a:schemeClr val="dk1">
              <a:alpha val="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b="1" dirty="0">
                <a:ln w="3175">
                  <a:solidFill>
                    <a:schemeClr val="tx1">
                      <a:alpha val="60000"/>
                    </a:schemeClr>
                  </a:solidFill>
                </a:ln>
                <a:latin typeface="Arial" panose="020B0604020202020204" pitchFamily="34" charset="0"/>
                <a:cs typeface="Arial" panose="020B0604020202020204" pitchFamily="34" charset="0"/>
              </a:rPr>
              <a:t>www.intrinium.com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293" y="2720009"/>
            <a:ext cx="4736057" cy="1733879"/>
          </a:xfrm>
          <a:prstGeom prst="rect">
            <a:avLst/>
          </a:prstGeom>
        </p:spPr>
      </p:pic>
    </p:spTree>
    <p:extLst>
      <p:ext uri="{BB962C8B-B14F-4D97-AF65-F5344CB8AC3E}">
        <p14:creationId xmlns:p14="http://schemas.microsoft.com/office/powerpoint/2010/main" val="3823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Preparation Team</a:t>
            </a:r>
          </a:p>
        </p:txBody>
      </p:sp>
      <p:sp>
        <p:nvSpPr>
          <p:cNvPr id="3" name="Rectangle 2">
            <a:extLst>
              <a:ext uri="{FF2B5EF4-FFF2-40B4-BE49-F238E27FC236}">
                <a16:creationId xmlns:a16="http://schemas.microsoft.com/office/drawing/2014/main" id="{13AE28F7-6A33-4397-BC2B-B82351F2F353}"/>
              </a:ext>
            </a:extLst>
          </p:cNvPr>
          <p:cNvSpPr/>
          <p:nvPr/>
        </p:nvSpPr>
        <p:spPr>
          <a:xfrm>
            <a:off x="1019908" y="2446412"/>
            <a:ext cx="4572000" cy="2585323"/>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Select a Team Model</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Central</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Distributed</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Coordinating</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Select a Staffing Model</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Employees</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Partially Outsourced</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Fully Outsourced</a:t>
            </a:r>
          </a:p>
        </p:txBody>
      </p:sp>
      <p:pic>
        <p:nvPicPr>
          <p:cNvPr id="4" name="Picture 3">
            <a:extLst>
              <a:ext uri="{FF2B5EF4-FFF2-40B4-BE49-F238E27FC236}">
                <a16:creationId xmlns:a16="http://schemas.microsoft.com/office/drawing/2014/main" id="{C8E5888B-75CD-4844-AB59-F09540E08C76}"/>
              </a:ext>
            </a:extLst>
          </p:cNvPr>
          <p:cNvPicPr>
            <a:picLocks noChangeAspect="1"/>
          </p:cNvPicPr>
          <p:nvPr/>
        </p:nvPicPr>
        <p:blipFill>
          <a:blip r:embed="rId3"/>
          <a:stretch>
            <a:fillRect/>
          </a:stretch>
        </p:blipFill>
        <p:spPr>
          <a:xfrm>
            <a:off x="4534867" y="2446412"/>
            <a:ext cx="3980483" cy="2658344"/>
          </a:xfrm>
          <a:prstGeom prst="rect">
            <a:avLst/>
          </a:prstGeom>
        </p:spPr>
      </p:pic>
    </p:spTree>
    <p:extLst>
      <p:ext uri="{BB962C8B-B14F-4D97-AF65-F5344CB8AC3E}">
        <p14:creationId xmlns:p14="http://schemas.microsoft.com/office/powerpoint/2010/main" val="5838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Considerations Regarding Models</a:t>
            </a:r>
          </a:p>
        </p:txBody>
      </p:sp>
      <p:sp>
        <p:nvSpPr>
          <p:cNvPr id="4" name="TextBox 3">
            <a:extLst>
              <a:ext uri="{FF2B5EF4-FFF2-40B4-BE49-F238E27FC236}">
                <a16:creationId xmlns:a16="http://schemas.microsoft.com/office/drawing/2014/main" id="{596C9CA9-BB85-40F8-ACA9-B35511C4F743}"/>
              </a:ext>
            </a:extLst>
          </p:cNvPr>
          <p:cNvSpPr txBox="1"/>
          <p:nvPr/>
        </p:nvSpPr>
        <p:spPr>
          <a:xfrm>
            <a:off x="628650" y="2215662"/>
            <a:ext cx="7886700" cy="2677656"/>
          </a:xfrm>
          <a:prstGeom prst="rect">
            <a:avLst/>
          </a:prstGeom>
          <a:noFill/>
        </p:spPr>
        <p:txBody>
          <a:bodyPr wrap="square" rtlCol="0">
            <a:spAutoFit/>
          </a:bodyPr>
          <a:lstStyle/>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Resource Availability</a:t>
            </a:r>
          </a:p>
          <a:p>
            <a:pPr marL="342900" indent="-342900">
              <a:buSzPct val="150000"/>
              <a:buBlip>
                <a:blip r:embed="rId2"/>
              </a:buBlip>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Staff and Outsourcer Expertise</a:t>
            </a:r>
          </a:p>
          <a:p>
            <a:pPr marL="342900" indent="-342900">
              <a:buSzPct val="150000"/>
              <a:buBlip>
                <a:blip r:embed="rId2"/>
              </a:buBlip>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Impact on Morale</a:t>
            </a:r>
          </a:p>
          <a:p>
            <a:pPr marL="342900" indent="-342900">
              <a:buSzPct val="150000"/>
              <a:buBlip>
                <a:blip r:embed="rId2"/>
              </a:buBlip>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Costs</a:t>
            </a:r>
          </a:p>
        </p:txBody>
      </p:sp>
    </p:spTree>
    <p:extLst>
      <p:ext uri="{BB962C8B-B14F-4D97-AF65-F5344CB8AC3E}">
        <p14:creationId xmlns:p14="http://schemas.microsoft.com/office/powerpoint/2010/main" val="1037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Team Skills</a:t>
            </a:r>
          </a:p>
        </p:txBody>
      </p:sp>
      <p:sp>
        <p:nvSpPr>
          <p:cNvPr id="5" name="TextBox 4">
            <a:extLst>
              <a:ext uri="{FF2B5EF4-FFF2-40B4-BE49-F238E27FC236}">
                <a16:creationId xmlns:a16="http://schemas.microsoft.com/office/drawing/2014/main" id="{B35CC500-B99F-4FBC-8DB0-A72AF4FC7942}"/>
              </a:ext>
            </a:extLst>
          </p:cNvPr>
          <p:cNvSpPr txBox="1"/>
          <p:nvPr/>
        </p:nvSpPr>
        <p:spPr>
          <a:xfrm>
            <a:off x="628649" y="2022231"/>
            <a:ext cx="3879704" cy="3970318"/>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Team IR Leader should be experienced in incident response, possessing both strong technical skills as well as technical and executive communication skills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Additional skills required for successful teams:</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Forensic analysts</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Memory analysts</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Malware analysts</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Threat intelligence experts</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Technical documentation specialists</a:t>
            </a:r>
          </a:p>
        </p:txBody>
      </p:sp>
      <p:pic>
        <p:nvPicPr>
          <p:cNvPr id="6" name="Picture 5">
            <a:extLst>
              <a:ext uri="{FF2B5EF4-FFF2-40B4-BE49-F238E27FC236}">
                <a16:creationId xmlns:a16="http://schemas.microsoft.com/office/drawing/2014/main" id="{F7B276FD-9890-4B38-BC20-BC145D37701A}"/>
              </a:ext>
            </a:extLst>
          </p:cNvPr>
          <p:cNvPicPr>
            <a:picLocks noChangeAspect="1"/>
          </p:cNvPicPr>
          <p:nvPr/>
        </p:nvPicPr>
        <p:blipFill>
          <a:blip r:embed="rId3"/>
          <a:stretch>
            <a:fillRect/>
          </a:stretch>
        </p:blipFill>
        <p:spPr>
          <a:xfrm>
            <a:off x="4635646" y="2475950"/>
            <a:ext cx="3879704" cy="2594867"/>
          </a:xfrm>
          <a:prstGeom prst="rect">
            <a:avLst/>
          </a:prstGeom>
        </p:spPr>
      </p:pic>
    </p:spTree>
    <p:extLst>
      <p:ext uri="{BB962C8B-B14F-4D97-AF65-F5344CB8AC3E}">
        <p14:creationId xmlns:p14="http://schemas.microsoft.com/office/powerpoint/2010/main" val="363865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Teams – Other Resources</a:t>
            </a:r>
          </a:p>
        </p:txBody>
      </p:sp>
      <p:sp>
        <p:nvSpPr>
          <p:cNvPr id="6" name="TextBox 5">
            <a:extLst>
              <a:ext uri="{FF2B5EF4-FFF2-40B4-BE49-F238E27FC236}">
                <a16:creationId xmlns:a16="http://schemas.microsoft.com/office/drawing/2014/main" id="{DC711701-0501-4AFB-89F0-6311C3882834}"/>
              </a:ext>
            </a:extLst>
          </p:cNvPr>
          <p:cNvSpPr txBox="1"/>
          <p:nvPr/>
        </p:nvSpPr>
        <p:spPr>
          <a:xfrm>
            <a:off x="817685" y="1722337"/>
            <a:ext cx="3974123" cy="4524315"/>
          </a:xfrm>
          <a:prstGeom prst="rect">
            <a:avLst/>
          </a:prstGeom>
          <a:noFill/>
        </p:spPr>
        <p:txBody>
          <a:bodyPr wrap="square" rtlCol="0">
            <a:spAutoFit/>
          </a:bodyPr>
          <a:lstStyle/>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Executive Leadership</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Information Security / Assurance</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Information Technology</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Legal and Compliance</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Human Resources</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Media / Public Relations / Marketing</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Physical Security and Facilities</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External Vendors, Consultants</a:t>
            </a:r>
          </a:p>
        </p:txBody>
      </p:sp>
      <p:pic>
        <p:nvPicPr>
          <p:cNvPr id="7" name="Picture 6">
            <a:extLst>
              <a:ext uri="{FF2B5EF4-FFF2-40B4-BE49-F238E27FC236}">
                <a16:creationId xmlns:a16="http://schemas.microsoft.com/office/drawing/2014/main" id="{BC2990C1-62E7-4C8C-8BFD-09D5F6134B32}"/>
              </a:ext>
            </a:extLst>
          </p:cNvPr>
          <p:cNvPicPr>
            <a:picLocks noChangeAspect="1"/>
          </p:cNvPicPr>
          <p:nvPr/>
        </p:nvPicPr>
        <p:blipFill>
          <a:blip r:embed="rId3"/>
          <a:stretch>
            <a:fillRect/>
          </a:stretch>
        </p:blipFill>
        <p:spPr>
          <a:xfrm>
            <a:off x="4214955" y="2611563"/>
            <a:ext cx="3474576" cy="2598869"/>
          </a:xfrm>
          <a:prstGeom prst="rect">
            <a:avLst/>
          </a:prstGeom>
        </p:spPr>
      </p:pic>
    </p:spTree>
    <p:extLst>
      <p:ext uri="{BB962C8B-B14F-4D97-AF65-F5344CB8AC3E}">
        <p14:creationId xmlns:p14="http://schemas.microsoft.com/office/powerpoint/2010/main" val="9477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4" end="14"/>
                                            </p:txEl>
                                          </p:spTgt>
                                        </p:tgtEl>
                                        <p:attrNameLst>
                                          <p:attrName>style.visibility</p:attrName>
                                        </p:attrNameLst>
                                      </p:cBhvr>
                                      <p:to>
                                        <p:strVal val="visible"/>
                                      </p:to>
                                    </p:set>
                                    <p:animEffect transition="in" filter="fade">
                                      <p:cBhvr>
                                        <p:cTn id="4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Preparation – Tools</a:t>
            </a:r>
          </a:p>
        </p:txBody>
      </p:sp>
      <p:sp>
        <p:nvSpPr>
          <p:cNvPr id="8" name="TextBox 7">
            <a:extLst>
              <a:ext uri="{FF2B5EF4-FFF2-40B4-BE49-F238E27FC236}">
                <a16:creationId xmlns:a16="http://schemas.microsoft.com/office/drawing/2014/main" id="{E95579C5-43DE-4BC7-85BA-420E4AF85CBB}"/>
              </a:ext>
            </a:extLst>
          </p:cNvPr>
          <p:cNvSpPr txBox="1"/>
          <p:nvPr/>
        </p:nvSpPr>
        <p:spPr>
          <a:xfrm>
            <a:off x="435219" y="1836620"/>
            <a:ext cx="4359579" cy="4031873"/>
          </a:xfrm>
          <a:prstGeom prst="rect">
            <a:avLst/>
          </a:prstGeom>
          <a:noFill/>
        </p:spPr>
        <p:txBody>
          <a:bodyPr wrap="square" rtlCol="0">
            <a:spAutoFit/>
          </a:bodyPr>
          <a:lstStyle/>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Team contact information</a:t>
            </a:r>
          </a:p>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Incident reporting mechanisms</a:t>
            </a:r>
          </a:p>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Secure communications software</a:t>
            </a:r>
          </a:p>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War room</a:t>
            </a:r>
          </a:p>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Secure storage facility</a:t>
            </a:r>
          </a:p>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Digital forensics software and hardware</a:t>
            </a:r>
          </a:p>
          <a:p>
            <a:pPr marL="342900" indent="-342900">
              <a:lnSpc>
                <a:spcPct val="150000"/>
              </a:lnSpc>
              <a:buSzPct val="150000"/>
              <a:buBlip>
                <a:blip r:embed="rId2"/>
              </a:buBlip>
            </a:pPr>
            <a:r>
              <a:rPr lang="en-US" dirty="0">
                <a:solidFill>
                  <a:schemeClr val="bg1"/>
                </a:solidFill>
                <a:latin typeface="Arial" panose="020B0604020202020204" pitchFamily="34" charset="0"/>
                <a:cs typeface="Arial" panose="020B0604020202020204" pitchFamily="34" charset="0"/>
              </a:rPr>
              <a:t>Dedicated analysis hardware</a:t>
            </a:r>
          </a:p>
          <a:p>
            <a:endParaRPr lang="en-US" sz="2200" dirty="0">
              <a:solidFill>
                <a:schemeClr val="bg1"/>
              </a:solidFill>
              <a:latin typeface="Arial" panose="020B0604020202020204" pitchFamily="34" charset="0"/>
              <a:cs typeface="Arial" panose="020B0604020202020204" pitchFamily="34" charset="0"/>
            </a:endParaRPr>
          </a:p>
          <a:p>
            <a:r>
              <a:rPr lang="en-US" sz="1600" i="1" dirty="0">
                <a:solidFill>
                  <a:schemeClr val="bg1"/>
                </a:solidFill>
                <a:latin typeface="Arial" panose="020B0604020202020204" pitchFamily="34" charset="0"/>
                <a:cs typeface="Arial" panose="020B0604020202020204" pitchFamily="34" charset="0"/>
              </a:rPr>
              <a:t>See NIST SP800-61 R2, section 3.1.1</a:t>
            </a:r>
          </a:p>
        </p:txBody>
      </p:sp>
      <p:pic>
        <p:nvPicPr>
          <p:cNvPr id="9" name="Picture 8">
            <a:extLst>
              <a:ext uri="{FF2B5EF4-FFF2-40B4-BE49-F238E27FC236}">
                <a16:creationId xmlns:a16="http://schemas.microsoft.com/office/drawing/2014/main" id="{D7C544E6-8E90-41D7-AA94-BBA7BBC264C2}"/>
              </a:ext>
            </a:extLst>
          </p:cNvPr>
          <p:cNvPicPr>
            <a:picLocks noChangeAspect="1"/>
          </p:cNvPicPr>
          <p:nvPr/>
        </p:nvPicPr>
        <p:blipFill>
          <a:blip r:embed="rId3"/>
          <a:stretch>
            <a:fillRect/>
          </a:stretch>
        </p:blipFill>
        <p:spPr>
          <a:xfrm>
            <a:off x="4857433" y="2383577"/>
            <a:ext cx="3657917" cy="2438611"/>
          </a:xfrm>
          <a:prstGeom prst="rect">
            <a:avLst/>
          </a:prstGeom>
        </p:spPr>
      </p:pic>
    </p:spTree>
    <p:extLst>
      <p:ext uri="{BB962C8B-B14F-4D97-AF65-F5344CB8AC3E}">
        <p14:creationId xmlns:p14="http://schemas.microsoft.com/office/powerpoint/2010/main" val="317105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Preparation - Processes</a:t>
            </a:r>
          </a:p>
        </p:txBody>
      </p:sp>
      <p:sp>
        <p:nvSpPr>
          <p:cNvPr id="8" name="TextBox 7">
            <a:extLst>
              <a:ext uri="{FF2B5EF4-FFF2-40B4-BE49-F238E27FC236}">
                <a16:creationId xmlns:a16="http://schemas.microsoft.com/office/drawing/2014/main" id="{335B5881-7C04-4B1C-8BC1-035AE6D6C0E1}"/>
              </a:ext>
            </a:extLst>
          </p:cNvPr>
          <p:cNvSpPr txBox="1"/>
          <p:nvPr/>
        </p:nvSpPr>
        <p:spPr>
          <a:xfrm>
            <a:off x="628650" y="1907930"/>
            <a:ext cx="3873726" cy="3016210"/>
          </a:xfrm>
          <a:prstGeom prst="rect">
            <a:avLst/>
          </a:prstGeom>
          <a:noFill/>
        </p:spPr>
        <p:txBody>
          <a:bodyPr wrap="square" rtlCol="0">
            <a:spAutoFit/>
          </a:bodyPr>
          <a:lstStyle/>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Risk assessment</a:t>
            </a:r>
          </a:p>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Network and host hardening </a:t>
            </a:r>
          </a:p>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End-user awareness training</a:t>
            </a:r>
          </a:p>
          <a:p>
            <a:endParaRPr lang="en-US" sz="2000" dirty="0">
              <a:solidFill>
                <a:schemeClr val="bg1"/>
              </a:solidFill>
              <a:latin typeface="Arial" panose="020B0604020202020204" pitchFamily="34" charset="0"/>
              <a:cs typeface="Arial" panose="020B0604020202020204" pitchFamily="34" charset="0"/>
            </a:endParaRPr>
          </a:p>
          <a:p>
            <a:r>
              <a:rPr lang="en-US" sz="2000" u="sng" dirty="0">
                <a:solidFill>
                  <a:schemeClr val="bg1"/>
                </a:solidFill>
                <a:latin typeface="Arial" panose="020B0604020202020204" pitchFamily="34" charset="0"/>
                <a:cs typeface="Arial" panose="020B0604020202020204" pitchFamily="34" charset="0"/>
              </a:rPr>
              <a:t>Goal:</a:t>
            </a:r>
          </a:p>
          <a:p>
            <a:r>
              <a:rPr lang="en-US" sz="2000" dirty="0">
                <a:solidFill>
                  <a:schemeClr val="bg1"/>
                </a:solidFill>
                <a:latin typeface="Arial" panose="020B0604020202020204" pitchFamily="34" charset="0"/>
                <a:cs typeface="Arial" panose="020B0604020202020204" pitchFamily="34" charset="0"/>
              </a:rPr>
              <a:t>Reduce the number of events to protect the IR team from becoming overwhelmed</a:t>
            </a:r>
          </a:p>
        </p:txBody>
      </p:sp>
      <p:pic>
        <p:nvPicPr>
          <p:cNvPr id="9" name="Picture 8">
            <a:extLst>
              <a:ext uri="{FF2B5EF4-FFF2-40B4-BE49-F238E27FC236}">
                <a16:creationId xmlns:a16="http://schemas.microsoft.com/office/drawing/2014/main" id="{A827FF76-D94F-44FA-9FF0-E13D99A2EE6C}"/>
              </a:ext>
            </a:extLst>
          </p:cNvPr>
          <p:cNvPicPr>
            <a:picLocks noChangeAspect="1"/>
          </p:cNvPicPr>
          <p:nvPr/>
        </p:nvPicPr>
        <p:blipFill>
          <a:blip r:embed="rId3"/>
          <a:stretch>
            <a:fillRect/>
          </a:stretch>
        </p:blipFill>
        <p:spPr>
          <a:xfrm>
            <a:off x="4596995" y="2109917"/>
            <a:ext cx="3918355" cy="2612236"/>
          </a:xfrm>
          <a:prstGeom prst="rect">
            <a:avLst/>
          </a:prstGeom>
        </p:spPr>
      </p:pic>
    </p:spTree>
    <p:extLst>
      <p:ext uri="{BB962C8B-B14F-4D97-AF65-F5344CB8AC3E}">
        <p14:creationId xmlns:p14="http://schemas.microsoft.com/office/powerpoint/2010/main" val="40173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Detection and Analysis</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1690689"/>
            <a:ext cx="7886699" cy="4093428"/>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Detection is arguably the most difficult single component of incident response, taking an average of 191 days*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Once an incident has been reported (or otherwise identified), the plan is activated and analysis begins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Mature Incident Response Plans include an evaluation of the incident’s severity or priority</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The resulting incident’s severity drives further decisions about additional team members to engage and to whom to communicate within the organization</a:t>
            </a:r>
          </a:p>
          <a:p>
            <a:pPr marL="800100" lvl="1"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This should be agreed upon prior to an event occurring</a:t>
            </a:r>
          </a:p>
        </p:txBody>
      </p:sp>
    </p:spTree>
    <p:extLst>
      <p:ext uri="{BB962C8B-B14F-4D97-AF65-F5344CB8AC3E}">
        <p14:creationId xmlns:p14="http://schemas.microsoft.com/office/powerpoint/2010/main" val="3630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Containment</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1690689"/>
            <a:ext cx="7886699" cy="4247317"/>
          </a:xfrm>
          <a:prstGeom prst="rect">
            <a:avLst/>
          </a:prstGeom>
          <a:noFill/>
        </p:spPr>
        <p:txBody>
          <a:bodyPr wrap="square" rtlCol="0">
            <a:spAutoFit/>
          </a:bodyPr>
          <a:lstStyle/>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Block further access or damage to systems</a:t>
            </a:r>
          </a:p>
          <a:p>
            <a:pPr marL="342900" indent="-342900">
              <a:lnSpc>
                <a:spcPct val="150000"/>
              </a:lnSpc>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Collect evidence for use in both the response and potential legal proceedings</a:t>
            </a:r>
          </a:p>
          <a:p>
            <a:pPr marL="342900" indent="-342900">
              <a:lnSpc>
                <a:spcPct val="150000"/>
              </a:lnSpc>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Gather details on the attack vector and actions taken to allow effective eradication</a:t>
            </a:r>
          </a:p>
          <a:p>
            <a:pPr marL="342900" indent="-342900">
              <a:lnSpc>
                <a:spcPct val="150000"/>
              </a:lnSpc>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lnSpc>
                <a:spcPct val="150000"/>
              </a:lnSpc>
              <a:buSzPct val="150000"/>
              <a:buBlip>
                <a:blip r:embed="rId2"/>
              </a:buBlip>
            </a:pPr>
            <a:r>
              <a:rPr lang="en-US" sz="2000" dirty="0">
                <a:solidFill>
                  <a:schemeClr val="bg1"/>
                </a:solidFill>
                <a:latin typeface="Arial" panose="020B0604020202020204" pitchFamily="34" charset="0"/>
                <a:cs typeface="Arial" panose="020B0604020202020204" pitchFamily="34" charset="0"/>
              </a:rPr>
              <a:t>Strategies may greatly vary depending upon the incident type</a:t>
            </a:r>
          </a:p>
        </p:txBody>
      </p:sp>
    </p:spTree>
    <p:extLst>
      <p:ext uri="{BB962C8B-B14F-4D97-AF65-F5344CB8AC3E}">
        <p14:creationId xmlns:p14="http://schemas.microsoft.com/office/powerpoint/2010/main" val="916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Containment</a:t>
            </a:r>
          </a:p>
        </p:txBody>
      </p:sp>
      <p:sp>
        <p:nvSpPr>
          <p:cNvPr id="9" name="TextBox 8">
            <a:extLst>
              <a:ext uri="{FF2B5EF4-FFF2-40B4-BE49-F238E27FC236}">
                <a16:creationId xmlns:a16="http://schemas.microsoft.com/office/drawing/2014/main" id="{E0415699-F1B9-4165-A4FD-4F953966355D}"/>
              </a:ext>
            </a:extLst>
          </p:cNvPr>
          <p:cNvSpPr txBox="1"/>
          <p:nvPr/>
        </p:nvSpPr>
        <p:spPr>
          <a:xfrm>
            <a:off x="949569" y="1690689"/>
            <a:ext cx="6743699" cy="3970318"/>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Pre-define “playbooks” for common or major incident types such as:</a:t>
            </a:r>
          </a:p>
          <a:p>
            <a:endParaRPr lang="en-US" sz="2400" dirty="0">
              <a:solidFill>
                <a:schemeClr val="bg1"/>
              </a:solidFill>
              <a:latin typeface="Arial" panose="020B0604020202020204" pitchFamily="34" charset="0"/>
              <a:cs typeface="Arial" panose="020B0604020202020204" pitchFamily="34" charset="0"/>
            </a:endParaRPr>
          </a:p>
          <a:p>
            <a:pPr marL="342900" indent="-342900">
              <a:lnSpc>
                <a:spcPct val="150000"/>
              </a:lnSpc>
              <a:buSzPct val="150000"/>
              <a:buBlip>
                <a:blip r:embed="rId2"/>
              </a:buBlip>
            </a:pPr>
            <a:r>
              <a:rPr lang="en-US" sz="2400" dirty="0">
                <a:solidFill>
                  <a:schemeClr val="bg1"/>
                </a:solidFill>
                <a:latin typeface="Arial" panose="020B0604020202020204" pitchFamily="34" charset="0"/>
                <a:cs typeface="Arial" panose="020B0604020202020204" pitchFamily="34" charset="0"/>
              </a:rPr>
              <a:t>Ransomware</a:t>
            </a:r>
          </a:p>
          <a:p>
            <a:pPr marL="342900" indent="-342900">
              <a:lnSpc>
                <a:spcPct val="150000"/>
              </a:lnSpc>
              <a:buSzPct val="150000"/>
              <a:buBlip>
                <a:blip r:embed="rId2"/>
              </a:buBlip>
            </a:pPr>
            <a:r>
              <a:rPr lang="en-US" sz="2400" dirty="0">
                <a:solidFill>
                  <a:schemeClr val="bg1"/>
                </a:solidFill>
                <a:latin typeface="Arial" panose="020B0604020202020204" pitchFamily="34" charset="0"/>
                <a:cs typeface="Arial" panose="020B0604020202020204" pitchFamily="34" charset="0"/>
              </a:rPr>
              <a:t>Malware outbreak</a:t>
            </a:r>
          </a:p>
          <a:p>
            <a:pPr marL="342900" indent="-342900">
              <a:lnSpc>
                <a:spcPct val="150000"/>
              </a:lnSpc>
              <a:buSzPct val="150000"/>
              <a:buBlip>
                <a:blip r:embed="rId2"/>
              </a:buBlip>
            </a:pPr>
            <a:r>
              <a:rPr lang="en-US" sz="2400" dirty="0">
                <a:solidFill>
                  <a:schemeClr val="bg1"/>
                </a:solidFill>
                <a:latin typeface="Arial" panose="020B0604020202020204" pitchFamily="34" charset="0"/>
                <a:cs typeface="Arial" panose="020B0604020202020204" pitchFamily="34" charset="0"/>
              </a:rPr>
              <a:t>Social engineering</a:t>
            </a:r>
          </a:p>
          <a:p>
            <a:pPr marL="342900" indent="-342900">
              <a:lnSpc>
                <a:spcPct val="150000"/>
              </a:lnSpc>
              <a:buSzPct val="150000"/>
              <a:buBlip>
                <a:blip r:embed="rId2"/>
              </a:buBlip>
            </a:pPr>
            <a:r>
              <a:rPr lang="en-US" sz="2400" dirty="0">
                <a:solidFill>
                  <a:schemeClr val="bg1"/>
                </a:solidFill>
                <a:latin typeface="Arial" panose="020B0604020202020204" pitchFamily="34" charset="0"/>
                <a:cs typeface="Arial" panose="020B0604020202020204" pitchFamily="34" charset="0"/>
              </a:rPr>
              <a:t>Insider threat</a:t>
            </a:r>
          </a:p>
          <a:p>
            <a:pPr marL="342900" indent="-342900">
              <a:lnSpc>
                <a:spcPct val="150000"/>
              </a:lnSpc>
              <a:buSzPct val="150000"/>
              <a:buBlip>
                <a:blip r:embed="rId2"/>
              </a:buBlip>
            </a:pPr>
            <a:r>
              <a:rPr lang="en-US" sz="2400" dirty="0">
                <a:solidFill>
                  <a:schemeClr val="bg1"/>
                </a:solidFill>
                <a:latin typeface="Arial" panose="020B0604020202020204" pitchFamily="34" charset="0"/>
                <a:cs typeface="Arial" panose="020B0604020202020204" pitchFamily="34" charset="0"/>
              </a:rPr>
              <a:t>Refer to your risk assessment!</a:t>
            </a:r>
          </a:p>
        </p:txBody>
      </p:sp>
    </p:spTree>
    <p:extLst>
      <p:ext uri="{BB962C8B-B14F-4D97-AF65-F5344CB8AC3E}">
        <p14:creationId xmlns:p14="http://schemas.microsoft.com/office/powerpoint/2010/main" val="39023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Eradication</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1" y="1690689"/>
            <a:ext cx="7886700" cy="3416320"/>
          </a:xfrm>
          <a:prstGeom prst="rect">
            <a:avLst/>
          </a:prstGeom>
          <a:noFill/>
        </p:spPr>
        <p:txBody>
          <a:bodyPr wrap="square" rtlCol="0">
            <a:spAutoFit/>
          </a:bodyPr>
          <a:lstStyle/>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Not all incident types require eradication, but many do</a:t>
            </a:r>
          </a:p>
          <a:p>
            <a:pPr marL="342900" indent="-342900">
              <a:buSzPct val="150000"/>
              <a:buBlip>
                <a:blip r:embed="rId2"/>
              </a:buBlip>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Short or medium-term steps are applied to eliminate all signs and symptoms of the incident</a:t>
            </a:r>
          </a:p>
          <a:p>
            <a:pPr>
              <a:buSzPct val="150000"/>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Usually a series of high value quick fixes or protections that temporarily increase the security of the organization while a long-term recovery plan can be formulated </a:t>
            </a:r>
          </a:p>
        </p:txBody>
      </p:sp>
    </p:spTree>
    <p:extLst>
      <p:ext uri="{BB962C8B-B14F-4D97-AF65-F5344CB8AC3E}">
        <p14:creationId xmlns:p14="http://schemas.microsoft.com/office/powerpoint/2010/main" val="27294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7E58-4E63-4EE9-A690-FEF4993C4E9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About Me</a:t>
            </a:r>
          </a:p>
        </p:txBody>
      </p:sp>
      <p:sp>
        <p:nvSpPr>
          <p:cNvPr id="3" name="TextBox 2">
            <a:extLst>
              <a:ext uri="{FF2B5EF4-FFF2-40B4-BE49-F238E27FC236}">
                <a16:creationId xmlns:a16="http://schemas.microsoft.com/office/drawing/2014/main" id="{9AB2A148-0E3B-40C1-A66F-32537C2EB3F9}"/>
              </a:ext>
            </a:extLst>
          </p:cNvPr>
          <p:cNvSpPr txBox="1"/>
          <p:nvPr/>
        </p:nvSpPr>
        <p:spPr>
          <a:xfrm>
            <a:off x="628650" y="1897664"/>
            <a:ext cx="5562479" cy="2554545"/>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Nolan Garrett</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CEO, Consulting Services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Founded Intrinium in 2007</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Previously CISO for Children’s Hospital Los Angeles, Verity Health System</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Certifications: ACE, CCA, CISA, CISM, CISSP, CRISC, Linux+, MCP, MCTS, OSCP, PCIP, Security+</a:t>
            </a:r>
          </a:p>
        </p:txBody>
      </p:sp>
      <p:pic>
        <p:nvPicPr>
          <p:cNvPr id="4" name="Picture 3">
            <a:extLst>
              <a:ext uri="{FF2B5EF4-FFF2-40B4-BE49-F238E27FC236}">
                <a16:creationId xmlns:a16="http://schemas.microsoft.com/office/drawing/2014/main" id="{F0B81E44-48FD-4975-B3D2-6C795E834B24}"/>
              </a:ext>
            </a:extLst>
          </p:cNvPr>
          <p:cNvPicPr>
            <a:picLocks noChangeAspect="1"/>
          </p:cNvPicPr>
          <p:nvPr/>
        </p:nvPicPr>
        <p:blipFill>
          <a:blip r:embed="rId3"/>
          <a:stretch>
            <a:fillRect/>
          </a:stretch>
        </p:blipFill>
        <p:spPr>
          <a:xfrm>
            <a:off x="6363275" y="1897664"/>
            <a:ext cx="2152075" cy="2688569"/>
          </a:xfrm>
          <a:prstGeom prst="rect">
            <a:avLst/>
          </a:prstGeom>
        </p:spPr>
      </p:pic>
    </p:spTree>
    <p:extLst>
      <p:ext uri="{BB962C8B-B14F-4D97-AF65-F5344CB8AC3E}">
        <p14:creationId xmlns:p14="http://schemas.microsoft.com/office/powerpoint/2010/main" val="11399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Recovery</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1690689"/>
            <a:ext cx="7886699" cy="3416320"/>
          </a:xfrm>
          <a:prstGeom prst="rect">
            <a:avLst/>
          </a:prstGeom>
          <a:noFill/>
        </p:spPr>
        <p:txBody>
          <a:bodyPr wrap="square" rtlCol="0">
            <a:spAutoFit/>
          </a:bodyPr>
          <a:lstStyle/>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Recovery may take weeks or months, sometimes even longer</a:t>
            </a:r>
          </a:p>
          <a:p>
            <a:pPr>
              <a:buSzPct val="150000"/>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Actions required to recover the affected resources are implemented</a:t>
            </a:r>
          </a:p>
          <a:p>
            <a:pPr>
              <a:buSzPct val="150000"/>
            </a:pPr>
            <a:endParaRPr lang="en-US" sz="24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400" dirty="0">
                <a:solidFill>
                  <a:schemeClr val="bg1"/>
                </a:solidFill>
                <a:latin typeface="Arial" panose="020B0604020202020204" pitchFamily="34" charset="0"/>
                <a:cs typeface="Arial" panose="020B0604020202020204" pitchFamily="34" charset="0"/>
              </a:rPr>
              <a:t>Resources that require changes to prevent incident reoccurrence are reconfigured, updated, tested and redeployed</a:t>
            </a:r>
          </a:p>
        </p:txBody>
      </p:sp>
    </p:spTree>
    <p:extLst>
      <p:ext uri="{BB962C8B-B14F-4D97-AF65-F5344CB8AC3E}">
        <p14:creationId xmlns:p14="http://schemas.microsoft.com/office/powerpoint/2010/main" val="103023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Lessons Learned</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1" y="1778612"/>
            <a:ext cx="7886700" cy="4093428"/>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Often the most frequently skipped portion of the Incident Response lifecycle</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Acts as your input to a revised IR plan, risk assessment and other organizational policies and procedures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Looks to document answers to the following questions:</a:t>
            </a:r>
          </a:p>
          <a:p>
            <a:pPr marL="800100" lvl="1"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What exactly happened, and when?</a:t>
            </a:r>
          </a:p>
          <a:p>
            <a:pPr marL="800100" lvl="1"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How well did our team perform? Was our plan adequate?</a:t>
            </a:r>
          </a:p>
          <a:p>
            <a:pPr marL="800100" lvl="1"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What improvements could be made to increase the speed of execution?</a:t>
            </a:r>
          </a:p>
          <a:p>
            <a:pPr marL="800100" lvl="1"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What other corrective actions could be applied to prevent future events?</a:t>
            </a:r>
          </a:p>
        </p:txBody>
      </p:sp>
    </p:spTree>
    <p:extLst>
      <p:ext uri="{BB962C8B-B14F-4D97-AF65-F5344CB8AC3E}">
        <p14:creationId xmlns:p14="http://schemas.microsoft.com/office/powerpoint/2010/main" val="245008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Lessons Learned</a:t>
            </a:r>
          </a:p>
        </p:txBody>
      </p:sp>
      <p:sp>
        <p:nvSpPr>
          <p:cNvPr id="9" name="TextBox 8">
            <a:extLst>
              <a:ext uri="{FF2B5EF4-FFF2-40B4-BE49-F238E27FC236}">
                <a16:creationId xmlns:a16="http://schemas.microsoft.com/office/drawing/2014/main" id="{E0415699-F1B9-4165-A4FD-4F953966355D}"/>
              </a:ext>
            </a:extLst>
          </p:cNvPr>
          <p:cNvSpPr txBox="1"/>
          <p:nvPr/>
        </p:nvSpPr>
        <p:spPr>
          <a:xfrm>
            <a:off x="1137198" y="1690689"/>
            <a:ext cx="6556071" cy="1938992"/>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What indicators can we watch to detect future potential events?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Were any additional tools, staff, or external resources identified that may assist with future protection or response activities?</a:t>
            </a:r>
          </a:p>
        </p:txBody>
      </p:sp>
    </p:spTree>
    <p:extLst>
      <p:ext uri="{BB962C8B-B14F-4D97-AF65-F5344CB8AC3E}">
        <p14:creationId xmlns:p14="http://schemas.microsoft.com/office/powerpoint/2010/main" val="118235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Test</a:t>
            </a:r>
          </a:p>
        </p:txBody>
      </p:sp>
      <p:sp>
        <p:nvSpPr>
          <p:cNvPr id="9" name="TextBox 8">
            <a:extLst>
              <a:ext uri="{FF2B5EF4-FFF2-40B4-BE49-F238E27FC236}">
                <a16:creationId xmlns:a16="http://schemas.microsoft.com/office/drawing/2014/main" id="{E0415699-F1B9-4165-A4FD-4F953966355D}"/>
              </a:ext>
            </a:extLst>
          </p:cNvPr>
          <p:cNvSpPr txBox="1"/>
          <p:nvPr/>
        </p:nvSpPr>
        <p:spPr>
          <a:xfrm>
            <a:off x="290146" y="2042382"/>
            <a:ext cx="6743699" cy="3477875"/>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Setup regular incident response plan testing</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Quarterly is a good test frequency</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Real incidents count as a test</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Use external resources to generate real-world scenarios and challenge the assumptions of your plan</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Include the outcome of your testing in IT/Information Security KPIs and reports</a:t>
            </a:r>
          </a:p>
        </p:txBody>
      </p:sp>
      <p:pic>
        <p:nvPicPr>
          <p:cNvPr id="3" name="Picture 2">
            <a:extLst>
              <a:ext uri="{FF2B5EF4-FFF2-40B4-BE49-F238E27FC236}">
                <a16:creationId xmlns:a16="http://schemas.microsoft.com/office/drawing/2014/main" id="{A1EF5022-54D8-41B2-90A5-82A29AFDBC06}"/>
              </a:ext>
            </a:extLst>
          </p:cNvPr>
          <p:cNvPicPr>
            <a:picLocks noChangeAspect="1"/>
          </p:cNvPicPr>
          <p:nvPr/>
        </p:nvPicPr>
        <p:blipFill>
          <a:blip r:embed="rId3"/>
          <a:stretch>
            <a:fillRect/>
          </a:stretch>
        </p:blipFill>
        <p:spPr>
          <a:xfrm>
            <a:off x="5802922" y="2042382"/>
            <a:ext cx="2461846" cy="1783066"/>
          </a:xfrm>
          <a:prstGeom prst="rect">
            <a:avLst/>
          </a:prstGeom>
        </p:spPr>
      </p:pic>
    </p:spTree>
    <p:extLst>
      <p:ext uri="{BB962C8B-B14F-4D97-AF65-F5344CB8AC3E}">
        <p14:creationId xmlns:p14="http://schemas.microsoft.com/office/powerpoint/2010/main" val="37400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Real World Scenarios</a:t>
            </a:r>
          </a:p>
        </p:txBody>
      </p:sp>
      <p:sp>
        <p:nvSpPr>
          <p:cNvPr id="9" name="TextBox 8">
            <a:extLst>
              <a:ext uri="{FF2B5EF4-FFF2-40B4-BE49-F238E27FC236}">
                <a16:creationId xmlns:a16="http://schemas.microsoft.com/office/drawing/2014/main" id="{E0415699-F1B9-4165-A4FD-4F953966355D}"/>
              </a:ext>
            </a:extLst>
          </p:cNvPr>
          <p:cNvSpPr txBox="1"/>
          <p:nvPr/>
        </p:nvSpPr>
        <p:spPr>
          <a:xfrm>
            <a:off x="1200150" y="3017122"/>
            <a:ext cx="6743699" cy="1015663"/>
          </a:xfrm>
          <a:prstGeom prst="rect">
            <a:avLst/>
          </a:prstGeom>
          <a:noFill/>
        </p:spPr>
        <p:txBody>
          <a:bodyPr wrap="square" rtlCol="0">
            <a:spAutoFit/>
          </a:bodyPr>
          <a:lstStyle/>
          <a:p>
            <a:pPr marL="457200" indent="-457200">
              <a:buAutoNum type="alphaUcPeriod"/>
            </a:pPr>
            <a:r>
              <a:rPr lang="en-US" sz="2000" dirty="0">
                <a:solidFill>
                  <a:schemeClr val="bg1"/>
                </a:solidFill>
                <a:latin typeface="Arial" panose="020B0604020202020204" pitchFamily="34" charset="0"/>
                <a:cs typeface="Arial" panose="020B0604020202020204" pitchFamily="34" charset="0"/>
              </a:rPr>
              <a:t>Lost Laptop</a:t>
            </a:r>
          </a:p>
          <a:p>
            <a:pPr marL="457200" indent="-457200">
              <a:buAutoNum type="alphaUcPeriod"/>
            </a:pPr>
            <a:r>
              <a:rPr lang="en-US" sz="2000" dirty="0">
                <a:solidFill>
                  <a:schemeClr val="bg1"/>
                </a:solidFill>
                <a:latin typeface="Arial" panose="020B0604020202020204" pitchFamily="34" charset="0"/>
                <a:cs typeface="Arial" panose="020B0604020202020204" pitchFamily="34" charset="0"/>
              </a:rPr>
              <a:t>Ransomware Outbreak</a:t>
            </a:r>
          </a:p>
          <a:p>
            <a:pPr marL="457200" indent="-457200">
              <a:buAutoNum type="alphaUcPeriod"/>
            </a:pPr>
            <a:r>
              <a:rPr lang="en-US" sz="2000" dirty="0">
                <a:solidFill>
                  <a:schemeClr val="bg1"/>
                </a:solidFill>
                <a:latin typeface="Arial" panose="020B0604020202020204" pitchFamily="34" charset="0"/>
                <a:cs typeface="Arial" panose="020B0604020202020204" pitchFamily="34" charset="0"/>
              </a:rPr>
              <a:t>External Website Compromise</a:t>
            </a:r>
          </a:p>
        </p:txBody>
      </p:sp>
    </p:spTree>
    <p:extLst>
      <p:ext uri="{BB962C8B-B14F-4D97-AF65-F5344CB8AC3E}">
        <p14:creationId xmlns:p14="http://schemas.microsoft.com/office/powerpoint/2010/main" val="246925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Scenario A – Lost Laptop</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2077551"/>
            <a:ext cx="7886700" cy="3785652"/>
          </a:xfrm>
          <a:prstGeom prst="rect">
            <a:avLst/>
          </a:prstGeom>
          <a:noFill/>
        </p:spPr>
        <p:txBody>
          <a:bodyPr wrap="square" rtlCol="0">
            <a:spAutoFit/>
          </a:bodyPr>
          <a:lstStyle/>
          <a:p>
            <a:r>
              <a:rPr lang="en-US" sz="2000" u="sng" dirty="0" err="1">
                <a:solidFill>
                  <a:schemeClr val="bg1"/>
                </a:solidFill>
                <a:latin typeface="Arial" panose="020B0604020202020204" pitchFamily="34" charset="0"/>
                <a:cs typeface="Arial" panose="020B0604020202020204" pitchFamily="34" charset="0"/>
              </a:rPr>
              <a:t>Adhoc</a:t>
            </a:r>
            <a:r>
              <a:rPr lang="en-US" sz="2000" u="sng" dirty="0">
                <a:solidFill>
                  <a:schemeClr val="bg1"/>
                </a:solidFill>
                <a:latin typeface="Arial" panose="020B0604020202020204" pitchFamily="34" charset="0"/>
                <a:cs typeface="Arial" panose="020B0604020202020204" pitchFamily="34" charset="0"/>
              </a:rPr>
              <a:t> Incident Response: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Reported on Thursday afternoon to IT helpdesk</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Technician determines that standard practice is to encrypt laptops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Ticket closed, replacement laptop ordered</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4 months later, contacted by OCR</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Internal investigation begins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User remembers that the device may have been encrypted</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Cloud management tools no longer show the device asset history, as they are only kept for 90 days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Organization unable to positively attest that device was encrypted at time of loss</a:t>
            </a:r>
          </a:p>
        </p:txBody>
      </p:sp>
    </p:spTree>
    <p:extLst>
      <p:ext uri="{BB962C8B-B14F-4D97-AF65-F5344CB8AC3E}">
        <p14:creationId xmlns:p14="http://schemas.microsoft.com/office/powerpoint/2010/main" val="382752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Scenario A – Lost Laptop</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1690689"/>
            <a:ext cx="7886700" cy="3785652"/>
          </a:xfrm>
          <a:prstGeom prst="rect">
            <a:avLst/>
          </a:prstGeom>
          <a:noFill/>
        </p:spPr>
        <p:txBody>
          <a:bodyPr wrap="square" rtlCol="0">
            <a:spAutoFit/>
          </a:bodyPr>
          <a:lstStyle/>
          <a:p>
            <a:r>
              <a:rPr lang="en-US" sz="2000" u="sng" dirty="0">
                <a:solidFill>
                  <a:schemeClr val="bg1"/>
                </a:solidFill>
                <a:latin typeface="Arial" panose="020B0604020202020204" pitchFamily="34" charset="0"/>
                <a:cs typeface="Arial" panose="020B0604020202020204" pitchFamily="34" charset="0"/>
              </a:rPr>
              <a:t>Planned Incident Response: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Reported on Thursday afternoon to IT helpdesk, escalated immediately to IR team</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Asset management checklists were blank under “Device Encryption” section</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IR team utilizes Incident Response Playbook and immediately accesses reporting tools to validate laptop is reporting encrypted</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Device validated as encrypted at time of loss, remote wipe command sent to device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Incident closed, but reported to Compliance for awareness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Lessons Learned analysis determines that further technician training is required regarding completion of all checklist actions</a:t>
            </a:r>
          </a:p>
        </p:txBody>
      </p:sp>
    </p:spTree>
    <p:extLst>
      <p:ext uri="{BB962C8B-B14F-4D97-AF65-F5344CB8AC3E}">
        <p14:creationId xmlns:p14="http://schemas.microsoft.com/office/powerpoint/2010/main" val="35060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Scenario B – Ransomware Outbreak</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2077551"/>
            <a:ext cx="7886700" cy="3170099"/>
          </a:xfrm>
          <a:prstGeom prst="rect">
            <a:avLst/>
          </a:prstGeom>
          <a:noFill/>
        </p:spPr>
        <p:txBody>
          <a:bodyPr wrap="square" rtlCol="0">
            <a:spAutoFit/>
          </a:bodyPr>
          <a:lstStyle/>
          <a:p>
            <a:r>
              <a:rPr lang="en-US" sz="2000" u="sng" dirty="0" err="1">
                <a:solidFill>
                  <a:schemeClr val="bg1"/>
                </a:solidFill>
                <a:latin typeface="Arial" panose="020B0604020202020204" pitchFamily="34" charset="0"/>
                <a:cs typeface="Arial" panose="020B0604020202020204" pitchFamily="34" charset="0"/>
              </a:rPr>
              <a:t>Adhoc</a:t>
            </a:r>
            <a:r>
              <a:rPr lang="en-US" sz="2000" u="sng" dirty="0">
                <a:solidFill>
                  <a:schemeClr val="bg1"/>
                </a:solidFill>
                <a:latin typeface="Arial" panose="020B0604020202020204" pitchFamily="34" charset="0"/>
                <a:cs typeface="Arial" panose="020B0604020202020204" pitchFamily="34" charset="0"/>
              </a:rPr>
              <a:t> Incident Response: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Ransomware is identified on a critical server in the environment via an antimalware alert</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Technician responds to alert, immediately removes the malware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This action triggers previously unidentified infections across 132 servers to immediately encrypt all data on all compromised devices, including the EMR</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Attackers demand $10,000 per encrypted device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Organization is effectively disabled for 9 days while each system is restored from backup</a:t>
            </a:r>
          </a:p>
        </p:txBody>
      </p:sp>
    </p:spTree>
    <p:extLst>
      <p:ext uri="{BB962C8B-B14F-4D97-AF65-F5344CB8AC3E}">
        <p14:creationId xmlns:p14="http://schemas.microsoft.com/office/powerpoint/2010/main" val="40575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Scenario B – Ransomware Outbreak</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2077551"/>
            <a:ext cx="7886700" cy="3785652"/>
          </a:xfrm>
          <a:prstGeom prst="rect">
            <a:avLst/>
          </a:prstGeom>
          <a:noFill/>
        </p:spPr>
        <p:txBody>
          <a:bodyPr wrap="square" rtlCol="0">
            <a:spAutoFit/>
          </a:bodyPr>
          <a:lstStyle/>
          <a:p>
            <a:r>
              <a:rPr lang="en-US" sz="2000" u="sng" dirty="0">
                <a:solidFill>
                  <a:schemeClr val="bg1"/>
                </a:solidFill>
                <a:latin typeface="Arial" panose="020B0604020202020204" pitchFamily="34" charset="0"/>
                <a:cs typeface="Arial" panose="020B0604020202020204" pitchFamily="34" charset="0"/>
              </a:rPr>
              <a:t>Planned Incident Response: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Ransomware is identified on a critical server in the environment via an antimalware alert</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Technician responds to alert, following IR playbook, and advises the IR team</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IR team determines that this particular malware is a Command and Control malware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As the team does not employ a full time malware analyst, retained consultants are engaged to evaluate the malware and identify the extent of the infection</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The internal IT, IR Team and Consultants execute a strategy to progressively remove the malware without triggering encryption</a:t>
            </a:r>
          </a:p>
        </p:txBody>
      </p:sp>
    </p:spTree>
    <p:extLst>
      <p:ext uri="{BB962C8B-B14F-4D97-AF65-F5344CB8AC3E}">
        <p14:creationId xmlns:p14="http://schemas.microsoft.com/office/powerpoint/2010/main" val="22364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Scenario C – Website Compromise</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2077551"/>
            <a:ext cx="7886700" cy="3477875"/>
          </a:xfrm>
          <a:prstGeom prst="rect">
            <a:avLst/>
          </a:prstGeom>
          <a:noFill/>
        </p:spPr>
        <p:txBody>
          <a:bodyPr wrap="square" rtlCol="0">
            <a:spAutoFit/>
          </a:bodyPr>
          <a:lstStyle/>
          <a:p>
            <a:r>
              <a:rPr lang="en-US" sz="2000" u="sng" dirty="0" err="1">
                <a:solidFill>
                  <a:schemeClr val="bg1"/>
                </a:solidFill>
                <a:latin typeface="Arial" panose="020B0604020202020204" pitchFamily="34" charset="0"/>
                <a:cs typeface="Arial" panose="020B0604020202020204" pitchFamily="34" charset="0"/>
              </a:rPr>
              <a:t>Adhoc</a:t>
            </a:r>
            <a:r>
              <a:rPr lang="en-US" sz="2000" u="sng" dirty="0">
                <a:solidFill>
                  <a:schemeClr val="bg1"/>
                </a:solidFill>
                <a:latin typeface="Arial" panose="020B0604020202020204" pitchFamily="34" charset="0"/>
                <a:cs typeface="Arial" panose="020B0604020202020204" pitchFamily="34" charset="0"/>
              </a:rPr>
              <a:t> Incident Response: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Your organization is notified by a patient that their web browser has warned them to avoid your website, as it is malicious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An IT staff member reviews the site and determines that this scenario has occurred before, and asks their external marketing firm to restore the site from backup</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The marketing firm does as requested, unaware of the security incident</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The website continues to be infected and follow a cycle of infection and restoration</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Your organization’s site is removed from Google search listings</a:t>
            </a:r>
          </a:p>
        </p:txBody>
      </p:sp>
    </p:spTree>
    <p:extLst>
      <p:ext uri="{BB962C8B-B14F-4D97-AF65-F5344CB8AC3E}">
        <p14:creationId xmlns:p14="http://schemas.microsoft.com/office/powerpoint/2010/main" val="246203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7E58-4E63-4EE9-A690-FEF4993C4E9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Agenda</a:t>
            </a:r>
          </a:p>
        </p:txBody>
      </p:sp>
      <p:sp>
        <p:nvSpPr>
          <p:cNvPr id="3" name="TextBox 2">
            <a:extLst>
              <a:ext uri="{FF2B5EF4-FFF2-40B4-BE49-F238E27FC236}">
                <a16:creationId xmlns:a16="http://schemas.microsoft.com/office/drawing/2014/main" id="{9AB2A148-0E3B-40C1-A66F-32537C2EB3F9}"/>
              </a:ext>
            </a:extLst>
          </p:cNvPr>
          <p:cNvSpPr txBox="1"/>
          <p:nvPr/>
        </p:nvSpPr>
        <p:spPr>
          <a:xfrm>
            <a:off x="1028700" y="1925514"/>
            <a:ext cx="7359162" cy="2246769"/>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What is an Incident Response Plan?</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Incident Response and Compliance, Security Frameworks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Policy, Plans and Process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Real World Examples and Lessons Learned</a:t>
            </a:r>
          </a:p>
        </p:txBody>
      </p:sp>
    </p:spTree>
    <p:extLst>
      <p:ext uri="{BB962C8B-B14F-4D97-AF65-F5344CB8AC3E}">
        <p14:creationId xmlns:p14="http://schemas.microsoft.com/office/powerpoint/2010/main" val="29098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Scenario C – Website Compromise</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2077551"/>
            <a:ext cx="7886700" cy="3785652"/>
          </a:xfrm>
          <a:prstGeom prst="rect">
            <a:avLst/>
          </a:prstGeom>
          <a:noFill/>
        </p:spPr>
        <p:txBody>
          <a:bodyPr wrap="square" rtlCol="0">
            <a:spAutoFit/>
          </a:bodyPr>
          <a:lstStyle/>
          <a:p>
            <a:r>
              <a:rPr lang="en-US" sz="2000" u="sng" dirty="0">
                <a:solidFill>
                  <a:schemeClr val="bg1"/>
                </a:solidFill>
                <a:latin typeface="Arial" panose="020B0604020202020204" pitchFamily="34" charset="0"/>
                <a:cs typeface="Arial" panose="020B0604020202020204" pitchFamily="34" charset="0"/>
              </a:rPr>
              <a:t>Planned Incident Response: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Your organization is notified by a patient that their web browser has warned them to avoid your website, as it is malicious</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An IT staff member reviews the site and determines that the IR team should be contacted</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The IR team identifies the cause of the infection, and requests a restoration of the website followed by the appropriate security updates to resolve the issue</a:t>
            </a: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The IR team utilizes the root cause and lessons learned analysis to enable the Information Security team’s security scanners to proactively identify this kind of compromise on all current and future organization websites</a:t>
            </a:r>
          </a:p>
        </p:txBody>
      </p:sp>
    </p:spTree>
    <p:extLst>
      <p:ext uri="{BB962C8B-B14F-4D97-AF65-F5344CB8AC3E}">
        <p14:creationId xmlns:p14="http://schemas.microsoft.com/office/powerpoint/2010/main" val="255571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Summary</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1690689"/>
            <a:ext cx="7886699" cy="4524315"/>
          </a:xfrm>
          <a:prstGeom prst="rect">
            <a:avLst/>
          </a:prstGeom>
          <a:noFill/>
        </p:spPr>
        <p:txBody>
          <a:bodyPr wrap="square" rtlCol="0">
            <a:spAutoFit/>
          </a:bodyPr>
          <a:lstStyle/>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Incidents will occur – how you prepare and respond will determine the cost and survivability of your organization</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The primary purpose of an Incident Response Plan is to provide an organized, approved structure for responding to and documenting incidents in a forensically sound manner</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The most effective method to ensuring your plan is up to date is to perform regular tabletop and real world testing</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Most incidents are not reported to law enforcement, and while many breaches are, in most cases law enforcement does not actively review evidence collected unless the breach is financially sizeable</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Predefining your team and use of internal and external resources is critical to executing a timely, effective response</a:t>
            </a:r>
          </a:p>
        </p:txBody>
      </p:sp>
    </p:spTree>
    <p:extLst>
      <p:ext uri="{BB962C8B-B14F-4D97-AF65-F5344CB8AC3E}">
        <p14:creationId xmlns:p14="http://schemas.microsoft.com/office/powerpoint/2010/main" val="22780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Recommended Reading</a:t>
            </a:r>
          </a:p>
        </p:txBody>
      </p:sp>
      <p:sp>
        <p:nvSpPr>
          <p:cNvPr id="9" name="TextBox 8">
            <a:extLst>
              <a:ext uri="{FF2B5EF4-FFF2-40B4-BE49-F238E27FC236}">
                <a16:creationId xmlns:a16="http://schemas.microsoft.com/office/drawing/2014/main" id="{E0415699-F1B9-4165-A4FD-4F953966355D}"/>
              </a:ext>
            </a:extLst>
          </p:cNvPr>
          <p:cNvSpPr txBox="1"/>
          <p:nvPr/>
        </p:nvSpPr>
        <p:spPr>
          <a:xfrm>
            <a:off x="628650" y="1690689"/>
            <a:ext cx="7886699" cy="1754326"/>
          </a:xfrm>
          <a:prstGeom prst="rect">
            <a:avLst/>
          </a:prstGeom>
          <a:noFill/>
        </p:spPr>
        <p:txBody>
          <a:bodyPr wrap="square" rtlCol="0">
            <a:spAutoFit/>
          </a:bodyPr>
          <a:lstStyle/>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NIST Special Publication 800-61 R2</a:t>
            </a:r>
          </a:p>
          <a:p>
            <a:pPr marL="800100" lvl="1"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http://nvlpubs.nist.gov/nistpubs/SpecialPublications/NIST.SP.800-61r2.pdf </a:t>
            </a:r>
          </a:p>
          <a:p>
            <a:pPr marL="342900" indent="-342900">
              <a:buSzPct val="150000"/>
              <a:buBlip>
                <a:blip r:embed="rId2"/>
              </a:buBlip>
            </a:pPr>
            <a:endParaRPr lang="en-US"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NIST </a:t>
            </a:r>
            <a:r>
              <a:rPr lang="en-US" dirty="0" err="1">
                <a:solidFill>
                  <a:schemeClr val="bg1"/>
                </a:solidFill>
                <a:latin typeface="Arial" panose="020B0604020202020204" pitchFamily="34" charset="0"/>
                <a:cs typeface="Arial" panose="020B0604020202020204" pitchFamily="34" charset="0"/>
              </a:rPr>
              <a:t>CyberSecurity</a:t>
            </a:r>
            <a:r>
              <a:rPr lang="en-US" dirty="0">
                <a:solidFill>
                  <a:schemeClr val="bg1"/>
                </a:solidFill>
                <a:latin typeface="Arial" panose="020B0604020202020204" pitchFamily="34" charset="0"/>
                <a:cs typeface="Arial" panose="020B0604020202020204" pitchFamily="34" charset="0"/>
              </a:rPr>
              <a:t> Framework (CSF)</a:t>
            </a:r>
          </a:p>
          <a:p>
            <a:pPr marL="800100" lvl="1"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https://www.nist.gov/cybersecurity-framework</a:t>
            </a:r>
          </a:p>
        </p:txBody>
      </p:sp>
    </p:spTree>
    <p:extLst>
      <p:ext uri="{BB962C8B-B14F-4D97-AF65-F5344CB8AC3E}">
        <p14:creationId xmlns:p14="http://schemas.microsoft.com/office/powerpoint/2010/main" val="308008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Questions</a:t>
            </a:r>
          </a:p>
        </p:txBody>
      </p:sp>
      <p:sp>
        <p:nvSpPr>
          <p:cNvPr id="9" name="TextBox 8">
            <a:extLst>
              <a:ext uri="{FF2B5EF4-FFF2-40B4-BE49-F238E27FC236}">
                <a16:creationId xmlns:a16="http://schemas.microsoft.com/office/drawing/2014/main" id="{E0415699-F1B9-4165-A4FD-4F953966355D}"/>
              </a:ext>
            </a:extLst>
          </p:cNvPr>
          <p:cNvSpPr txBox="1"/>
          <p:nvPr/>
        </p:nvSpPr>
        <p:spPr>
          <a:xfrm>
            <a:off x="384228" y="3146301"/>
            <a:ext cx="6743699" cy="1200329"/>
          </a:xfrm>
          <a:prstGeom prst="rect">
            <a:avLst/>
          </a:prstGeom>
          <a:noFill/>
        </p:spPr>
        <p:txBody>
          <a:bodyPr wrap="square" rtlCol="0">
            <a:spAutoFit/>
          </a:bodyPr>
          <a:lstStyle/>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Email: Nolan.Garrett@intrinium.com</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LinkedIn: https://www.linkedin.com/in/nolangarrett/ </a:t>
            </a:r>
          </a:p>
          <a:p>
            <a:pPr marL="342900" indent="-342900">
              <a:buSzPct val="150000"/>
              <a:buBlip>
                <a:blip r:embed="rId2"/>
              </a:buBlip>
            </a:pPr>
            <a:r>
              <a:rPr lang="en-US" dirty="0">
                <a:solidFill>
                  <a:schemeClr val="bg1"/>
                </a:solidFill>
                <a:latin typeface="Arial" panose="020B0604020202020204" pitchFamily="34" charset="0"/>
                <a:cs typeface="Arial" panose="020B0604020202020204" pitchFamily="34" charset="0"/>
              </a:rPr>
              <a:t>Twitter: @</a:t>
            </a:r>
            <a:r>
              <a:rPr lang="en-US" dirty="0" err="1">
                <a:solidFill>
                  <a:schemeClr val="bg1"/>
                </a:solidFill>
                <a:latin typeface="Arial" panose="020B0604020202020204" pitchFamily="34" charset="0"/>
                <a:cs typeface="Arial" panose="020B0604020202020204" pitchFamily="34" charset="0"/>
              </a:rPr>
              <a:t>Nolan_Garrett</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64EE229-7E18-41E1-ABB2-69D48C4D7AAB}"/>
              </a:ext>
            </a:extLst>
          </p:cNvPr>
          <p:cNvPicPr>
            <a:picLocks noChangeAspect="1"/>
          </p:cNvPicPr>
          <p:nvPr/>
        </p:nvPicPr>
        <p:blipFill>
          <a:blip r:embed="rId3"/>
          <a:stretch>
            <a:fillRect/>
          </a:stretch>
        </p:blipFill>
        <p:spPr>
          <a:xfrm>
            <a:off x="6363275" y="2173347"/>
            <a:ext cx="2152075" cy="2688569"/>
          </a:xfrm>
          <a:prstGeom prst="rect">
            <a:avLst/>
          </a:prstGeom>
        </p:spPr>
      </p:pic>
    </p:spTree>
    <p:extLst>
      <p:ext uri="{BB962C8B-B14F-4D97-AF65-F5344CB8AC3E}">
        <p14:creationId xmlns:p14="http://schemas.microsoft.com/office/powerpoint/2010/main" val="35685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7E58-4E63-4EE9-A690-FEF4993C4E9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Why Plan For Incident Response?</a:t>
            </a:r>
          </a:p>
        </p:txBody>
      </p:sp>
      <p:sp>
        <p:nvSpPr>
          <p:cNvPr id="3" name="TextBox 2">
            <a:extLst>
              <a:ext uri="{FF2B5EF4-FFF2-40B4-BE49-F238E27FC236}">
                <a16:creationId xmlns:a16="http://schemas.microsoft.com/office/drawing/2014/main" id="{9AB2A148-0E3B-40C1-A66F-32537C2EB3F9}"/>
              </a:ext>
            </a:extLst>
          </p:cNvPr>
          <p:cNvSpPr txBox="1"/>
          <p:nvPr/>
        </p:nvSpPr>
        <p:spPr>
          <a:xfrm>
            <a:off x="628650" y="1925514"/>
            <a:ext cx="7886700" cy="4093428"/>
          </a:xfrm>
          <a:prstGeom prst="rect">
            <a:avLst/>
          </a:prstGeom>
          <a:noFill/>
        </p:spPr>
        <p:txBody>
          <a:bodyPr wrap="square" rtlCol="0">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It’s not a matter of if an incident will occur…</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Per-record costs for healthcare data breaches have surpassed $400 per record, compared to world wide averages of $158</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Costs are on average 37% higher if detection took longer than 100 days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Costs are additionally 68.7% higher if containment of an identified incident took more than 30 days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Average cost per breach across all industries surveyed reached $4M</a:t>
            </a:r>
          </a:p>
        </p:txBody>
      </p:sp>
    </p:spTree>
    <p:extLst>
      <p:ext uri="{BB962C8B-B14F-4D97-AF65-F5344CB8AC3E}">
        <p14:creationId xmlns:p14="http://schemas.microsoft.com/office/powerpoint/2010/main" val="38062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Describing Security Events</a:t>
            </a:r>
          </a:p>
        </p:txBody>
      </p:sp>
      <p:sp>
        <p:nvSpPr>
          <p:cNvPr id="8" name="Rectangle 7">
            <a:extLst>
              <a:ext uri="{FF2B5EF4-FFF2-40B4-BE49-F238E27FC236}">
                <a16:creationId xmlns:a16="http://schemas.microsoft.com/office/drawing/2014/main" id="{6A34E05D-49DC-4266-899F-9CC69C492837}"/>
              </a:ext>
            </a:extLst>
          </p:cNvPr>
          <p:cNvSpPr/>
          <p:nvPr/>
        </p:nvSpPr>
        <p:spPr>
          <a:xfrm>
            <a:off x="3710354" y="2415515"/>
            <a:ext cx="4572000" cy="2308324"/>
          </a:xfrm>
          <a:prstGeom prst="rect">
            <a:avLst/>
          </a:prstGeom>
        </p:spPr>
        <p:txBody>
          <a:bodyPr>
            <a:spAutoFit/>
          </a:bodyPr>
          <a:lstStyle/>
          <a:p>
            <a:r>
              <a:rPr lang="en-US" dirty="0">
                <a:solidFill>
                  <a:schemeClr val="bg1"/>
                </a:solidFill>
                <a:latin typeface="Arial" panose="020B0604020202020204" pitchFamily="34" charset="0"/>
                <a:cs typeface="Arial" panose="020B0604020202020204" pitchFamily="34" charset="0"/>
              </a:rPr>
              <a:t>An event that has the potential to violate security policies or controls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Unauthorized access to system(s) or infrastructure was achieved</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Unauthorized access to non-public data was achieved</a:t>
            </a:r>
          </a:p>
        </p:txBody>
      </p:sp>
      <p:pic>
        <p:nvPicPr>
          <p:cNvPr id="9" name="Picture 8">
            <a:extLst>
              <a:ext uri="{FF2B5EF4-FFF2-40B4-BE49-F238E27FC236}">
                <a16:creationId xmlns:a16="http://schemas.microsoft.com/office/drawing/2014/main" id="{928BC917-2C94-4030-8D82-CE12C1D52F7E}"/>
              </a:ext>
            </a:extLst>
          </p:cNvPr>
          <p:cNvPicPr>
            <a:picLocks noChangeAspect="1"/>
          </p:cNvPicPr>
          <p:nvPr/>
        </p:nvPicPr>
        <p:blipFill>
          <a:blip r:embed="rId2"/>
          <a:stretch>
            <a:fillRect/>
          </a:stretch>
        </p:blipFill>
        <p:spPr>
          <a:xfrm>
            <a:off x="272423" y="1914012"/>
            <a:ext cx="3200677" cy="3029975"/>
          </a:xfrm>
          <a:prstGeom prst="rect">
            <a:avLst/>
          </a:prstGeom>
        </p:spPr>
      </p:pic>
    </p:spTree>
    <p:extLst>
      <p:ext uri="{BB962C8B-B14F-4D97-AF65-F5344CB8AC3E}">
        <p14:creationId xmlns:p14="http://schemas.microsoft.com/office/powerpoint/2010/main" val="207390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What is an incident response plan?</a:t>
            </a:r>
          </a:p>
        </p:txBody>
      </p:sp>
      <p:sp>
        <p:nvSpPr>
          <p:cNvPr id="7" name="Rectangle 6">
            <a:extLst>
              <a:ext uri="{FF2B5EF4-FFF2-40B4-BE49-F238E27FC236}">
                <a16:creationId xmlns:a16="http://schemas.microsoft.com/office/drawing/2014/main" id="{DBEB7A2C-332B-4FE3-ACC0-E9CA00CB7E67}"/>
              </a:ext>
            </a:extLst>
          </p:cNvPr>
          <p:cNvSpPr/>
          <p:nvPr/>
        </p:nvSpPr>
        <p:spPr>
          <a:xfrm>
            <a:off x="628650" y="1690689"/>
            <a:ext cx="7886700" cy="4093428"/>
          </a:xfrm>
          <a:prstGeom prst="rect">
            <a:avLst/>
          </a:prstGeom>
        </p:spPr>
        <p:txBody>
          <a:bodyPr wrap="square">
            <a:spAutoFit/>
          </a:bodyPr>
          <a:lstStyle/>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Primary Purpose: Provide an organized, approved structure for responding to and documenting incidents in a forensically sound manner</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Defines the team structure and process that the organization will follow when an incident occurs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Outlines executive support and oversight of the process, as well as key stakeholders</a:t>
            </a:r>
          </a:p>
          <a:p>
            <a:pPr marL="342900" indent="-342900">
              <a:buSzPct val="150000"/>
              <a:buBlip>
                <a:blip r:embed="rId2"/>
              </a:buBlip>
            </a:pPr>
            <a:endParaRPr lang="en-US" sz="2000" dirty="0">
              <a:solidFill>
                <a:schemeClr val="bg1"/>
              </a:solidFill>
              <a:latin typeface="Arial" panose="020B0604020202020204" pitchFamily="34" charset="0"/>
              <a:cs typeface="Arial" panose="020B0604020202020204" pitchFamily="34" charset="0"/>
            </a:endParaRPr>
          </a:p>
          <a:p>
            <a:pPr marL="342900" indent="-342900">
              <a:buSzPct val="150000"/>
              <a:buBlip>
                <a:blip r:embed="rId2"/>
              </a:buBlip>
            </a:pPr>
            <a:r>
              <a:rPr lang="en-US" sz="2000" dirty="0">
                <a:solidFill>
                  <a:schemeClr val="bg1"/>
                </a:solidFill>
                <a:latin typeface="Arial" panose="020B0604020202020204" pitchFamily="34" charset="0"/>
                <a:cs typeface="Arial" panose="020B0604020202020204" pitchFamily="34" charset="0"/>
              </a:rPr>
              <a:t>Aims to reduce the costs of incidents and the associated response through a well organized strategy for managing the event</a:t>
            </a:r>
          </a:p>
        </p:txBody>
      </p:sp>
    </p:spTree>
    <p:extLst>
      <p:ext uri="{BB962C8B-B14F-4D97-AF65-F5344CB8AC3E}">
        <p14:creationId xmlns:p14="http://schemas.microsoft.com/office/powerpoint/2010/main" val="100949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Incident Response and HIPPA</a:t>
            </a:r>
          </a:p>
        </p:txBody>
      </p:sp>
      <p:sp>
        <p:nvSpPr>
          <p:cNvPr id="7" name="Rectangle 6">
            <a:extLst>
              <a:ext uri="{FF2B5EF4-FFF2-40B4-BE49-F238E27FC236}">
                <a16:creationId xmlns:a16="http://schemas.microsoft.com/office/drawing/2014/main" id="{DBEB7A2C-332B-4FE3-ACC0-E9CA00CB7E67}"/>
              </a:ext>
            </a:extLst>
          </p:cNvPr>
          <p:cNvSpPr/>
          <p:nvPr/>
        </p:nvSpPr>
        <p:spPr>
          <a:xfrm>
            <a:off x="566278" y="1690689"/>
            <a:ext cx="7949072" cy="313932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45 CFR § 164.304 defines security incident as the </a:t>
            </a:r>
            <a:r>
              <a:rPr lang="en-US" b="1" dirty="0">
                <a:solidFill>
                  <a:srgbClr val="FF0000"/>
                </a:solidFill>
                <a:latin typeface="Arial" panose="020B0604020202020204" pitchFamily="34" charset="0"/>
                <a:cs typeface="Arial" panose="020B0604020202020204" pitchFamily="34" charset="0"/>
              </a:rPr>
              <a:t>attempted</a:t>
            </a:r>
            <a:r>
              <a:rPr lang="en-US" dirty="0">
                <a:solidFill>
                  <a:schemeClr val="bg1"/>
                </a:solidFill>
                <a:latin typeface="Arial" panose="020B0604020202020204" pitchFamily="34" charset="0"/>
                <a:cs typeface="Arial" panose="020B0604020202020204" pitchFamily="34" charset="0"/>
              </a:rPr>
              <a:t> or </a:t>
            </a:r>
            <a:r>
              <a:rPr lang="en-US" b="1" dirty="0">
                <a:solidFill>
                  <a:srgbClr val="FF0000"/>
                </a:solidFill>
                <a:latin typeface="Arial" panose="020B0604020202020204" pitchFamily="34" charset="0"/>
                <a:cs typeface="Arial" panose="020B0604020202020204" pitchFamily="34" charset="0"/>
              </a:rPr>
              <a:t>successful</a:t>
            </a:r>
            <a:r>
              <a:rPr lang="en-US" dirty="0">
                <a:solidFill>
                  <a:schemeClr val="bg1"/>
                </a:solidFill>
                <a:latin typeface="Arial" panose="020B0604020202020204" pitchFamily="34" charset="0"/>
                <a:cs typeface="Arial" panose="020B0604020202020204" pitchFamily="34" charset="0"/>
              </a:rPr>
              <a:t> unauthorized access, use, disclosure, modification, or destruction of information or interference with system operations in an information system.</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164.308(a)(6)(</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requires a covered entity to implement policies and procedures to address security incidents. The associated implementation specification for response and reporting at § 164.308(a)(6)(ii) requires a covered entity to </a:t>
            </a:r>
            <a:r>
              <a:rPr lang="en-US" b="1" dirty="0">
                <a:solidFill>
                  <a:srgbClr val="FF0000"/>
                </a:solidFill>
                <a:latin typeface="Arial" panose="020B0604020202020204" pitchFamily="34" charset="0"/>
                <a:cs typeface="Arial" panose="020B0604020202020204" pitchFamily="34" charset="0"/>
              </a:rPr>
              <a:t>identify</a:t>
            </a:r>
            <a:r>
              <a:rPr lang="en-US" dirty="0">
                <a:solidFill>
                  <a:schemeClr val="bg1"/>
                </a:solidFill>
                <a:latin typeface="Arial" panose="020B0604020202020204" pitchFamily="34" charset="0"/>
                <a:cs typeface="Arial" panose="020B0604020202020204" pitchFamily="34" charset="0"/>
              </a:rPr>
              <a:t> and </a:t>
            </a:r>
            <a:r>
              <a:rPr lang="en-US" b="1" dirty="0">
                <a:solidFill>
                  <a:srgbClr val="FF0000"/>
                </a:solidFill>
                <a:latin typeface="Arial" panose="020B0604020202020204" pitchFamily="34" charset="0"/>
                <a:cs typeface="Arial" panose="020B0604020202020204" pitchFamily="34" charset="0"/>
              </a:rPr>
              <a:t>respond</a:t>
            </a:r>
            <a:r>
              <a:rPr lang="en-US" dirty="0">
                <a:solidFill>
                  <a:schemeClr val="bg1"/>
                </a:solidFill>
                <a:latin typeface="Arial" panose="020B0604020202020204" pitchFamily="34" charset="0"/>
                <a:cs typeface="Arial" panose="020B0604020202020204" pitchFamily="34" charset="0"/>
              </a:rPr>
              <a:t> to suspected or known security incidents, </a:t>
            </a:r>
            <a:r>
              <a:rPr lang="en-US" b="1" dirty="0">
                <a:solidFill>
                  <a:srgbClr val="FF0000"/>
                </a:solidFill>
                <a:latin typeface="Arial" panose="020B0604020202020204" pitchFamily="34" charset="0"/>
                <a:cs typeface="Arial" panose="020B0604020202020204" pitchFamily="34" charset="0"/>
              </a:rPr>
              <a:t>mitigate</a:t>
            </a:r>
            <a:r>
              <a:rPr lang="en-US" dirty="0">
                <a:solidFill>
                  <a:schemeClr val="bg1"/>
                </a:solidFill>
                <a:latin typeface="Arial" panose="020B0604020202020204" pitchFamily="34" charset="0"/>
                <a:cs typeface="Arial" panose="020B0604020202020204" pitchFamily="34" charset="0"/>
              </a:rPr>
              <a:t>, to the extent practicable, harmful effects of security incidents that are known to the covered entity, and </a:t>
            </a:r>
            <a:r>
              <a:rPr lang="en-US" b="1" dirty="0">
                <a:solidFill>
                  <a:srgbClr val="FF0000"/>
                </a:solidFill>
                <a:latin typeface="Arial" panose="020B0604020202020204" pitchFamily="34" charset="0"/>
                <a:cs typeface="Arial" panose="020B0604020202020204" pitchFamily="34" charset="0"/>
              </a:rPr>
              <a:t>document</a:t>
            </a:r>
            <a:r>
              <a:rPr lang="en-US" dirty="0">
                <a:solidFill>
                  <a:schemeClr val="bg1"/>
                </a:solidFill>
                <a:latin typeface="Arial" panose="020B0604020202020204" pitchFamily="34" charset="0"/>
                <a:cs typeface="Arial" panose="020B0604020202020204" pitchFamily="34" charset="0"/>
              </a:rPr>
              <a:t> security incidents and their outcomes.</a:t>
            </a:r>
          </a:p>
        </p:txBody>
      </p:sp>
    </p:spTree>
    <p:extLst>
      <p:ext uri="{BB962C8B-B14F-4D97-AF65-F5344CB8AC3E}">
        <p14:creationId xmlns:p14="http://schemas.microsoft.com/office/powerpoint/2010/main" val="347807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IR and HIPAA Distilled</a:t>
            </a:r>
          </a:p>
        </p:txBody>
      </p:sp>
      <p:graphicFrame>
        <p:nvGraphicFramePr>
          <p:cNvPr id="4" name="Diagram 3">
            <a:extLst>
              <a:ext uri="{FF2B5EF4-FFF2-40B4-BE49-F238E27FC236}">
                <a16:creationId xmlns:a16="http://schemas.microsoft.com/office/drawing/2014/main" id="{94D43854-E79B-4394-9126-E3721B2A58D1}"/>
              </a:ext>
            </a:extLst>
          </p:cNvPr>
          <p:cNvGraphicFramePr/>
          <p:nvPr>
            <p:extLst>
              <p:ext uri="{D42A27DB-BD31-4B8C-83A1-F6EECF244321}">
                <p14:modId xmlns:p14="http://schemas.microsoft.com/office/powerpoint/2010/main" val="1767084775"/>
              </p:ext>
            </p:extLst>
          </p:nvPr>
        </p:nvGraphicFramePr>
        <p:xfrm>
          <a:off x="628650" y="2386933"/>
          <a:ext cx="7886700" cy="2598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F87-DA89-4350-9C7C-2A815E34C1CA}"/>
              </a:ext>
            </a:extLst>
          </p:cNvPr>
          <p:cNvSpPr>
            <a:spLocks noGrp="1"/>
          </p:cNvSpPr>
          <p:nvPr>
            <p:ph type="title"/>
          </p:nvPr>
        </p:nvSpPr>
        <p:spPr>
          <a:prstGeom prst="roundRect">
            <a:avLst/>
          </a:prstGeom>
          <a:ln>
            <a:solidFill>
              <a:schemeClr val="bg1">
                <a:lumMod val="50000"/>
              </a:schemeClr>
            </a:solidFill>
          </a:ln>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Plan Components</a:t>
            </a:r>
          </a:p>
        </p:txBody>
      </p:sp>
      <p:graphicFrame>
        <p:nvGraphicFramePr>
          <p:cNvPr id="4" name="Content Placeholder 4">
            <a:extLst>
              <a:ext uri="{FF2B5EF4-FFF2-40B4-BE49-F238E27FC236}">
                <a16:creationId xmlns:a16="http://schemas.microsoft.com/office/drawing/2014/main" id="{3AB74C19-124C-48C4-B07A-76F64416CA66}"/>
              </a:ext>
            </a:extLst>
          </p:cNvPr>
          <p:cNvGraphicFramePr>
            <a:graphicFrameLocks noGrp="1"/>
          </p:cNvGraphicFramePr>
          <p:nvPr>
            <p:extLst>
              <p:ext uri="{D42A27DB-BD31-4B8C-83A1-F6EECF244321}">
                <p14:modId xmlns:p14="http://schemas.microsoft.com/office/powerpoint/2010/main" val="1613845274"/>
              </p:ext>
            </p:extLst>
          </p:nvPr>
        </p:nvGraphicFramePr>
        <p:xfrm>
          <a:off x="628650" y="1834532"/>
          <a:ext cx="7886700" cy="4519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7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ower Point Template revised.potx" id="{652AAE0A-FD13-4AD0-939A-BA0F60B713AF}" vid="{EEE109FC-E92D-466F-9E34-F4B445F81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0113e76-a3b7-4a74-99c3-55fb5ee4ff0f">INTRINIUM-4-113</_dlc_DocId>
    <_dlc_DocIdUrl xmlns="50113e76-a3b7-4a74-99c3-55fb5ee4ff0f">
      <Url>https://sts.intrinium.local/_layouts/15/DocIdRedir.aspx?ID=INTRINIUM-4-113</Url>
      <Description>INTRINIUM-4-113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6CCF21630FC1C418A106824B3F774D4" ma:contentTypeVersion="4" ma:contentTypeDescription="Create a new document." ma:contentTypeScope="" ma:versionID="69b0612e80c18f7ce3b11a1346bbd1a1">
  <xsd:schema xmlns:xsd="http://www.w3.org/2001/XMLSchema" xmlns:xs="http://www.w3.org/2001/XMLSchema" xmlns:p="http://schemas.microsoft.com/office/2006/metadata/properties" xmlns:ns2="50113e76-a3b7-4a74-99c3-55fb5ee4ff0f" targetNamespace="http://schemas.microsoft.com/office/2006/metadata/properties" ma:root="true" ma:fieldsID="27b7e12c1074c668638bd860e13ae952" ns2:_="">
    <xsd:import namespace="50113e76-a3b7-4a74-99c3-55fb5ee4ff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13e76-a3b7-4a74-99c3-55fb5ee4ff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C42D5-37FC-472C-8C4C-F11EB2F6CEB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0113e76-a3b7-4a74-99c3-55fb5ee4ff0f"/>
    <ds:schemaRef ds:uri="http://www.w3.org/XML/1998/namespace"/>
  </ds:schemaRefs>
</ds:datastoreItem>
</file>

<file path=customXml/itemProps2.xml><?xml version="1.0" encoding="utf-8"?>
<ds:datastoreItem xmlns:ds="http://schemas.openxmlformats.org/officeDocument/2006/customXml" ds:itemID="{F86ACA95-3AF7-491E-BC6A-1C3B06250158}">
  <ds:schemaRefs>
    <ds:schemaRef ds:uri="http://schemas.microsoft.com/sharepoint/v3/contenttype/forms"/>
  </ds:schemaRefs>
</ds:datastoreItem>
</file>

<file path=customXml/itemProps3.xml><?xml version="1.0" encoding="utf-8"?>
<ds:datastoreItem xmlns:ds="http://schemas.openxmlformats.org/officeDocument/2006/customXml" ds:itemID="{7DC5C36B-BA91-45AD-8676-5F5BD3205895}">
  <ds:schemaRefs>
    <ds:schemaRef ds:uri="http://schemas.microsoft.com/sharepoint/events"/>
  </ds:schemaRefs>
</ds:datastoreItem>
</file>

<file path=customXml/itemProps4.xml><?xml version="1.0" encoding="utf-8"?>
<ds:datastoreItem xmlns:ds="http://schemas.openxmlformats.org/officeDocument/2006/customXml" ds:itemID="{36774CDE-D60F-470D-AB57-D0AD87A22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13e76-a3b7-4a74-99c3-55fb5ee4f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Intrinium PowerPoint Template</Template>
  <TotalTime>1477</TotalTime>
  <Words>1760</Words>
  <Application>Microsoft Office PowerPoint</Application>
  <PresentationFormat>On-screen Show (4:3)</PresentationFormat>
  <Paragraphs>254</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About Me</vt:lpstr>
      <vt:lpstr>Agenda</vt:lpstr>
      <vt:lpstr>Why Plan For Incident Response?</vt:lpstr>
      <vt:lpstr>Describing Security Events</vt:lpstr>
      <vt:lpstr>What is an incident response plan?</vt:lpstr>
      <vt:lpstr>Incident Response and HIPPA</vt:lpstr>
      <vt:lpstr>IR and HIPAA Distilled</vt:lpstr>
      <vt:lpstr>Plan Components</vt:lpstr>
      <vt:lpstr>Preparation Team</vt:lpstr>
      <vt:lpstr>Considerations Regarding Models</vt:lpstr>
      <vt:lpstr>Team Skills</vt:lpstr>
      <vt:lpstr>Teams – Other Resources</vt:lpstr>
      <vt:lpstr>Preparation – Tools</vt:lpstr>
      <vt:lpstr>Preparation - Processes</vt:lpstr>
      <vt:lpstr>Detection and Analysis</vt:lpstr>
      <vt:lpstr>Containment</vt:lpstr>
      <vt:lpstr>Containment</vt:lpstr>
      <vt:lpstr>Eradication</vt:lpstr>
      <vt:lpstr>Recovery</vt:lpstr>
      <vt:lpstr>Lessons Learned</vt:lpstr>
      <vt:lpstr>Lessons Learned</vt:lpstr>
      <vt:lpstr>Test</vt:lpstr>
      <vt:lpstr>Real World Scenarios</vt:lpstr>
      <vt:lpstr>Scenario A – Lost Laptop</vt:lpstr>
      <vt:lpstr>Scenario A – Lost Laptop</vt:lpstr>
      <vt:lpstr>Scenario B – Ransomware Outbreak</vt:lpstr>
      <vt:lpstr>Scenario B – Ransomware Outbreak</vt:lpstr>
      <vt:lpstr>Scenario C – Website Compromise</vt:lpstr>
      <vt:lpstr>Scenario C – Website Compromise</vt:lpstr>
      <vt:lpstr>Summary</vt:lpstr>
      <vt:lpstr>Recommended Reading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Martin</dc:creator>
  <cp:lastModifiedBy>Nolan Garrett</cp:lastModifiedBy>
  <cp:revision>65</cp:revision>
  <dcterms:created xsi:type="dcterms:W3CDTF">2017-09-28T15:39:49Z</dcterms:created>
  <dcterms:modified xsi:type="dcterms:W3CDTF">2018-03-23T16:40:03Z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bce8d1bb-bcb7-40a6-bc28-f3765789fc39</vt:lpwstr>
  </property>
  <property fmtid="{D5CDD505-2E9C-101B-9397-08002B2CF9AE}" pid="3" name="ContentTypeId">
    <vt:lpwstr>0x01010046CCF21630FC1C418A106824B3F774D4</vt:lpwstr>
  </property>
</Properties>
</file>