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820" r:id="rId3"/>
  </p:sldMasterIdLst>
  <p:notesMasterIdLst>
    <p:notesMasterId r:id="rId29"/>
  </p:notesMasterIdLst>
  <p:handoutMasterIdLst>
    <p:handoutMasterId r:id="rId30"/>
  </p:handoutMasterIdLst>
  <p:sldIdLst>
    <p:sldId id="339" r:id="rId4"/>
    <p:sldId id="441" r:id="rId5"/>
    <p:sldId id="420" r:id="rId6"/>
    <p:sldId id="446" r:id="rId7"/>
    <p:sldId id="421" r:id="rId8"/>
    <p:sldId id="456" r:id="rId9"/>
    <p:sldId id="447" r:id="rId10"/>
    <p:sldId id="448" r:id="rId11"/>
    <p:sldId id="380" r:id="rId12"/>
    <p:sldId id="423" r:id="rId13"/>
    <p:sldId id="458" r:id="rId14"/>
    <p:sldId id="450" r:id="rId15"/>
    <p:sldId id="424" r:id="rId16"/>
    <p:sldId id="457" r:id="rId17"/>
    <p:sldId id="451" r:id="rId18"/>
    <p:sldId id="453" r:id="rId19"/>
    <p:sldId id="425" r:id="rId20"/>
    <p:sldId id="452" r:id="rId21"/>
    <p:sldId id="462" r:id="rId22"/>
    <p:sldId id="426" r:id="rId23"/>
    <p:sldId id="460" r:id="rId24"/>
    <p:sldId id="461" r:id="rId25"/>
    <p:sldId id="445" r:id="rId26"/>
    <p:sldId id="439" r:id="rId27"/>
    <p:sldId id="443" r:id="rId28"/>
  </p:sldIdLst>
  <p:sldSz cx="12192000" cy="6858000"/>
  <p:notesSz cx="6950075" cy="92360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712" userDrawn="1">
          <p15:clr>
            <a:srgbClr val="A4A3A4"/>
          </p15:clr>
        </p15:guide>
        <p15:guide id="6" pos="1401" userDrawn="1">
          <p15:clr>
            <a:srgbClr val="A4A3A4"/>
          </p15:clr>
        </p15:guide>
        <p15:guide id="7" pos="3888" userDrawn="1">
          <p15:clr>
            <a:srgbClr val="A4A3A4"/>
          </p15:clr>
        </p15:guide>
        <p15:guide id="9" pos="6216" userDrawn="1">
          <p15:clr>
            <a:srgbClr val="A4A3A4"/>
          </p15:clr>
        </p15:guide>
        <p15:guide id="15" pos="2592" userDrawn="1">
          <p15:clr>
            <a:srgbClr val="A4A3A4"/>
          </p15:clr>
        </p15:guide>
        <p15:guide id="16" pos="50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Henry" initials="MH" lastIdx="5" clrIdx="0">
    <p:extLst>
      <p:ext uri="{19B8F6BF-5375-455C-9EA6-DF929625EA0E}">
        <p15:presenceInfo xmlns:p15="http://schemas.microsoft.com/office/powerpoint/2012/main" userId="Matt Hen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E1D8"/>
    <a:srgbClr val="676767"/>
    <a:srgbClr val="237387"/>
    <a:srgbClr val="595959"/>
    <a:srgbClr val="FFA52C"/>
    <a:srgbClr val="184B7D"/>
    <a:srgbClr val="C3E1F0"/>
    <a:srgbClr val="D06623"/>
    <a:srgbClr val="5EA09D"/>
    <a:srgbClr val="174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82979" autoAdjust="0"/>
  </p:normalViewPr>
  <p:slideViewPr>
    <p:cSldViewPr snapToGrid="0" snapToObjects="1" showGuides="1">
      <p:cViewPr varScale="1">
        <p:scale>
          <a:sx n="58" d="100"/>
          <a:sy n="58" d="100"/>
        </p:scale>
        <p:origin x="972" y="36"/>
      </p:cViewPr>
      <p:guideLst>
        <p:guide orient="horz" pos="2712"/>
        <p:guide pos="1401"/>
        <p:guide pos="3888"/>
        <p:guide pos="6216"/>
        <p:guide pos="2592"/>
        <p:guide pos="5077"/>
      </p:guideLst>
    </p:cSldViewPr>
  </p:slideViewPr>
  <p:notesTextViewPr>
    <p:cViewPr>
      <p:scale>
        <a:sx n="55" d="100"/>
        <a:sy n="55"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kumimoji="1" lang="zh-CN" alt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5712751-0667-C24B-937E-71297F4C2C0A}" type="datetimeFigureOut">
              <a:rPr kumimoji="1" lang="zh-CN" altLang="en-US" smtClean="0"/>
              <a:t>2018/3/23</a:t>
            </a:fld>
            <a:endParaRPr kumimoji="1" lang="zh-CN" alt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5A9974B-A699-E949-8535-1E0C5F61E5B3}" type="slidenum">
              <a:rPr kumimoji="1" lang="zh-CN" altLang="en-US" smtClean="0"/>
              <a:t>‹#›</a:t>
            </a:fld>
            <a:endParaRPr kumimoji="1" lang="zh-CN" altLang="en-US"/>
          </a:p>
        </p:txBody>
      </p:sp>
    </p:spTree>
    <p:extLst>
      <p:ext uri="{BB962C8B-B14F-4D97-AF65-F5344CB8AC3E}">
        <p14:creationId xmlns:p14="http://schemas.microsoft.com/office/powerpoint/2010/main" val="63621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kumimoji="1" lang="zh-CN" alt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9E54390-711F-ED41-BF5B-C70EAC1B40C5}" type="datetimeFigureOut">
              <a:rPr kumimoji="1" lang="zh-CN" altLang="en-US" smtClean="0"/>
              <a:t>2018/3/23</a:t>
            </a:fld>
            <a:endParaRPr kumimoji="1" lang="zh-CN" alt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zh-CN" alt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76902C5-92D4-A34C-AE3D-506F976BE751}" type="slidenum">
              <a:rPr kumimoji="1" lang="zh-CN" altLang="en-US" smtClean="0"/>
              <a:t>‹#›</a:t>
            </a:fld>
            <a:endParaRPr kumimoji="1" lang="zh-CN" altLang="en-US"/>
          </a:p>
        </p:txBody>
      </p:sp>
    </p:spTree>
    <p:extLst>
      <p:ext uri="{BB962C8B-B14F-4D97-AF65-F5344CB8AC3E}">
        <p14:creationId xmlns:p14="http://schemas.microsoft.com/office/powerpoint/2010/main" val="137452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KouQFI1aM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ensus.gov/retail/mrts/www/data/pdf/ec_current.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1</a:t>
            </a:fld>
            <a:endParaRPr kumimoji="1" lang="zh-CN" altLang="en-US"/>
          </a:p>
        </p:txBody>
      </p:sp>
    </p:spTree>
    <p:extLst>
      <p:ext uri="{BB962C8B-B14F-4D97-AF65-F5344CB8AC3E}">
        <p14:creationId xmlns:p14="http://schemas.microsoft.com/office/powerpoint/2010/main" val="76914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Takeaway:</a:t>
            </a:r>
            <a:r>
              <a:rPr lang="en-US" baseline="0" dirty="0"/>
              <a:t> Here are specific steps to more thoroughly design and iterate the experience roadmap with the patient in the center.  This can help anchor to core patient needs (human factors) and, when organized and led consistently by the same team, can feed a common portfolio governance process. </a:t>
            </a:r>
          </a:p>
          <a:p>
            <a:endParaRPr lang="en-US" baseline="0" dirty="0"/>
          </a:p>
          <a:p>
            <a:r>
              <a:rPr lang="en-US" baseline="0" dirty="0"/>
              <a:t>May want to include a conversation on data governance here</a:t>
            </a:r>
          </a:p>
          <a:p>
            <a:endParaRPr lang="en-US" baseline="0" dirty="0"/>
          </a:p>
          <a:p>
            <a:r>
              <a:rPr lang="en-US" baseline="0" dirty="0"/>
              <a:t>Customer Feedback: What pain points are they experiencing in their journey?  Examples:</a:t>
            </a:r>
          </a:p>
          <a:p>
            <a:pPr marL="173422" indent="-173422">
              <a:buFont typeface="Arial" panose="020B0604020202020204" pitchFamily="34" charset="0"/>
              <a:buChar char="•"/>
            </a:pPr>
            <a:r>
              <a:rPr lang="en-US" baseline="0" dirty="0"/>
              <a:t>Appointments: Scheduling and reminders</a:t>
            </a:r>
          </a:p>
          <a:p>
            <a:pPr marL="173422" indent="-173422">
              <a:buFont typeface="Arial" panose="020B0604020202020204" pitchFamily="34" charset="0"/>
              <a:buChar char="•"/>
            </a:pPr>
            <a:r>
              <a:rPr lang="en-US" baseline="0" dirty="0"/>
              <a:t>Navigation: Getting to facility and parking and navigating around the facility</a:t>
            </a:r>
          </a:p>
          <a:p>
            <a:pPr marL="173422" indent="-173422">
              <a:buFont typeface="Arial" panose="020B0604020202020204" pitchFamily="34" charset="0"/>
              <a:buChar char="•"/>
            </a:pPr>
            <a:r>
              <a:rPr lang="en-US" baseline="0" dirty="0"/>
              <a:t>Amenities: At the hospital and nearby</a:t>
            </a:r>
          </a:p>
          <a:p>
            <a:pPr marL="173422" indent="-173422">
              <a:buFont typeface="Arial" panose="020B0604020202020204" pitchFamily="34" charset="0"/>
              <a:buChar char="•"/>
            </a:pPr>
            <a:r>
              <a:rPr lang="en-US" baseline="0" dirty="0"/>
              <a:t>Billing: up front costs, consolidated billing and paying the bill</a:t>
            </a:r>
          </a:p>
          <a:p>
            <a:pPr marL="173422" indent="-173422">
              <a:buFont typeface="Arial" panose="020B0604020202020204" pitchFamily="34" charset="0"/>
              <a:buChar char="•"/>
            </a:pPr>
            <a:r>
              <a:rPr lang="en-US" baseline="0" dirty="0"/>
              <a:t>Information: Pre/post visit instructions, provider information</a:t>
            </a:r>
          </a:p>
          <a:p>
            <a:pPr marL="173422" indent="-173422">
              <a:buFont typeface="Arial" panose="020B0604020202020204" pitchFamily="34" charset="0"/>
              <a:buChar char="•"/>
            </a:pPr>
            <a:r>
              <a:rPr lang="en-US" baseline="0" dirty="0"/>
              <a:t>Communication: Hard to contact; Spanish speaking</a:t>
            </a:r>
          </a:p>
          <a:p>
            <a:pPr marL="173422" indent="-173422">
              <a:buFont typeface="Arial" panose="020B0604020202020204" pitchFamily="34" charset="0"/>
              <a:buChar char="•"/>
            </a:pPr>
            <a:r>
              <a:rPr lang="en-US" baseline="0" dirty="0"/>
              <a:t>Miscellaneous: Check-in and wait times</a:t>
            </a:r>
          </a:p>
          <a:p>
            <a:endParaRPr lang="en-US" dirty="0"/>
          </a:p>
        </p:txBody>
      </p:sp>
      <p:sp>
        <p:nvSpPr>
          <p:cNvPr id="4" name="Slide Number Placeholder 3"/>
          <p:cNvSpPr>
            <a:spLocks noGrp="1"/>
          </p:cNvSpPr>
          <p:nvPr>
            <p:ph type="sldNum" sz="quarter" idx="10"/>
          </p:nvPr>
        </p:nvSpPr>
        <p:spPr/>
        <p:txBody>
          <a:bodyPr/>
          <a:lstStyle/>
          <a:p>
            <a:fld id="{7AA06AF3-7FF7-B643-948D-DCE110CABC74}" type="slidenum">
              <a:rPr kumimoji="1" lang="zh-CN" altLang="en-US" smtClean="0"/>
              <a:t>12</a:t>
            </a:fld>
            <a:endParaRPr kumimoji="1" lang="zh-CN" altLang="en-US"/>
          </a:p>
        </p:txBody>
      </p:sp>
    </p:spTree>
    <p:extLst>
      <p:ext uri="{BB962C8B-B14F-4D97-AF65-F5344CB8AC3E}">
        <p14:creationId xmlns:p14="http://schemas.microsoft.com/office/powerpoint/2010/main" val="12036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13</a:t>
            </a:fld>
            <a:endParaRPr kumimoji="1" lang="zh-CN" altLang="en-US"/>
          </a:p>
        </p:txBody>
      </p:sp>
    </p:spTree>
    <p:extLst>
      <p:ext uri="{BB962C8B-B14F-4D97-AF65-F5344CB8AC3E}">
        <p14:creationId xmlns:p14="http://schemas.microsoft.com/office/powerpoint/2010/main" val="165291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Takeaway: Need to have a holistic approach to integrating</a:t>
            </a:r>
            <a:r>
              <a:rPr lang="en-US" baseline="0" dirty="0"/>
              <a:t> this experience with technology, operations and through the organization.  This needs to be a thoughtful, strategic approach with consideration of the downstream adoption of these programs.</a:t>
            </a:r>
            <a:endParaRPr lang="en-US" dirty="0"/>
          </a:p>
        </p:txBody>
      </p:sp>
      <p:sp>
        <p:nvSpPr>
          <p:cNvPr id="4" name="Slide Number Placeholder 3"/>
          <p:cNvSpPr>
            <a:spLocks noGrp="1"/>
          </p:cNvSpPr>
          <p:nvPr>
            <p:ph type="sldNum" sz="quarter" idx="10"/>
          </p:nvPr>
        </p:nvSpPr>
        <p:spPr/>
        <p:txBody>
          <a:bodyPr/>
          <a:lstStyle/>
          <a:p>
            <a:fld id="{7AA06AF3-7FF7-B643-948D-DCE110CABC74}" type="slidenum">
              <a:rPr kumimoji="1" lang="zh-CN" altLang="en-US" smtClean="0"/>
              <a:t>14</a:t>
            </a:fld>
            <a:endParaRPr kumimoji="1" lang="zh-CN" altLang="en-US"/>
          </a:p>
        </p:txBody>
      </p:sp>
    </p:spTree>
    <p:extLst>
      <p:ext uri="{BB962C8B-B14F-4D97-AF65-F5344CB8AC3E}">
        <p14:creationId xmlns:p14="http://schemas.microsoft.com/office/powerpoint/2010/main" val="246937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dirty="0">
                <a:solidFill>
                  <a:srgbClr val="FF0000"/>
                </a:solidFill>
                <a:latin typeface="Arial" charset="0"/>
                <a:ea typeface="Arial" charset="0"/>
                <a:cs typeface="Arial" charset="0"/>
              </a:rPr>
              <a:t>These</a:t>
            </a:r>
            <a:r>
              <a:rPr kumimoji="1" lang="en-US" sz="1200" baseline="0" dirty="0">
                <a:solidFill>
                  <a:srgbClr val="FF0000"/>
                </a:solidFill>
                <a:latin typeface="Arial" charset="0"/>
                <a:ea typeface="Arial" charset="0"/>
                <a:cs typeface="Arial" charset="0"/>
              </a:rPr>
              <a:t> are i</a:t>
            </a:r>
            <a:r>
              <a:rPr kumimoji="1" lang="en-US" sz="1200" dirty="0">
                <a:solidFill>
                  <a:srgbClr val="FF0000"/>
                </a:solidFill>
                <a:latin typeface="Arial" charset="0"/>
                <a:ea typeface="Arial" charset="0"/>
                <a:cs typeface="Arial" charset="0"/>
              </a:rPr>
              <a:t>dentified pain points/areas of consumer need that digital tools can support.  So, how do you get here?  Talk to your customers…   </a:t>
            </a:r>
            <a:r>
              <a:rPr lang="en-US" dirty="0"/>
              <a:t>Internal stakeholders identified consumer pain points that could be alleviated by mobile experiences.  This backs up the findings and the consumer surveys.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dirty="0">
                <a:solidFill>
                  <a:srgbClr val="FF0000"/>
                </a:solidFill>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dirty="0">
                <a:solidFill>
                  <a:srgbClr val="FF0000"/>
                </a:solidFill>
                <a:latin typeface="Arial" charset="0"/>
                <a:ea typeface="Arial" charset="0"/>
                <a:cs typeface="Arial" charset="0"/>
              </a:rPr>
              <a:t>Next, begin</a:t>
            </a:r>
            <a:r>
              <a:rPr kumimoji="1" lang="en-US" sz="1200" baseline="0" dirty="0">
                <a:solidFill>
                  <a:srgbClr val="FF0000"/>
                </a:solidFill>
                <a:latin typeface="Arial" charset="0"/>
                <a:ea typeface="Arial" charset="0"/>
                <a:cs typeface="Arial" charset="0"/>
              </a:rPr>
              <a:t> to get more granular..  Tr</a:t>
            </a:r>
            <a:r>
              <a:rPr kumimoji="1" lang="en-US" sz="1200" dirty="0">
                <a:solidFill>
                  <a:srgbClr val="FF0000"/>
                </a:solidFill>
                <a:latin typeface="Arial" charset="0"/>
                <a:ea typeface="Arial" charset="0"/>
                <a:cs typeface="Arial" charset="0"/>
              </a:rPr>
              <a:t>ansition to building maturity model for</a:t>
            </a:r>
            <a:r>
              <a:rPr kumimoji="1" lang="en-US" sz="1200" baseline="0" dirty="0">
                <a:solidFill>
                  <a:srgbClr val="FF0000"/>
                </a:solidFill>
                <a:latin typeface="Arial" charset="0"/>
                <a:ea typeface="Arial" charset="0"/>
                <a:cs typeface="Arial" charset="0"/>
              </a:rPr>
              <a:t> each area and prioritizing importance (example on next slide).  W</a:t>
            </a:r>
            <a:r>
              <a:rPr kumimoji="1" lang="en-US" sz="1200" dirty="0">
                <a:solidFill>
                  <a:srgbClr val="FF0000"/>
                </a:solidFill>
                <a:latin typeface="Arial" charset="0"/>
                <a:ea typeface="Arial" charset="0"/>
                <a:cs typeface="Arial" charset="0"/>
              </a:rPr>
              <a:t>hat operational steps will be need to be completed before</a:t>
            </a:r>
            <a:r>
              <a:rPr kumimoji="1" lang="en-US" sz="1200" baseline="0" dirty="0">
                <a:solidFill>
                  <a:srgbClr val="FF0000"/>
                </a:solidFill>
                <a:latin typeface="Arial" charset="0"/>
                <a:ea typeface="Arial" charset="0"/>
                <a:cs typeface="Arial" charset="0"/>
              </a:rPr>
              <a:t> your can begin to release digital tools to help </a:t>
            </a:r>
            <a:r>
              <a:rPr kumimoji="1" lang="en-US" sz="1200" dirty="0">
                <a:solidFill>
                  <a:srgbClr val="FF0000"/>
                </a:solidFill>
                <a:latin typeface="Arial" charset="0"/>
                <a:ea typeface="Arial" charset="0"/>
                <a:cs typeface="Arial" charset="0"/>
              </a:rPr>
              <a:t>alleviate pain points?</a:t>
            </a:r>
          </a:p>
          <a:p>
            <a:endParaRPr lang="en-US" dirty="0"/>
          </a:p>
        </p:txBody>
      </p:sp>
      <p:sp>
        <p:nvSpPr>
          <p:cNvPr id="4" name="Slide Number Placeholder 3"/>
          <p:cNvSpPr>
            <a:spLocks noGrp="1"/>
          </p:cNvSpPr>
          <p:nvPr>
            <p:ph type="sldNum" sz="quarter" idx="10"/>
          </p:nvPr>
        </p:nvSpPr>
        <p:spPr/>
        <p:txBody>
          <a:bodyPr/>
          <a:lstStyle/>
          <a:p>
            <a:fld id="{0E19DD42-9CF0-204D-9D2A-8BCCA9E3B89E}" type="slidenum">
              <a:rPr lang="en-US" smtClean="0"/>
              <a:t>15</a:t>
            </a:fld>
            <a:endParaRPr lang="en-US"/>
          </a:p>
        </p:txBody>
      </p:sp>
    </p:spTree>
    <p:extLst>
      <p:ext uri="{BB962C8B-B14F-4D97-AF65-F5344CB8AC3E}">
        <p14:creationId xmlns:p14="http://schemas.microsoft.com/office/powerpoint/2010/main" val="403297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recommendations map back to the pain points that were identified by</a:t>
            </a:r>
            <a:r>
              <a:rPr lang="en-US" baseline="0" dirty="0"/>
              <a:t> stakeholder interviews and workshops with the core team and capabilities were defined via research and consumer surveys.  The farther right on the scale, the richer the experience is for the consumer.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dirty="0">
                <a:solidFill>
                  <a:srgbClr val="FF0000"/>
                </a:solidFill>
                <a:latin typeface="Arial" charset="0"/>
                <a:ea typeface="Arial" charset="0"/>
                <a:cs typeface="Arial" charset="0"/>
              </a:rPr>
              <a:t>Build out the digital maturity models for each critical functionality.  Then</a:t>
            </a:r>
            <a:r>
              <a:rPr kumimoji="1" lang="en-US" sz="1200" baseline="0" dirty="0">
                <a:solidFill>
                  <a:srgbClr val="FF0000"/>
                </a:solidFill>
                <a:latin typeface="Arial" charset="0"/>
                <a:ea typeface="Arial" charset="0"/>
                <a:cs typeface="Arial" charset="0"/>
              </a:rPr>
              <a:t> consider, w</a:t>
            </a:r>
            <a:r>
              <a:rPr kumimoji="1" lang="en-US" sz="1200" dirty="0">
                <a:solidFill>
                  <a:srgbClr val="FF0000"/>
                </a:solidFill>
                <a:latin typeface="Arial" charset="0"/>
                <a:ea typeface="Arial" charset="0"/>
                <a:cs typeface="Arial" charset="0"/>
              </a:rPr>
              <a:t>here does your organization want/need to be.  Begin to consider how to deliver operationally.  Could take one of these and walk through an example of the operational support needed.  Online scheduling</a:t>
            </a:r>
            <a:r>
              <a:rPr kumimoji="1" lang="en-US" sz="1200" baseline="0" dirty="0">
                <a:solidFill>
                  <a:srgbClr val="FF0000"/>
                </a:solidFill>
                <a:latin typeface="Arial" charset="0"/>
                <a:ea typeface="Arial" charset="0"/>
                <a:cs typeface="Arial" charset="0"/>
              </a:rPr>
              <a:t> is a good example.   Requires cleaning up visit types, visit blocks and getting provider buy-in to offer open scheduling</a:t>
            </a:r>
            <a:endParaRPr kumimoji="1" lang="en-US" sz="1200" dirty="0">
              <a:solidFill>
                <a:srgbClr val="FF0000"/>
              </a:solidFill>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0E19DD42-9CF0-204D-9D2A-8BCCA9E3B89E}" type="slidenum">
              <a:rPr lang="en-US" smtClean="0"/>
              <a:t>16</a:t>
            </a:fld>
            <a:endParaRPr lang="en-US" dirty="0"/>
          </a:p>
        </p:txBody>
      </p:sp>
    </p:spTree>
    <p:extLst>
      <p:ext uri="{BB962C8B-B14F-4D97-AF65-F5344CB8AC3E}">
        <p14:creationId xmlns:p14="http://schemas.microsoft.com/office/powerpoint/2010/main" val="241001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a:t>
            </a:r>
          </a:p>
          <a:p>
            <a:endParaRPr lang="en-US" dirty="0"/>
          </a:p>
          <a:p>
            <a:pPr defTabSz="924916">
              <a:defRPr/>
            </a:pPr>
            <a:r>
              <a:rPr kumimoji="1" lang="en-US" altLang="zh-CN" dirty="0">
                <a:solidFill>
                  <a:schemeClr val="bg1"/>
                </a:solidFill>
                <a:latin typeface="Arial" charset="0"/>
                <a:ea typeface="Arial" charset="0"/>
                <a:cs typeface="Arial" charset="0"/>
              </a:rPr>
              <a:t>Consumer-centric trends in retail that deliver great experiences.  That included </a:t>
            </a:r>
            <a:r>
              <a:rPr lang="en-US" b="1" i="1" kern="0" dirty="0">
                <a:solidFill>
                  <a:schemeClr val="bg1"/>
                </a:solidFill>
              </a:rPr>
              <a:t>bridging the physical – digital world to drive a unified experience.  How technology has become pervasive in both the consumer touchpoints, but also in operational delivery.  Key points included a mobile first delivery and the personalization of content and experience.</a:t>
            </a:r>
            <a:endParaRPr kumimoji="1" lang="en-US" altLang="zh-CN" dirty="0">
              <a:solidFill>
                <a:schemeClr val="bg1"/>
              </a:solidFill>
              <a:latin typeface="Arial" charset="0"/>
              <a:ea typeface="Arial" charset="0"/>
              <a:cs typeface="Arial" charset="0"/>
            </a:endParaRPr>
          </a:p>
          <a:p>
            <a:pPr defTabSz="924916">
              <a:defRPr/>
            </a:pPr>
            <a:endParaRPr kumimoji="1" lang="zh-CN" altLang="en-US" dirty="0">
              <a:solidFill>
                <a:schemeClr val="bg1"/>
              </a:solidFill>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17</a:t>
            </a:fld>
            <a:endParaRPr kumimoji="1" lang="zh-CN" altLang="en-US"/>
          </a:p>
        </p:txBody>
      </p:sp>
    </p:spTree>
    <p:extLst>
      <p:ext uri="{BB962C8B-B14F-4D97-AF65-F5344CB8AC3E}">
        <p14:creationId xmlns:p14="http://schemas.microsoft.com/office/powerpoint/2010/main" val="375353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b="0" dirty="0"/>
              <a:t>This is noisy, overwhelming.</a:t>
            </a:r>
            <a:r>
              <a:rPr lang="en-US" b="0" baseline="0" dirty="0"/>
              <a:t> </a:t>
            </a:r>
          </a:p>
          <a:p>
            <a:endParaRPr lang="en-US" b="0" baseline="0" dirty="0"/>
          </a:p>
          <a:p>
            <a:pPr marL="171450" indent="-171450">
              <a:buFont typeface="Arial" panose="020B0604020202020204" pitchFamily="34" charset="0"/>
              <a:buChar char="•"/>
            </a:pPr>
            <a:r>
              <a:rPr lang="en-US" b="0" baseline="0" dirty="0"/>
              <a:t>Fundamentally this image is indicative of the opportunity to improve the delivery of care and the patient experience.  Literally hundreds of companies have been built to address these challenges.  </a:t>
            </a:r>
          </a:p>
          <a:p>
            <a:pPr marL="171450" indent="-171450">
              <a:buFont typeface="Arial" panose="020B0604020202020204" pitchFamily="34" charset="0"/>
              <a:buChar char="•"/>
            </a:pPr>
            <a:r>
              <a:rPr lang="en-US" b="0" baseline="0" dirty="0"/>
              <a:t>Most of our clients find that they need help navigating these populated waters.  </a:t>
            </a:r>
          </a:p>
          <a:p>
            <a:pPr marL="628650" lvl="1" indent="-171450">
              <a:buFont typeface="Arial" panose="020B0604020202020204" pitchFamily="34" charset="0"/>
              <a:buChar char="•"/>
            </a:pPr>
            <a:r>
              <a:rPr lang="en-US" b="0" baseline="0" dirty="0"/>
              <a:t>To prioritize real pain points; w</a:t>
            </a:r>
            <a:r>
              <a:rPr lang="en-US" b="0" dirty="0"/>
              <a:t>hat is</a:t>
            </a:r>
            <a:r>
              <a:rPr lang="en-US" b="0" baseline="0" dirty="0"/>
              <a:t> the value to</a:t>
            </a:r>
            <a:r>
              <a:rPr lang="en-US" b="0" dirty="0"/>
              <a:t> patients and</a:t>
            </a:r>
            <a:r>
              <a:rPr lang="en-US" b="0" baseline="0" dirty="0"/>
              <a:t> stakeholders</a:t>
            </a:r>
            <a:r>
              <a:rPr lang="en-US" b="0" dirty="0"/>
              <a:t>? </a:t>
            </a:r>
            <a:r>
              <a:rPr lang="en-US" b="0" baseline="0" dirty="0"/>
              <a:t> </a:t>
            </a:r>
          </a:p>
          <a:p>
            <a:pPr marL="628650" lvl="1" indent="-171450">
              <a:buFont typeface="Arial" panose="020B0604020202020204" pitchFamily="34" charset="0"/>
              <a:buChar char="•"/>
            </a:pPr>
            <a:r>
              <a:rPr lang="en-US" b="0" baseline="0" dirty="0"/>
              <a:t>Analyzing the feedback and identifying what solutions make sense for them.  You can build it or you can buy it.  Each comes with advantages and disadvantages.  </a:t>
            </a:r>
          </a:p>
          <a:p>
            <a:endParaRPr lang="en-US" b="0" dirty="0"/>
          </a:p>
          <a:p>
            <a:endParaRPr lang="en-US" dirty="0"/>
          </a:p>
        </p:txBody>
      </p:sp>
      <p:sp>
        <p:nvSpPr>
          <p:cNvPr id="4" name="Slide Number Placeholder 3"/>
          <p:cNvSpPr>
            <a:spLocks noGrp="1"/>
          </p:cNvSpPr>
          <p:nvPr>
            <p:ph type="sldNum" sz="quarter" idx="10"/>
          </p:nvPr>
        </p:nvSpPr>
        <p:spPr/>
        <p:txBody>
          <a:bodyPr/>
          <a:lstStyle/>
          <a:p>
            <a:fld id="{0E19DD42-9CF0-204D-9D2A-8BCCA9E3B89E}" type="slidenum">
              <a:rPr lang="en-US" smtClean="0"/>
              <a:t>18</a:t>
            </a:fld>
            <a:endParaRPr lang="en-US"/>
          </a:p>
        </p:txBody>
      </p:sp>
    </p:spTree>
    <p:extLst>
      <p:ext uri="{BB962C8B-B14F-4D97-AF65-F5344CB8AC3E}">
        <p14:creationId xmlns:p14="http://schemas.microsoft.com/office/powerpoint/2010/main" val="232251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a:t>
            </a:r>
          </a:p>
          <a:p>
            <a:endParaRPr lang="en-US" dirty="0"/>
          </a:p>
          <a:p>
            <a:pPr defTabSz="924916">
              <a:defRPr/>
            </a:pPr>
            <a:r>
              <a:rPr kumimoji="1" lang="en-US" altLang="zh-CN" dirty="0">
                <a:solidFill>
                  <a:schemeClr val="bg1"/>
                </a:solidFill>
                <a:latin typeface="Arial" charset="0"/>
                <a:ea typeface="Arial" charset="0"/>
                <a:cs typeface="Arial" charset="0"/>
              </a:rPr>
              <a:t>Consumer-centric trends in retail that deliver great experiences.  That included </a:t>
            </a:r>
            <a:r>
              <a:rPr lang="en-US" b="1" i="1" kern="0" dirty="0">
                <a:solidFill>
                  <a:schemeClr val="bg1"/>
                </a:solidFill>
              </a:rPr>
              <a:t>bridging the physical – digital world to drive a unified experience.  How technology has become pervasive in both the consumer touchpoints, but also in operational delivery.  Key points included a mobile first delivery and the personalization of content and experience.</a:t>
            </a:r>
            <a:endParaRPr kumimoji="1" lang="en-US" altLang="zh-CN" dirty="0">
              <a:solidFill>
                <a:schemeClr val="bg1"/>
              </a:solidFill>
              <a:latin typeface="Arial" charset="0"/>
              <a:ea typeface="Arial" charset="0"/>
              <a:cs typeface="Arial" charset="0"/>
            </a:endParaRPr>
          </a:p>
          <a:p>
            <a:pPr defTabSz="924916">
              <a:defRPr/>
            </a:pPr>
            <a:r>
              <a:rPr kumimoji="1" lang="en-US" altLang="zh-CN" dirty="0">
                <a:solidFill>
                  <a:schemeClr val="bg1"/>
                </a:solidFill>
                <a:latin typeface="Arial" charset="0"/>
                <a:ea typeface="Arial" charset="0"/>
                <a:cs typeface="Arial" charset="0"/>
              </a:rPr>
              <a:t>People, processes and technologies enable great consumer experiences.  Again, bridging the physical and digital… but considering the enablement of great experiences through technology and also operational alignment with technology.  Consumer-centric organizations form the backbone to successfully marrying these people, processes and technology.</a:t>
            </a:r>
          </a:p>
          <a:p>
            <a:pPr defTabSz="924916">
              <a:defRPr/>
            </a:pPr>
            <a:endParaRPr kumimoji="1" lang="zh-CN" altLang="en-US" dirty="0">
              <a:solidFill>
                <a:schemeClr val="bg1"/>
              </a:solidFill>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20</a:t>
            </a:fld>
            <a:endParaRPr kumimoji="1" lang="zh-CN" altLang="en-US"/>
          </a:p>
        </p:txBody>
      </p:sp>
    </p:spTree>
    <p:extLst>
      <p:ext uri="{BB962C8B-B14F-4D97-AF65-F5344CB8AC3E}">
        <p14:creationId xmlns:p14="http://schemas.microsoft.com/office/powerpoint/2010/main" val="15392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 your Customer:</a:t>
            </a:r>
            <a:r>
              <a:rPr lang="en-US" dirty="0"/>
              <a:t> Utilize consumer surveys, industry and competitive research, stakeholder interviews and work collaboratively as a team to understand pain points, develop a strategy and a roadmap for the patient experience. </a:t>
            </a:r>
          </a:p>
          <a:p>
            <a:r>
              <a:rPr lang="en-US" b="1" dirty="0"/>
              <a:t>Establish Comprehensive Mobile Governance </a:t>
            </a:r>
            <a:r>
              <a:rPr lang="en-US" dirty="0"/>
              <a:t>– Prioritization of a common roadmap by a single governance structure allows the organization to more effectively roll out seamless experiences. </a:t>
            </a:r>
          </a:p>
          <a:p>
            <a:r>
              <a:rPr lang="en-US" b="1" dirty="0"/>
              <a:t>Parallel Focus on Operational Support for Digital Experience </a:t>
            </a:r>
            <a:r>
              <a:rPr lang="en-US" dirty="0"/>
              <a:t>– The need to offer experiences that healthcare consumers are expecting (appointment scheduling, bill pay, prescription refill, messaging) as well as experiences that will delight (personalized information, wayfinding, ease of use) depends upon operational improvements. </a:t>
            </a:r>
          </a:p>
          <a:p>
            <a:r>
              <a:rPr lang="en-US" b="1" dirty="0"/>
              <a:t>Development and Support Approach </a:t>
            </a:r>
            <a:r>
              <a:rPr lang="en-US" dirty="0"/>
              <a:t>– Before more comprehensive roadmaps can be developed, there needs to be a clear understanding of the buy vs build development methodology, resourcing constraints and funding. Developing and supporting a mobile platform is a long term commitment. </a:t>
            </a:r>
          </a:p>
          <a:p>
            <a:r>
              <a:rPr lang="en-US" b="1" dirty="0"/>
              <a:t>Appropriate Organizational Change Management Approach</a:t>
            </a:r>
            <a:r>
              <a:rPr lang="en-US" dirty="0"/>
              <a:t> – Consumer adoption cannot be expected without organizational adoption. A comprehensive Organizational Change Adoption plan should be in place.</a:t>
            </a:r>
          </a:p>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23</a:t>
            </a:fld>
            <a:endParaRPr kumimoji="1" lang="zh-CN" altLang="en-US"/>
          </a:p>
        </p:txBody>
      </p:sp>
    </p:spTree>
    <p:extLst>
      <p:ext uri="{BB962C8B-B14F-4D97-AF65-F5344CB8AC3E}">
        <p14:creationId xmlns:p14="http://schemas.microsoft.com/office/powerpoint/2010/main" val="151356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24</a:t>
            </a:fld>
            <a:endParaRPr kumimoji="1" lang="zh-CN" altLang="en-US"/>
          </a:p>
        </p:txBody>
      </p:sp>
    </p:spTree>
    <p:extLst>
      <p:ext uri="{BB962C8B-B14F-4D97-AF65-F5344CB8AC3E}">
        <p14:creationId xmlns:p14="http://schemas.microsoft.com/office/powerpoint/2010/main" val="161587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3</a:t>
            </a:fld>
            <a:endParaRPr kumimoji="1" lang="zh-CN" altLang="en-US"/>
          </a:p>
        </p:txBody>
      </p:sp>
    </p:spTree>
    <p:extLst>
      <p:ext uri="{BB962C8B-B14F-4D97-AF65-F5344CB8AC3E}">
        <p14:creationId xmlns:p14="http://schemas.microsoft.com/office/powerpoint/2010/main" val="379748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25</a:t>
            </a:fld>
            <a:endParaRPr kumimoji="1" lang="zh-CN" altLang="en-US"/>
          </a:p>
        </p:txBody>
      </p:sp>
    </p:spTree>
    <p:extLst>
      <p:ext uri="{BB962C8B-B14F-4D97-AF65-F5344CB8AC3E}">
        <p14:creationId xmlns:p14="http://schemas.microsoft.com/office/powerpoint/2010/main" val="124770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4</a:t>
            </a:fld>
            <a:endParaRPr kumimoji="1" lang="zh-CN" altLang="en-US"/>
          </a:p>
        </p:txBody>
      </p:sp>
    </p:spTree>
    <p:extLst>
      <p:ext uri="{BB962C8B-B14F-4D97-AF65-F5344CB8AC3E}">
        <p14:creationId xmlns:p14="http://schemas.microsoft.com/office/powerpoint/2010/main" val="255444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916" rtl="0" eaLnBrk="1" fontAlgn="auto" latinLnBrk="0" hangingPunct="1">
              <a:lnSpc>
                <a:spcPct val="100000"/>
              </a:lnSpc>
              <a:spcBef>
                <a:spcPts val="0"/>
              </a:spcBef>
              <a:spcAft>
                <a:spcPts val="0"/>
              </a:spcAft>
              <a:buClrTx/>
              <a:buSzTx/>
              <a:buFontTx/>
              <a:buNone/>
              <a:tabLst/>
              <a:defRPr/>
            </a:pPr>
            <a:r>
              <a:rPr lang="en-US" b="1" i="1" dirty="0"/>
              <a:t>Consumers are adopting a consumer mindset when purchasing healthcare services</a:t>
            </a:r>
            <a:r>
              <a:rPr lang="en-US" i="1" dirty="0"/>
              <a:t>. </a:t>
            </a:r>
          </a:p>
          <a:p>
            <a:pPr marL="0" marR="0" indent="0" algn="l" defTabSz="924916" rtl="0" eaLnBrk="1" fontAlgn="auto" latinLnBrk="0" hangingPunct="1">
              <a:lnSpc>
                <a:spcPct val="100000"/>
              </a:lnSpc>
              <a:spcBef>
                <a:spcPts val="0"/>
              </a:spcBef>
              <a:spcAft>
                <a:spcPts val="0"/>
              </a:spcAft>
              <a:buClrTx/>
              <a:buSzTx/>
              <a:buFontTx/>
              <a:buNone/>
              <a:tabLst/>
              <a:defRPr/>
            </a:pPr>
            <a:endParaRPr lang="en-US" i="1" dirty="0"/>
          </a:p>
          <a:p>
            <a:pPr marL="171450" marR="0" indent="-171450" algn="l" defTabSz="9249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Healthcare has evolved from the days when the local doctor, corner pharmacy and neighborhood hospital were the obvious choices for care. Patients are faced with higher deductibles and out-of-pocket expenses, and on the hook for more of their healthcare costs. </a:t>
            </a:r>
          </a:p>
          <a:p>
            <a:pPr marL="171450" marR="0" indent="-171450" algn="l" defTabSz="9249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 want information to make buying decisions and are looking information such as price transparency and quality measures. </a:t>
            </a:r>
          </a:p>
          <a:p>
            <a:pPr marL="171450" marR="0" indent="-171450" algn="l" defTabSz="9249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patients put on their consumer hats and purchase services directly, covering first dollar costs with high deductibles, they are expecting the same level of service they would receive in other consumer-based environments. </a:t>
            </a:r>
          </a:p>
          <a:p>
            <a:pPr marL="171450" marR="0" indent="-171450" algn="l" defTabSz="92491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marR="0" indent="0" algn="l" defTabSz="92491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Given this paradigm shift, healthcare organizations also need to evolve —or risk losing customers to competing healthcare providers or insurers</a:t>
            </a:r>
            <a:r>
              <a:rPr lang="en-US" dirty="0"/>
              <a:t> </a:t>
            </a:r>
            <a:endParaRPr lang="en-US" b="1" kern="0" dirty="0">
              <a:solidFill>
                <a:sysClr val="windowText" lastClr="000000"/>
              </a:solidFill>
            </a:endParaRPr>
          </a:p>
          <a:p>
            <a:pPr defTabSz="924916">
              <a:defRPr/>
            </a:pPr>
            <a:endParaRPr lang="en-US" b="1" kern="0" dirty="0">
              <a:solidFill>
                <a:sysClr val="windowText" lastClr="000000"/>
              </a:solidFill>
            </a:endParaRPr>
          </a:p>
          <a:p>
            <a:pPr defTabSz="924916">
              <a:defRPr/>
            </a:pPr>
            <a:r>
              <a:rPr lang="en-US" b="1" kern="0" dirty="0">
                <a:solidFill>
                  <a:sysClr val="windowText" lastClr="000000"/>
                </a:solidFill>
              </a:rPr>
              <a:t>Deeper Consumer Relationships:</a:t>
            </a:r>
          </a:p>
          <a:p>
            <a:pPr defTabSz="924916">
              <a:defRPr/>
            </a:pPr>
            <a:endParaRPr lang="en-US" kern="0" dirty="0">
              <a:solidFill>
                <a:sysClr val="windowText" lastClr="000000"/>
              </a:solidFill>
            </a:endParaRPr>
          </a:p>
          <a:p>
            <a:pPr marL="289036" marR="0" indent="-289036" algn="l" defTabSz="9249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0" dirty="0">
                <a:solidFill>
                  <a:sysClr val="windowText" lastClr="000000"/>
                </a:solidFill>
              </a:rPr>
              <a:t>Health care consumers are taking advantage of unprecedented access to information and becoming more involved and informed about their care. </a:t>
            </a:r>
            <a:r>
              <a:rPr lang="en-US" kern="0" baseline="0" dirty="0">
                <a:solidFill>
                  <a:sysClr val="windowText" lastClr="000000"/>
                </a:solidFill>
              </a:rPr>
              <a:t> </a:t>
            </a:r>
            <a:r>
              <a:rPr lang="en-US" b="0" kern="0" baseline="0" dirty="0">
                <a:solidFill>
                  <a:sysClr val="windowText" lastClr="000000"/>
                </a:solidFill>
              </a:rPr>
              <a:t>Think about the patient life cycle; patient acquisition, patient retention, </a:t>
            </a:r>
            <a:r>
              <a:rPr lang="en-US" b="0" kern="0" baseline="0" dirty="0" err="1">
                <a:solidFill>
                  <a:sysClr val="windowText" lastClr="000000"/>
                </a:solidFill>
              </a:rPr>
              <a:t>etc</a:t>
            </a:r>
            <a:br>
              <a:rPr lang="en-US" b="0" kern="0" baseline="0" dirty="0">
                <a:solidFill>
                  <a:sysClr val="windowText" lastClr="000000"/>
                </a:solidFill>
              </a:rPr>
            </a:br>
            <a:endParaRPr lang="en-US" b="0" kern="0" dirty="0">
              <a:solidFill>
                <a:sysClr val="windowText" lastClr="000000"/>
              </a:solidFill>
            </a:endParaRPr>
          </a:p>
          <a:p>
            <a:pPr marL="289036" indent="-289036" defTabSz="924916">
              <a:buFont typeface="Arial" panose="020B0604020202020204" pitchFamily="34" charset="0"/>
              <a:buChar char="•"/>
              <a:defRPr/>
            </a:pPr>
            <a:r>
              <a:rPr lang="en-US" b="1" kern="0" dirty="0">
                <a:solidFill>
                  <a:sysClr val="windowText" lastClr="000000"/>
                </a:solidFill>
              </a:rPr>
              <a:t>85% </a:t>
            </a:r>
            <a:r>
              <a:rPr lang="en-US" kern="0" dirty="0">
                <a:solidFill>
                  <a:sysClr val="windowText" lastClr="000000"/>
                </a:solidFill>
              </a:rPr>
              <a:t>of American consumers read online reviews before making a health care decision about a health care provider. </a:t>
            </a:r>
          </a:p>
          <a:p>
            <a:pPr defTabSz="924916">
              <a:defRPr/>
            </a:pPr>
            <a:r>
              <a:rPr lang="en-US" kern="0" dirty="0">
                <a:solidFill>
                  <a:sysClr val="windowText" lastClr="000000"/>
                </a:solidFill>
              </a:rPr>
              <a:t> </a:t>
            </a:r>
          </a:p>
          <a:p>
            <a:pPr marL="289036" indent="-289036" defTabSz="924916">
              <a:buFont typeface="Arial" panose="020B0604020202020204" pitchFamily="34" charset="0"/>
              <a:buChar char="•"/>
              <a:defRPr/>
            </a:pPr>
            <a:r>
              <a:rPr lang="en-US" b="1" kern="0" dirty="0">
                <a:solidFill>
                  <a:sysClr val="windowText" lastClr="000000"/>
                </a:solidFill>
              </a:rPr>
              <a:t>88% of consumers </a:t>
            </a:r>
            <a:r>
              <a:rPr lang="en-US" kern="0" dirty="0">
                <a:solidFill>
                  <a:sysClr val="windowText" lastClr="000000"/>
                </a:solidFill>
              </a:rPr>
              <a:t>trust those online reviews </a:t>
            </a:r>
            <a:r>
              <a:rPr lang="en-US" b="1" kern="0" dirty="0">
                <a:solidFill>
                  <a:sysClr val="windowText" lastClr="000000"/>
                </a:solidFill>
              </a:rPr>
              <a:t>as much as </a:t>
            </a:r>
            <a:r>
              <a:rPr lang="en-US" kern="0" dirty="0">
                <a:solidFill>
                  <a:sysClr val="windowText" lastClr="000000"/>
                </a:solidFill>
              </a:rPr>
              <a:t>personal recommendations.</a:t>
            </a:r>
            <a:br>
              <a:rPr lang="en-US" kern="0" dirty="0">
                <a:solidFill>
                  <a:sysClr val="windowText" lastClr="000000"/>
                </a:solidFill>
              </a:rPr>
            </a:br>
            <a:endParaRPr lang="en-US" kern="0" dirty="0">
              <a:solidFill>
                <a:sysClr val="windowText" lastClr="000000"/>
              </a:solidFill>
            </a:endParaRPr>
          </a:p>
          <a:p>
            <a:pPr defTabSz="924916">
              <a:defRPr/>
            </a:pPr>
            <a:endParaRPr lang="en-US" kern="0" dirty="0">
              <a:solidFill>
                <a:sysClr val="windowText" lastClr="000000"/>
              </a:solidFill>
            </a:endParaRPr>
          </a:p>
          <a:p>
            <a:pPr defTabSz="924916">
              <a:defRPr/>
            </a:pPr>
            <a:r>
              <a:rPr lang="en-US" b="1" kern="0" dirty="0">
                <a:solidFill>
                  <a:sysClr val="windowText" lastClr="000000"/>
                </a:solidFill>
              </a:rPr>
              <a:t>Increased Competition: </a:t>
            </a:r>
          </a:p>
          <a:p>
            <a:pPr defTabSz="924916">
              <a:defRPr/>
            </a:pPr>
            <a:br>
              <a:rPr lang="en-US" kern="0" dirty="0">
                <a:solidFill>
                  <a:sysClr val="windowText" lastClr="000000"/>
                </a:solidFill>
              </a:rPr>
            </a:br>
            <a:endParaRPr lang="en-US" kern="0" dirty="0">
              <a:solidFill>
                <a:sysClr val="windowText" lastClr="000000"/>
              </a:solidFill>
            </a:endParaRPr>
          </a:p>
          <a:p>
            <a:pPr marL="289036" indent="-289036" defTabSz="924916">
              <a:buFont typeface="Arial" panose="020B0604020202020204" pitchFamily="34" charset="0"/>
              <a:buChar char="•"/>
              <a:defRPr/>
            </a:pPr>
            <a:r>
              <a:rPr lang="en-US" kern="0" dirty="0">
                <a:solidFill>
                  <a:sysClr val="windowText" lastClr="000000"/>
                </a:solidFill>
              </a:rPr>
              <a:t>Provider need for greater scale and geographic footprint will continue to reshape the industry and merger and affiliation activity in this area,</a:t>
            </a:r>
            <a:r>
              <a:rPr lang="en-US" kern="0" baseline="0" dirty="0">
                <a:solidFill>
                  <a:sysClr val="windowText" lastClr="000000"/>
                </a:solidFill>
              </a:rPr>
              <a:t> resulting in r</a:t>
            </a:r>
            <a:r>
              <a:rPr lang="en-US" kern="0" dirty="0">
                <a:solidFill>
                  <a:sysClr val="windowText" lastClr="000000"/>
                </a:solidFill>
              </a:rPr>
              <a:t>apid consolidation in the industry. The total reported deal value for mergers and acquisitions in 2016 was $71.7 billion.  This leads to considerable overlap in market coverage and consolidated</a:t>
            </a:r>
            <a:r>
              <a:rPr lang="en-US" kern="0" baseline="0" dirty="0">
                <a:solidFill>
                  <a:sysClr val="windowText" lastClr="000000"/>
                </a:solidFill>
              </a:rPr>
              <a:t> competition</a:t>
            </a:r>
            <a:r>
              <a:rPr lang="en-US" kern="0" dirty="0">
                <a:solidFill>
                  <a:sysClr val="windowText" lastClr="000000"/>
                </a:solidFill>
              </a:rPr>
              <a:t>.</a:t>
            </a:r>
            <a:br>
              <a:rPr lang="en-US" kern="0" dirty="0">
                <a:solidFill>
                  <a:sysClr val="windowText" lastClr="000000"/>
                </a:solidFill>
              </a:rPr>
            </a:br>
            <a:endParaRPr lang="en-US" kern="0" dirty="0">
              <a:solidFill>
                <a:sysClr val="windowText" lastClr="000000"/>
              </a:solidFill>
            </a:endParaRPr>
          </a:p>
          <a:p>
            <a:pPr marL="289036" indent="-289036" defTabSz="924916">
              <a:buFont typeface="Arial" panose="020B0604020202020204" pitchFamily="34" charset="0"/>
              <a:buChar char="•"/>
              <a:defRPr/>
            </a:pPr>
            <a:r>
              <a:rPr lang="en-US" kern="0" dirty="0">
                <a:solidFill>
                  <a:sysClr val="windowText" lastClr="000000"/>
                </a:solidFill>
              </a:rPr>
              <a:t>At the same time,</a:t>
            </a:r>
            <a:r>
              <a:rPr lang="en-US" b="1" kern="0" dirty="0">
                <a:solidFill>
                  <a:sysClr val="windowText" lastClr="000000"/>
                </a:solidFill>
              </a:rPr>
              <a:t> 94 million </a:t>
            </a:r>
            <a:r>
              <a:rPr lang="en-US" kern="0" dirty="0">
                <a:solidFill>
                  <a:sysClr val="windowText" lastClr="000000"/>
                </a:solidFill>
              </a:rPr>
              <a:t>Americans are on high-deductible plans, </a:t>
            </a:r>
            <a:r>
              <a:rPr lang="en-US" b="1" kern="0" dirty="0">
                <a:solidFill>
                  <a:sysClr val="windowText" lastClr="000000"/>
                </a:solidFill>
              </a:rPr>
              <a:t>more than double </a:t>
            </a:r>
            <a:r>
              <a:rPr lang="en-US" kern="0" dirty="0">
                <a:solidFill>
                  <a:sysClr val="windowText" lastClr="000000"/>
                </a:solidFill>
              </a:rPr>
              <a:t>the amount in 2015, </a:t>
            </a:r>
            <a:r>
              <a:rPr lang="en-US" i="1" kern="0" dirty="0">
                <a:solidFill>
                  <a:sysClr val="windowText" lastClr="000000"/>
                </a:solidFill>
              </a:rPr>
              <a:t>meaning they shop around.</a:t>
            </a:r>
          </a:p>
          <a:p>
            <a:pPr marL="289036" indent="-289036" defTabSz="924916">
              <a:buFont typeface="Arial" panose="020B0604020202020204" pitchFamily="34" charset="0"/>
              <a:buChar char="•"/>
              <a:defRPr/>
            </a:pPr>
            <a:endParaRPr lang="en-US" kern="0" dirty="0">
              <a:solidFill>
                <a:sysClr val="windowText" lastClr="000000"/>
              </a:solidFill>
            </a:endParaRPr>
          </a:p>
          <a:p>
            <a:r>
              <a:rPr lang="en-US" b="1" dirty="0"/>
              <a:t>Changes to Business Models:</a:t>
            </a:r>
            <a:br>
              <a:rPr lang="en-US" b="1" dirty="0"/>
            </a:br>
            <a:endParaRPr lang="en-US" dirty="0"/>
          </a:p>
          <a:p>
            <a:pPr marL="289036" indent="-289036" defTabSz="924916">
              <a:buFont typeface="Arial" panose="020B0604020202020204" pitchFamily="34" charset="0"/>
              <a:buChar char="•"/>
              <a:defRPr/>
            </a:pPr>
            <a:r>
              <a:rPr lang="en-US" kern="0" dirty="0">
                <a:solidFill>
                  <a:sysClr val="windowText" lastClr="000000"/>
                </a:solidFill>
              </a:rPr>
              <a:t>Shift to value based care.  Providers are taking on more risk to manage the health of populations.  The Federal Government, which is the payer for over half of all healthcare expenses in the US, is aggressively moving to a more patient-centered approach to care.  With the bi-partisan roll-out of MACRA, it is estimated that 80% of Medicare payments in 2018 will be tied to quality.  </a:t>
            </a:r>
            <a:br>
              <a:rPr lang="en-US" kern="0" dirty="0">
                <a:solidFill>
                  <a:sysClr val="windowText" lastClr="000000"/>
                </a:solidFill>
              </a:rPr>
            </a:br>
            <a:endParaRPr lang="en-US" kern="0" dirty="0">
              <a:solidFill>
                <a:sysClr val="windowText" lastClr="000000"/>
              </a:solidFill>
            </a:endParaRPr>
          </a:p>
          <a:p>
            <a:pPr marL="289036" indent="-289036" defTabSz="924916">
              <a:buFont typeface="Arial" panose="020B0604020202020204" pitchFamily="34" charset="0"/>
              <a:buChar char="•"/>
              <a:defRPr/>
            </a:pPr>
            <a:r>
              <a:rPr lang="en-US" kern="0" dirty="0">
                <a:solidFill>
                  <a:sysClr val="windowText" lastClr="000000"/>
                </a:solidFill>
              </a:rPr>
              <a:t>Commercial business is soon to follow.</a:t>
            </a:r>
            <a:endParaRPr lang="en-US" i="1" kern="0" dirty="0">
              <a:solidFill>
                <a:sysClr val="windowText" lastClr="000000"/>
              </a:solidFill>
            </a:endParaRPr>
          </a:p>
          <a:p>
            <a:endParaRPr lang="en-US" b="1" dirty="0"/>
          </a:p>
          <a:p>
            <a:r>
              <a:rPr lang="en-US" b="1" dirty="0"/>
              <a:t>Complex Affiliations:</a:t>
            </a:r>
          </a:p>
          <a:p>
            <a:endParaRPr lang="en-US" b="1" dirty="0"/>
          </a:p>
          <a:p>
            <a:pPr marL="289036" indent="-289036" defTabSz="924916">
              <a:buFont typeface="Arial" panose="020B0604020202020204" pitchFamily="34" charset="0"/>
              <a:buChar char="•"/>
              <a:defRPr/>
            </a:pPr>
            <a:r>
              <a:rPr lang="en-US" kern="0" dirty="0">
                <a:solidFill>
                  <a:sysClr val="windowText" lastClr="000000"/>
                </a:solidFill>
              </a:rPr>
              <a:t>The need to drive improvements in quality outcomes &amp; balancing cost reduction are overarching objectives within the healthcare system</a:t>
            </a:r>
            <a:br>
              <a:rPr lang="en-US" kern="0" dirty="0">
                <a:solidFill>
                  <a:sysClr val="windowText" lastClr="000000"/>
                </a:solidFill>
              </a:rPr>
            </a:br>
            <a:endParaRPr lang="en-US" kern="0" dirty="0">
              <a:solidFill>
                <a:sysClr val="windowText" lastClr="000000"/>
              </a:solidFill>
            </a:endParaRPr>
          </a:p>
          <a:p>
            <a:pPr marL="289036" indent="-289036" defTabSz="924916">
              <a:buFont typeface="Arial" panose="020B0604020202020204" pitchFamily="34" charset="0"/>
              <a:buChar char="•"/>
              <a:defRPr/>
            </a:pPr>
            <a:r>
              <a:rPr lang="en-US" kern="0" dirty="0">
                <a:solidFill>
                  <a:sysClr val="windowText" lastClr="000000"/>
                </a:solidFill>
              </a:rPr>
              <a:t>Driving affiliations that include Clinical Integrated Networks, Managed Services Organizations, Physician Hospital Organizations</a:t>
            </a:r>
            <a:r>
              <a:rPr lang="it-IT" kern="0" dirty="0">
                <a:solidFill>
                  <a:sysClr val="windowText" lastClr="000000"/>
                </a:solidFill>
              </a:rPr>
              <a:t> and Professional Services Organizations.  Managing and reporting on the performance benchmarks gets complicated.</a:t>
            </a:r>
            <a:endParaRPr lang="en-US" b="1" dirty="0"/>
          </a:p>
          <a:p>
            <a:endParaRPr lang="en-US" b="1" dirty="0"/>
          </a:p>
          <a:p>
            <a:r>
              <a:rPr lang="en-US" b="1" dirty="0"/>
              <a:t>Rapid Technology Change:</a:t>
            </a:r>
          </a:p>
          <a:p>
            <a:endParaRPr lang="en-US" b="1" dirty="0"/>
          </a:p>
          <a:p>
            <a:pPr marL="289036" indent="-289036">
              <a:buFont typeface="Arial" panose="020B0604020202020204" pitchFamily="34" charset="0"/>
              <a:buChar char="•"/>
            </a:pPr>
            <a:r>
              <a:rPr lang="en-US" dirty="0"/>
              <a:t>Examples of immediate impacts at one healthcare system: </a:t>
            </a:r>
            <a:r>
              <a:rPr lang="en-US" b="1" dirty="0"/>
              <a:t>88%</a:t>
            </a:r>
            <a:r>
              <a:rPr lang="en-US" dirty="0"/>
              <a:t> consumers have received an appointment reminder through text message from health care provider and find these reminders helpful.   </a:t>
            </a:r>
            <a:r>
              <a:rPr lang="en-US" b="1" dirty="0"/>
              <a:t>83%</a:t>
            </a:r>
            <a:r>
              <a:rPr lang="en-US" dirty="0"/>
              <a:t> of consumers have paid a medical bill online in the past.   </a:t>
            </a:r>
            <a:br>
              <a:rPr lang="en-US" dirty="0"/>
            </a:br>
            <a:endParaRPr lang="en-US" dirty="0"/>
          </a:p>
          <a:p>
            <a:pPr marL="289036" indent="-289036">
              <a:buFont typeface="Arial" panose="020B0604020202020204" pitchFamily="34" charset="0"/>
              <a:buChar char="•"/>
            </a:pPr>
            <a:r>
              <a:rPr lang="en-US" dirty="0"/>
              <a:t>There are real opportunities for both patient acquisition and operational efficiencies leading to a return on investments</a:t>
            </a:r>
            <a:br>
              <a:rPr lang="en-US" i="1" dirty="0"/>
            </a:br>
            <a:endParaRPr lang="en-US" i="1" dirty="0"/>
          </a:p>
          <a:p>
            <a:pPr marL="289036" indent="-289036">
              <a:buFont typeface="Arial" panose="020B0604020202020204" pitchFamily="34" charset="0"/>
              <a:buChar char="•"/>
            </a:pPr>
            <a:r>
              <a:rPr lang="en-US" b="0" dirty="0">
                <a:solidFill>
                  <a:schemeClr val="tx2"/>
                </a:solidFill>
              </a:rPr>
              <a:t>As with retail healthcare organizations need to adopt a digital strategy for engaging with their consumers</a:t>
            </a:r>
            <a:r>
              <a:rPr lang="en-US" dirty="0">
                <a:solidFill>
                  <a:schemeClr val="tx2"/>
                </a:solidFill>
              </a:rPr>
              <a:t>. </a:t>
            </a:r>
            <a:r>
              <a:rPr lang="en-US" dirty="0"/>
              <a:t>Much attention has been given by retailers to the millennials and digital natives. While its important to consider generational differences technology adoption is not limited to only the younger generations older population is also adopting internet and mobile technology.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Key</a:t>
            </a:r>
            <a:r>
              <a:rPr lang="en-US" baseline="0" dirty="0"/>
              <a:t> concept: B</a:t>
            </a:r>
            <a:r>
              <a:rPr lang="en-US" dirty="0"/>
              <a:t>eing </a:t>
            </a:r>
            <a:r>
              <a:rPr lang="en-US" b="1" dirty="0"/>
              <a:t>consumer-centric</a:t>
            </a:r>
            <a:r>
              <a:rPr lang="en-US" dirty="0"/>
              <a:t> means that you are ALSO thinking of your patients </a:t>
            </a:r>
            <a:r>
              <a:rPr lang="en-US" b="1" dirty="0"/>
              <a:t>BEFORE</a:t>
            </a:r>
            <a:r>
              <a:rPr lang="en-US" dirty="0"/>
              <a:t>, </a:t>
            </a:r>
            <a:r>
              <a:rPr lang="en-US" b="1" dirty="0"/>
              <a:t>DURING</a:t>
            </a:r>
            <a:r>
              <a:rPr lang="en-US" dirty="0"/>
              <a:t>, and </a:t>
            </a:r>
            <a:r>
              <a:rPr lang="en-US" b="1" dirty="0"/>
              <a:t>AFTER</a:t>
            </a:r>
            <a:r>
              <a:rPr lang="en-US" dirty="0"/>
              <a:t> their care experience with you. </a:t>
            </a:r>
          </a:p>
          <a:p>
            <a:endParaRPr lang="en-US" dirty="0"/>
          </a:p>
        </p:txBody>
      </p:sp>
      <p:sp>
        <p:nvSpPr>
          <p:cNvPr id="4" name="Slide Number Placeholder 3"/>
          <p:cNvSpPr>
            <a:spLocks noGrp="1"/>
          </p:cNvSpPr>
          <p:nvPr>
            <p:ph type="sldNum" sz="quarter" idx="10"/>
          </p:nvPr>
        </p:nvSpPr>
        <p:spPr/>
        <p:txBody>
          <a:bodyPr/>
          <a:lstStyle/>
          <a:p>
            <a:fld id="{976902C5-92D4-A34C-AE3D-506F976BE751}" type="slidenum">
              <a:rPr kumimoji="1" lang="zh-CN" altLang="en-US" smtClean="0"/>
              <a:t>5</a:t>
            </a:fld>
            <a:endParaRPr kumimoji="1" lang="zh-CN" altLang="en-US"/>
          </a:p>
        </p:txBody>
      </p:sp>
    </p:spTree>
    <p:extLst>
      <p:ext uri="{BB962C8B-B14F-4D97-AF65-F5344CB8AC3E}">
        <p14:creationId xmlns:p14="http://schemas.microsoft.com/office/powerpoint/2010/main" val="138774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a:t>Patients are consumers.  They have choice. </a:t>
            </a:r>
            <a:endParaRPr lang="en-US" sz="1400" dirty="0"/>
          </a:p>
          <a:p>
            <a:pPr marL="291179" indent="-291179">
              <a:buFont typeface="Arial" panose="020B0604020202020204" pitchFamily="34" charset="0"/>
              <a:buChar char="•"/>
            </a:pPr>
            <a:endParaRPr lang="en-US" sz="1400"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rPr>
              <a:t>Health care consumers are taking advantage of unprecedented access to information and becoming more involved and informed about their care.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rPr>
              <a:t>At the same time, 94 million Americans are on high-deductible plans, more than double the amount in 2015, </a:t>
            </a:r>
            <a:r>
              <a:rPr kumimoji="0" lang="en-US" sz="1400" u="none" strike="noStrike" kern="0" cap="none" spc="0" normalizeH="0" baseline="0" noProof="0" dirty="0">
                <a:ln>
                  <a:noFill/>
                </a:ln>
                <a:solidFill>
                  <a:sysClr val="windowText" lastClr="000000"/>
                </a:solidFill>
                <a:effectLst/>
                <a:uLnTx/>
                <a:uFillTx/>
              </a:rPr>
              <a:t>meaning </a:t>
            </a:r>
            <a:r>
              <a:rPr lang="en-US" sz="1400" kern="0" dirty="0">
                <a:solidFill>
                  <a:sysClr val="windowText" lastClr="000000"/>
                </a:solidFill>
              </a:rPr>
              <a:t>they</a:t>
            </a:r>
            <a:r>
              <a:rPr kumimoji="0" lang="en-US" sz="1400" u="none" strike="noStrike" kern="0" cap="none" spc="0" normalizeH="0" baseline="0" noProof="0" dirty="0">
                <a:ln>
                  <a:noFill/>
                </a:ln>
                <a:solidFill>
                  <a:sysClr val="windowText" lastClr="000000"/>
                </a:solidFill>
                <a:effectLst/>
                <a:uLnTx/>
                <a:uFillTx/>
              </a:rPr>
              <a:t> shop around.</a:t>
            </a:r>
          </a:p>
          <a:p>
            <a:pPr marR="0" lvl="0" defTabSz="914400" eaLnBrk="1" fontAlgn="auto" latinLnBrk="0" hangingPunct="1">
              <a:lnSpc>
                <a:spcPct val="100000"/>
              </a:lnSpc>
              <a:spcBef>
                <a:spcPts val="0"/>
              </a:spcBef>
              <a:spcAft>
                <a:spcPts val="0"/>
              </a:spcAft>
              <a:buClrTx/>
              <a:buSzTx/>
              <a:tabLst/>
              <a:defRPr/>
            </a:pPr>
            <a:endParaRPr kumimoji="0" lang="en-US" sz="140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rPr>
              <a:t>85% of American consumers read online reviews before making a health care decision about a health care provider.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0" cap="none" spc="0" normalizeH="0" baseline="0" noProof="0" dirty="0">
                <a:ln>
                  <a:noFill/>
                </a:ln>
                <a:solidFill>
                  <a:sysClr val="windowText" lastClr="000000"/>
                </a:solidFill>
                <a:effectLst/>
                <a:uLnTx/>
                <a:uFillTx/>
              </a:rPr>
              <a:t>88% of consumers trust those online reviews as much as personal recommendations.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i="0" u="none" strike="noStrike" kern="0" cap="none" spc="0" normalizeH="0" baseline="0" noProof="0" dirty="0">
                <a:ln>
                  <a:noFill/>
                </a:ln>
                <a:solidFill>
                  <a:sysClr val="windowText" lastClr="000000"/>
                </a:solidFill>
                <a:effectLst/>
                <a:uLnTx/>
                <a:uFillTx/>
              </a:rPr>
              <a:t>The above stats came from a presentation that the SVP of Marketing for Organization gave at a town hall.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ysClr val="windowText" lastClr="000000"/>
              </a:solidFill>
              <a:effectLst/>
              <a:uLnTx/>
              <a:uFillTx/>
            </a:endParaRPr>
          </a:p>
          <a:p>
            <a:pPr marL="285750" indent="-285750" defTabSz="914400">
              <a:buFont typeface="Arial" panose="020B0604020202020204" pitchFamily="34" charset="0"/>
              <a:buChar char="•"/>
              <a:defRPr/>
            </a:pPr>
            <a:r>
              <a:rPr lang="en-US" sz="1400" kern="0" dirty="0"/>
              <a:t>Electronic health records have made it much easier to switch health care providers and therefore consumers are willing to move to another provider to get a perceived better experience. </a:t>
            </a:r>
          </a:p>
          <a:p>
            <a:pPr marL="742950" lvl="1" indent="-285750" defTabSz="914400">
              <a:buFont typeface="Arial" panose="020B0604020202020204" pitchFamily="34" charset="0"/>
              <a:buChar char="•"/>
              <a:defRPr/>
            </a:pPr>
            <a:r>
              <a:rPr lang="en-US" sz="1400" kern="0" dirty="0"/>
              <a:t>California</a:t>
            </a:r>
            <a:r>
              <a:rPr lang="en-US" sz="1400" kern="0" baseline="0" dirty="0"/>
              <a:t> HealthCare Foundation survey</a:t>
            </a:r>
            <a:endParaRPr lang="en-US" sz="1400" kern="0" dirty="0"/>
          </a:p>
          <a:p>
            <a:pPr marL="0" indent="0">
              <a:buFont typeface="Arial" panose="020B0604020202020204" pitchFamily="34" charset="0"/>
              <a:buNone/>
            </a:pPr>
            <a:endParaRPr lang="en-US" sz="1400" dirty="0"/>
          </a:p>
          <a:p>
            <a:endParaRPr lang="en-US" sz="1400" b="1" dirty="0"/>
          </a:p>
          <a:p>
            <a:pPr defTabSz="465887" eaLnBrk="0" fontAlgn="base" hangingPunct="0">
              <a:spcBef>
                <a:spcPct val="30000"/>
              </a:spcBef>
              <a:spcAft>
                <a:spcPct val="0"/>
              </a:spcAft>
              <a:defRPr/>
            </a:pPr>
            <a:endParaRPr lang="en-US" sz="1400" dirty="0">
              <a:latin typeface="Arial" panose="020B0604020202020204" pitchFamily="34" charset="0"/>
              <a:cs typeface="Arial" panose="020B0604020202020204" pitchFamily="34" charset="0"/>
            </a:endParaRPr>
          </a:p>
          <a:p>
            <a:pPr defTabSz="465887" eaLnBrk="0" fontAlgn="base" hangingPunct="0">
              <a:spcBef>
                <a:spcPct val="30000"/>
              </a:spcBef>
              <a:spcAft>
                <a:spcPct val="0"/>
              </a:spcAft>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1774">
              <a:defRPr/>
            </a:pPr>
            <a:fld id="{0E19DD42-9CF0-204D-9D2A-8BCCA9E3B89E}" type="slidenum">
              <a:rPr lang="en-US" sz="1800" kern="0">
                <a:solidFill>
                  <a:sysClr val="windowText" lastClr="000000"/>
                </a:solidFill>
              </a:rPr>
              <a:pPr defTabSz="931774">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274605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Those consumers</a:t>
            </a:r>
            <a:r>
              <a:rPr lang="en-US" sz="1400" baseline="0" dirty="0"/>
              <a:t> want digital delivery</a:t>
            </a:r>
          </a:p>
          <a:p>
            <a:pPr marL="0" indent="0">
              <a:buFont typeface="Arial" panose="020B0604020202020204" pitchFamily="34" charset="0"/>
              <a:buNone/>
            </a:pPr>
            <a:endParaRPr lang="en-US" sz="1400" baseline="0" dirty="0"/>
          </a:p>
          <a:p>
            <a:pPr marL="0" indent="0">
              <a:buFont typeface="Arial" panose="020B0604020202020204" pitchFamily="34" charset="0"/>
              <a:buNone/>
            </a:pPr>
            <a:endParaRPr lang="en-US" sz="1400" baseline="0" dirty="0"/>
          </a:p>
          <a:p>
            <a:pPr marL="285750" indent="-285750">
              <a:buFont typeface="Arial" panose="020B0604020202020204" pitchFamily="34" charset="0"/>
              <a:buChar char="•"/>
            </a:pPr>
            <a:r>
              <a:rPr lang="en-US" sz="1400" dirty="0"/>
              <a:t>46% want as much data about their health as possible.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J </a:t>
            </a:r>
            <a:r>
              <a:rPr lang="en-US" sz="1400" kern="1200" dirty="0" err="1">
                <a:solidFill>
                  <a:schemeClr val="tx1"/>
                </a:solidFill>
                <a:effectLst/>
                <a:latin typeface="+mn-lt"/>
                <a:ea typeface="+mn-ea"/>
                <a:cs typeface="+mn-cs"/>
              </a:rPr>
              <a:t>Estupinan</a:t>
            </a:r>
            <a:r>
              <a:rPr lang="en-US" sz="1400" kern="1200" dirty="0">
                <a:solidFill>
                  <a:schemeClr val="tx1"/>
                </a:solidFill>
                <a:effectLst/>
                <a:latin typeface="+mn-lt"/>
                <a:ea typeface="+mn-ea"/>
                <a:cs typeface="+mn-cs"/>
              </a:rPr>
              <a:t>, K. F. (2014). </a:t>
            </a:r>
            <a:r>
              <a:rPr lang="en-US" sz="1400" i="1" kern="1200" dirty="0">
                <a:solidFill>
                  <a:schemeClr val="tx1"/>
                </a:solidFill>
                <a:effectLst/>
                <a:latin typeface="+mn-lt"/>
                <a:ea typeface="+mn-ea"/>
                <a:cs typeface="+mn-cs"/>
              </a:rPr>
              <a:t>The Birth of the Healthcare Consumer.</a:t>
            </a:r>
            <a:r>
              <a:rPr lang="en-US" sz="1400" kern="1200" dirty="0">
                <a:solidFill>
                  <a:schemeClr val="tx1"/>
                </a:solidFill>
                <a:effectLst/>
                <a:latin typeface="+mn-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lvl="0" indent="-285750" defTabSz="914400">
              <a:buFont typeface="Arial" panose="020B0604020202020204" pitchFamily="34" charset="0"/>
              <a:buChar char="•"/>
              <a:defRPr/>
            </a:pPr>
            <a:r>
              <a:rPr lang="en-US" sz="1400" kern="0" dirty="0">
                <a:solidFill>
                  <a:sysClr val="windowText" lastClr="000000"/>
                </a:solidFill>
              </a:rPr>
              <a:t>54% of health consumers want to interact more with healthcare providers through apps on their smart phones.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sysClr val="windowText" lastClr="000000"/>
                </a:solidFill>
              </a:rPr>
              <a:t>2016 Accenture survey</a:t>
            </a:r>
            <a:r>
              <a:rPr lang="en-US" sz="1400" kern="0" baseline="0" dirty="0">
                <a:solidFill>
                  <a:sysClr val="windowText" lastClr="000000"/>
                </a:solidFill>
              </a:rPr>
              <a:t> (7840 consumers, not pediatrics)</a:t>
            </a:r>
            <a:endParaRPr lang="en-US" sz="1400" kern="0" dirty="0">
              <a:solidFill>
                <a:sysClr val="windowText" lastClr="000000"/>
              </a:solidFill>
            </a:endParaRPr>
          </a:p>
          <a:p>
            <a:pPr marL="285750" lvl="0" indent="-285750" defTabSz="914400">
              <a:buFont typeface="Arial" panose="020B0604020202020204" pitchFamily="34" charset="0"/>
              <a:buChar char="•"/>
              <a:defRPr/>
            </a:pPr>
            <a:endParaRPr kumimoji="0" lang="en-US" sz="1400" b="0" i="0" u="none" strike="noStrike" kern="0" cap="none" spc="0" normalizeH="0" baseline="0" noProof="0" dirty="0">
              <a:ln>
                <a:noFill/>
              </a:ln>
              <a:solidFill>
                <a:sysClr val="windowText" lastClr="000000"/>
              </a:solidFill>
              <a:effectLst/>
              <a:uLnTx/>
              <a:uFillTx/>
            </a:endParaRPr>
          </a:p>
          <a:p>
            <a:pPr marL="285750" indent="-285750">
              <a:buFont typeface="Arial" panose="020B0604020202020204" pitchFamily="34" charset="0"/>
              <a:buChar char="•"/>
            </a:pPr>
            <a:r>
              <a:rPr lang="en-US" sz="1400" kern="0" dirty="0">
                <a:solidFill>
                  <a:sysClr val="windowText" lastClr="000000"/>
                </a:solidFill>
              </a:rPr>
              <a:t>By 2018, it is estimated that 65% of interactions with health care facilities will occur by mobile devices.</a:t>
            </a:r>
          </a:p>
          <a:p>
            <a:pPr marL="742950" lvl="1" indent="-285750">
              <a:buFont typeface="Arial" panose="020B0604020202020204" pitchFamily="34" charset="0"/>
              <a:buChar char="•"/>
            </a:pPr>
            <a:r>
              <a:rPr lang="en-US" sz="1400" kern="0" dirty="0">
                <a:solidFill>
                  <a:sysClr val="windowText" lastClr="000000"/>
                </a:solidFill>
              </a:rPr>
              <a:t>2016 Accenture survey</a:t>
            </a:r>
            <a:r>
              <a:rPr lang="en-US" sz="1400" kern="0" baseline="0" dirty="0">
                <a:solidFill>
                  <a:sysClr val="windowText" lastClr="000000"/>
                </a:solidFill>
              </a:rPr>
              <a:t> (7840 consumers, not pediatrics)</a:t>
            </a:r>
            <a:endParaRPr lang="en-US" sz="1400" kern="0" dirty="0">
              <a:solidFill>
                <a:sysClr val="windowText" lastClr="000000"/>
              </a:solidFill>
            </a:endParaRPr>
          </a:p>
          <a:p>
            <a:pPr marL="285750" indent="-285750">
              <a:buFont typeface="Arial" panose="020B0604020202020204" pitchFamily="34" charset="0"/>
              <a:buChar char="•"/>
            </a:pPr>
            <a:endParaRPr lang="en-US" sz="1400" kern="0" dirty="0">
              <a:solidFill>
                <a:sysClr val="windowText" lastClr="000000"/>
              </a:solidFill>
            </a:endParaRPr>
          </a:p>
          <a:p>
            <a:pPr marL="285750" indent="-285750">
              <a:buFont typeface="Arial" panose="020B0604020202020204" pitchFamily="34" charset="0"/>
              <a:buChar char="•"/>
            </a:pPr>
            <a:r>
              <a:rPr lang="en-US" sz="1400" dirty="0"/>
              <a:t>All respondents to a Strategy survey under the age of 45 identify digital as their preferred means of engagement to manage their health, outranking facility visits or phone calls.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J </a:t>
            </a:r>
            <a:r>
              <a:rPr lang="en-US" sz="1400" kern="1200" dirty="0" err="1">
                <a:solidFill>
                  <a:schemeClr val="tx1"/>
                </a:solidFill>
                <a:effectLst/>
                <a:latin typeface="+mn-lt"/>
                <a:ea typeface="+mn-ea"/>
                <a:cs typeface="+mn-cs"/>
              </a:rPr>
              <a:t>Estupinan</a:t>
            </a:r>
            <a:r>
              <a:rPr lang="en-US" sz="1400" kern="1200" dirty="0">
                <a:solidFill>
                  <a:schemeClr val="tx1"/>
                </a:solidFill>
                <a:effectLst/>
                <a:latin typeface="+mn-lt"/>
                <a:ea typeface="+mn-ea"/>
                <a:cs typeface="+mn-cs"/>
              </a:rPr>
              <a:t>, K. F. (2014). </a:t>
            </a:r>
            <a:r>
              <a:rPr lang="en-US" sz="1400" i="1" kern="1200" dirty="0">
                <a:solidFill>
                  <a:schemeClr val="tx1"/>
                </a:solidFill>
                <a:effectLst/>
                <a:latin typeface="+mn-lt"/>
                <a:ea typeface="+mn-ea"/>
                <a:cs typeface="+mn-cs"/>
              </a:rPr>
              <a:t>The Birth of the Healthcare Consumer.</a:t>
            </a:r>
            <a:r>
              <a:rPr lang="en-US" sz="1400" kern="1200" dirty="0">
                <a:solidFill>
                  <a:schemeClr val="tx1"/>
                </a:solidFill>
                <a:effectLst/>
                <a:latin typeface="+mn-lt"/>
                <a:ea typeface="+mn-ea"/>
                <a:cs typeface="+mn-cs"/>
              </a:rPr>
              <a:t> </a:t>
            </a:r>
          </a:p>
          <a:p>
            <a:pPr marL="0" indent="0">
              <a:buFont typeface="Arial" panose="020B0604020202020204" pitchFamily="34" charset="0"/>
              <a:buNone/>
            </a:pPr>
            <a:endParaRPr lang="en-US" sz="1400" kern="0" dirty="0">
              <a:solidFill>
                <a:sysClr val="windowText" lastClr="000000"/>
              </a:solidFill>
            </a:endParaRPr>
          </a:p>
          <a:p>
            <a:pPr marL="285750" indent="-285750">
              <a:buFont typeface="Arial" panose="020B0604020202020204" pitchFamily="34" charset="0"/>
              <a:buChar char="•"/>
            </a:pPr>
            <a:r>
              <a:rPr lang="en-US" sz="1400" kern="0" dirty="0">
                <a:solidFill>
                  <a:sysClr val="windowText" lastClr="000000"/>
                </a:solidFill>
              </a:rPr>
              <a:t>By the end of 2019, 66% of health systems will offer  “digital self-scheduling” and 64% of patients will utilize it.</a:t>
            </a:r>
          </a:p>
          <a:p>
            <a:pPr marL="742950" lvl="1" indent="-285750">
              <a:buFont typeface="Arial" panose="020B0604020202020204" pitchFamily="34" charset="0"/>
              <a:buChar char="•"/>
            </a:pPr>
            <a:r>
              <a:rPr lang="en-US" sz="1400" kern="0" dirty="0">
                <a:solidFill>
                  <a:sysClr val="windowText" lastClr="000000"/>
                </a:solidFill>
              </a:rPr>
              <a:t>Accenture research</a:t>
            </a:r>
          </a:p>
          <a:p>
            <a:pPr marL="457200" lvl="1" indent="0">
              <a:buFont typeface="Arial" panose="020B0604020202020204" pitchFamily="34" charset="0"/>
              <a:buNone/>
            </a:pPr>
            <a:endParaRPr lang="en-US" sz="1400" kern="0" dirty="0">
              <a:solidFill>
                <a:sysClr val="windowText" lastClr="000000"/>
              </a:solidFill>
            </a:endParaRPr>
          </a:p>
          <a:p>
            <a:pPr marL="285750" indent="-285750">
              <a:buFont typeface="Arial" panose="020B0604020202020204" pitchFamily="34" charset="0"/>
              <a:buChar char="•"/>
            </a:pPr>
            <a:r>
              <a:rPr lang="en-US" sz="1400" dirty="0"/>
              <a:t>More than four in five respondents younger than 35 said they embraced care via virtual marketplaces.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J </a:t>
            </a:r>
            <a:r>
              <a:rPr lang="en-US" sz="1400" kern="1200" dirty="0" err="1">
                <a:solidFill>
                  <a:schemeClr val="tx1"/>
                </a:solidFill>
                <a:effectLst/>
                <a:latin typeface="+mn-lt"/>
                <a:ea typeface="+mn-ea"/>
                <a:cs typeface="+mn-cs"/>
              </a:rPr>
              <a:t>Estupinan</a:t>
            </a:r>
            <a:r>
              <a:rPr lang="en-US" sz="1400" kern="1200" dirty="0">
                <a:solidFill>
                  <a:schemeClr val="tx1"/>
                </a:solidFill>
                <a:effectLst/>
                <a:latin typeface="+mn-lt"/>
                <a:ea typeface="+mn-ea"/>
                <a:cs typeface="+mn-cs"/>
              </a:rPr>
              <a:t>, K. F. (2014). </a:t>
            </a:r>
            <a:r>
              <a:rPr lang="en-US" sz="1400" i="1" kern="1200" dirty="0">
                <a:solidFill>
                  <a:schemeClr val="tx1"/>
                </a:solidFill>
                <a:effectLst/>
                <a:latin typeface="+mn-lt"/>
                <a:ea typeface="+mn-ea"/>
                <a:cs typeface="+mn-cs"/>
              </a:rPr>
              <a:t>The Birth of the Healthcare Consumer.</a:t>
            </a:r>
            <a:r>
              <a:rPr lang="en-US" sz="1400" kern="1200" dirty="0">
                <a:solidFill>
                  <a:schemeClr val="tx1"/>
                </a:solidFill>
                <a:effectLst/>
                <a:latin typeface="+mn-lt"/>
                <a:ea typeface="+mn-ea"/>
                <a:cs typeface="+mn-cs"/>
              </a:rPr>
              <a:t> </a:t>
            </a:r>
          </a:p>
          <a:p>
            <a:pPr marL="285750" indent="-285750">
              <a:buFont typeface="Arial" panose="020B0604020202020204" pitchFamily="34" charset="0"/>
              <a:buChar char="•"/>
            </a:pPr>
            <a:endParaRPr lang="en-US" sz="1400" dirty="0"/>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pPr defTabSz="931774">
              <a:defRPr/>
            </a:pPr>
            <a:fld id="{0E19DD42-9CF0-204D-9D2A-8BCCA9E3B89E}" type="slidenum">
              <a:rPr lang="en-US" sz="1800" kern="0">
                <a:solidFill>
                  <a:sysClr val="windowText" lastClr="000000"/>
                </a:solidFill>
              </a:rPr>
              <a:pPr defTabSz="931774">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76341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kern="1200" baseline="0" dirty="0">
                <a:effectLst/>
              </a:rPr>
              <a:t>Research with Organization consumers supports those finding.   </a:t>
            </a:r>
          </a:p>
          <a:p>
            <a:pPr marL="0" indent="0">
              <a:buFont typeface="Arial" panose="020B0604020202020204" pitchFamily="34" charset="0"/>
              <a:buNone/>
            </a:pPr>
            <a:endParaRPr lang="en-US" sz="1400" kern="1200" dirty="0">
              <a:effectLst/>
            </a:endParaRPr>
          </a:p>
          <a:p>
            <a:pPr marL="0" indent="0">
              <a:buFont typeface="Arial" panose="020B0604020202020204" pitchFamily="34" charset="0"/>
              <a:buNone/>
            </a:pPr>
            <a:endParaRPr lang="en-US" sz="1400" kern="1200" dirty="0">
              <a:effectLst/>
            </a:endParaRPr>
          </a:p>
          <a:p>
            <a:pPr marL="285750" indent="-285750">
              <a:buFont typeface="Arial" panose="020B0604020202020204" pitchFamily="34" charset="0"/>
              <a:buChar char="•"/>
            </a:pPr>
            <a:r>
              <a:rPr lang="en-US" sz="1400" kern="1200" dirty="0">
                <a:effectLst/>
              </a:rPr>
              <a:t>Building upon that, in August of this year, we conducted our own research</a:t>
            </a:r>
            <a:r>
              <a:rPr lang="en-US" sz="1400" kern="1200" baseline="0" dirty="0">
                <a:effectLst/>
              </a:rPr>
              <a:t> with </a:t>
            </a:r>
            <a:r>
              <a:rPr lang="en-US" sz="1400" b="1" kern="1200" dirty="0">
                <a:effectLst/>
              </a:rPr>
              <a:t>Organization consumers.</a:t>
            </a:r>
          </a:p>
          <a:p>
            <a:pPr marL="285750" lvl="0" indent="-285750">
              <a:buFont typeface="Arial" panose="020B0604020202020204" pitchFamily="34" charset="0"/>
              <a:buChar char="•"/>
            </a:pPr>
            <a:endParaRPr lang="en-US" sz="1400" b="1" kern="1200" dirty="0">
              <a:effectLst/>
            </a:endParaRPr>
          </a:p>
          <a:p>
            <a:pPr marL="285750" lvl="0" indent="-285750">
              <a:buFont typeface="Arial" panose="020B0604020202020204" pitchFamily="34" charset="0"/>
              <a:buChar char="•"/>
            </a:pPr>
            <a:r>
              <a:rPr lang="en-US" sz="1400" b="0" kern="1200" dirty="0">
                <a:effectLst/>
              </a:rPr>
              <a:t>We</a:t>
            </a:r>
            <a:r>
              <a:rPr lang="en-US" sz="1400" b="0" kern="1200" baseline="0" dirty="0">
                <a:effectLst/>
              </a:rPr>
              <a:t> learned that </a:t>
            </a:r>
            <a:r>
              <a:rPr lang="en-US" sz="1400" b="1" kern="1200" dirty="0">
                <a:effectLst/>
              </a:rPr>
              <a:t>88%</a:t>
            </a:r>
            <a:r>
              <a:rPr lang="en-US" sz="1400" kern="1200" dirty="0">
                <a:effectLst/>
              </a:rPr>
              <a:t> of Organization consumers have received an appointment reminder through text message from another health care provider and find these reminders helpful. </a:t>
            </a:r>
          </a:p>
          <a:p>
            <a:pPr marL="0" lvl="0" indent="0">
              <a:buFont typeface="Arial" panose="020B0604020202020204" pitchFamily="34" charset="0"/>
              <a:buNone/>
            </a:pPr>
            <a:endParaRPr lang="en-US" sz="1400" i="1" dirty="0"/>
          </a:p>
          <a:p>
            <a:pPr marL="285750" lvl="0" indent="-285750">
              <a:buFont typeface="Arial" panose="020B0604020202020204" pitchFamily="34" charset="0"/>
              <a:buChar char="•"/>
            </a:pPr>
            <a:r>
              <a:rPr lang="en-US" sz="1400" b="1" kern="1200" dirty="0">
                <a:effectLst/>
              </a:rPr>
              <a:t>83%</a:t>
            </a:r>
            <a:r>
              <a:rPr lang="en-US" sz="1400" kern="1200" dirty="0">
                <a:effectLst/>
              </a:rPr>
              <a:t> of consumers have paid a medical bill online in the past, at another health care provider. </a:t>
            </a:r>
            <a:endParaRPr lang="en-US" sz="1400" i="1" kern="1200" dirty="0">
              <a:effectLst/>
            </a:endParaRPr>
          </a:p>
          <a:p>
            <a:pPr marL="0" lvl="0" indent="0">
              <a:buFont typeface="Arial" panose="020B0604020202020204" pitchFamily="34" charset="0"/>
              <a:buNone/>
            </a:pPr>
            <a:endParaRPr lang="en-US" sz="1400" kern="1200" dirty="0">
              <a:effectLst/>
            </a:endParaRPr>
          </a:p>
          <a:p>
            <a:pPr marL="285750" lvl="0" indent="-285750" algn="l">
              <a:buFont typeface="Arial" panose="020B0604020202020204" pitchFamily="34" charset="0"/>
              <a:buChar char="•"/>
            </a:pPr>
            <a:r>
              <a:rPr lang="en-US" sz="1400" dirty="0"/>
              <a:t>Organization consumers clearly told us they expect </a:t>
            </a:r>
            <a:r>
              <a:rPr lang="en-US" sz="1400" b="1" dirty="0"/>
              <a:t>price transparency</a:t>
            </a:r>
            <a:r>
              <a:rPr lang="en-US" sz="1400" dirty="0"/>
              <a:t>, outstanding </a:t>
            </a:r>
            <a:r>
              <a:rPr lang="en-US" sz="1400" b="1" dirty="0"/>
              <a:t>customer service</a:t>
            </a:r>
            <a:r>
              <a:rPr lang="en-US" sz="1400" dirty="0"/>
              <a:t>, </a:t>
            </a:r>
            <a:r>
              <a:rPr lang="en-US" sz="1400" b="1" dirty="0"/>
              <a:t>easy access</a:t>
            </a:r>
            <a:r>
              <a:rPr lang="en-US" sz="1400" dirty="0"/>
              <a:t>, </a:t>
            </a:r>
            <a:r>
              <a:rPr lang="en-US" sz="1400" b="1" dirty="0"/>
              <a:t>amenities </a:t>
            </a:r>
            <a:r>
              <a:rPr lang="en-US" sz="1400" dirty="0"/>
              <a:t>and a </a:t>
            </a:r>
            <a:r>
              <a:rPr lang="en-US" sz="1400" b="1" dirty="0"/>
              <a:t>great reputation.</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br>
              <a:rPr lang="en-US" sz="1400" b="1" kern="1200" dirty="0">
                <a:effectLst/>
              </a:rPr>
            </a:br>
            <a:endParaRPr lang="en-US" sz="1400" dirty="0"/>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19DD42-9CF0-204D-9D2A-8BCCA9E3B89E}" type="slidenum">
              <a:rPr lang="en-US" smtClean="0"/>
              <a:t>8</a:t>
            </a:fld>
            <a:endParaRPr lang="en-US" dirty="0"/>
          </a:p>
        </p:txBody>
      </p:sp>
    </p:spTree>
    <p:extLst>
      <p:ext uri="{BB962C8B-B14F-4D97-AF65-F5344CB8AC3E}">
        <p14:creationId xmlns:p14="http://schemas.microsoft.com/office/powerpoint/2010/main" val="65693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latin typeface="Times New Roman" pitchFamily="16" charset="0"/>
              </a:rPr>
              <a:t>Retail</a:t>
            </a:r>
            <a:r>
              <a:rPr lang="en-US" baseline="0" dirty="0">
                <a:latin typeface="Times New Roman" pitchFamily="16" charset="0"/>
              </a:rPr>
              <a:t> Example:</a:t>
            </a:r>
          </a:p>
          <a:p>
            <a:endParaRPr lang="en-US" baseline="0" dirty="0">
              <a:latin typeface="Times New Roman" pitchFamily="16" charset="0"/>
            </a:endParaRPr>
          </a:p>
          <a:p>
            <a:r>
              <a:rPr lang="en-US" dirty="0">
                <a:latin typeface="Times New Roman" pitchFamily="16" charset="0"/>
              </a:rPr>
              <a:t>Retailers with physical stores must balance the costs involved with real estate, labor and workforce management, store operations, and inventory holding costs with the revenue that those locations generate. Pop-up stores, like this one with </a:t>
            </a:r>
            <a:r>
              <a:rPr lang="en-US" u="sng" dirty="0">
                <a:latin typeface="Times New Roman" pitchFamily="16" charset="0"/>
                <a:hlinkClick r:id="rId3"/>
              </a:rPr>
              <a:t>TOMS shoes and Raven + Lily</a:t>
            </a:r>
            <a:r>
              <a:rPr lang="en-US" dirty="0">
                <a:latin typeface="Times New Roman" pitchFamily="16" charset="0"/>
              </a:rPr>
              <a:t>, create innovative uses of physical layout and space is one way that brands are experimenting with maximizing the profitability of physical space while also delivering a great customer experience. </a:t>
            </a:r>
          </a:p>
          <a:p>
            <a:endParaRPr lang="en-US" dirty="0">
              <a:latin typeface="Times New Roman" pitchFamily="16" charset="0"/>
            </a:endParaRPr>
          </a:p>
          <a:p>
            <a:r>
              <a:rPr lang="en-US" dirty="0">
                <a:latin typeface="Times New Roman" pitchFamily="16" charset="0"/>
              </a:rPr>
              <a:t>There is an opportunity to combine lean design principles with evolving patient experience expectations to optimize the investment in physical space.  In retail, the physical store will never go away, 93% of all retail sales still happen in a physical store (</a:t>
            </a:r>
            <a:r>
              <a:rPr lang="en-US" u="sng" dirty="0">
                <a:latin typeface="Times New Roman" pitchFamily="16" charset="0"/>
                <a:hlinkClick r:id="rId4"/>
              </a:rPr>
              <a:t>Q2 2016 US Census</a:t>
            </a:r>
            <a:r>
              <a:rPr lang="en-US" dirty="0">
                <a:latin typeface="Times New Roman" pitchFamily="16" charset="0"/>
              </a:rPr>
              <a:t>), but the consumer interactions have changed dramatically and the utilization of physical space has too. We have seen retail utilize technology to optimize their supply chain and integrate the physical and digital marketplaces.  </a:t>
            </a:r>
          </a:p>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9</a:t>
            </a:fld>
            <a:endParaRPr lang="en-US" dirty="0"/>
          </a:p>
        </p:txBody>
      </p:sp>
    </p:spTree>
    <p:extLst>
      <p:ext uri="{BB962C8B-B14F-4D97-AF65-F5344CB8AC3E}">
        <p14:creationId xmlns:p14="http://schemas.microsoft.com/office/powerpoint/2010/main" val="1043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experience from an actual client.  The strategic initiatives had operational dependencies across the organization.  That is to be expected.  The challenge arises when disparate groups are managing and rolling out a portfolio of functionalities that impact the patient experience.  If not managed centrally with common objectives, success metrics and adoption plans, this leads to an incongruent patient experience and less than optimal adoption.</a:t>
            </a:r>
            <a:endParaRPr lang="en-US" dirty="0"/>
          </a:p>
        </p:txBody>
      </p:sp>
      <p:sp>
        <p:nvSpPr>
          <p:cNvPr id="4" name="Slide Number Placeholder 3"/>
          <p:cNvSpPr>
            <a:spLocks noGrp="1"/>
          </p:cNvSpPr>
          <p:nvPr>
            <p:ph type="sldNum" sz="quarter" idx="10"/>
          </p:nvPr>
        </p:nvSpPr>
        <p:spPr/>
        <p:txBody>
          <a:bodyPr/>
          <a:lstStyle/>
          <a:p>
            <a:fld id="{0E19DD42-9CF0-204D-9D2A-8BCCA9E3B89E}" type="slidenum">
              <a:rPr lang="en-US" smtClean="0"/>
              <a:t>11</a:t>
            </a:fld>
            <a:endParaRPr lang="en-US"/>
          </a:p>
        </p:txBody>
      </p:sp>
    </p:spTree>
    <p:extLst>
      <p:ext uri="{BB962C8B-B14F-4D97-AF65-F5344CB8AC3E}">
        <p14:creationId xmlns:p14="http://schemas.microsoft.com/office/powerpoint/2010/main" val="80443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itle Placeholder 1"/>
          <p:cNvSpPr>
            <a:spLocks noGrp="1"/>
          </p:cNvSpPr>
          <p:nvPr>
            <p:ph type="title"/>
          </p:nvPr>
        </p:nvSpPr>
        <p:spPr>
          <a:xfrm>
            <a:off x="491974" y="524189"/>
            <a:ext cx="9465842" cy="1166499"/>
          </a:xfrm>
          <a:prstGeom prst="rect">
            <a:avLst/>
          </a:prstGeom>
        </p:spPr>
        <p:txBody>
          <a:bodyPr vert="horz" lIns="91440" tIns="45720" rIns="91440" bIns="45720" rtlCol="0" anchor="ctr">
            <a:normAutofit/>
          </a:bodyPr>
          <a:lstStyle>
            <a:lvl1pPr>
              <a:defRPr>
                <a:solidFill>
                  <a:schemeClr val="bg1"/>
                </a:solidFill>
              </a:defRPr>
            </a:lvl1pPr>
          </a:lstStyle>
          <a:p>
            <a:r>
              <a:rPr kumimoji="1" lang="en-US" altLang="zh-CN" dirty="0"/>
              <a:t>Click to edit Master title style</a:t>
            </a:r>
            <a:endParaRPr kumimoji="1" lang="zh-CN" altLang="en-US" dirty="0"/>
          </a:p>
        </p:txBody>
      </p:sp>
      <p:sp>
        <p:nvSpPr>
          <p:cNvPr id="5" name="Text Placeholder 2"/>
          <p:cNvSpPr>
            <a:spLocks noGrp="1"/>
          </p:cNvSpPr>
          <p:nvPr>
            <p:ph idx="1"/>
          </p:nvPr>
        </p:nvSpPr>
        <p:spPr>
          <a:xfrm>
            <a:off x="491974" y="2361137"/>
            <a:ext cx="9465842" cy="381582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Tree>
    <p:extLst>
      <p:ext uri="{BB962C8B-B14F-4D97-AF65-F5344CB8AC3E}">
        <p14:creationId xmlns:p14="http://schemas.microsoft.com/office/powerpoint/2010/main" val="3914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92932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a:t>Click to edit Master title style</a:t>
            </a:r>
            <a:endParaRPr kumimoji="1" lang="zh-CN" alt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55580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198222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126031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143874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a:t>Click to edit Master title style</a:t>
            </a:r>
            <a:endParaRPr kumimoji="1" lang="zh-CN" altLang="en-US"/>
          </a:p>
        </p:txBody>
      </p:sp>
      <p:sp>
        <p:nvSpPr>
          <p:cNvPr id="3" name="Vertical Text Placeholder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267701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28651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1739" y="2494521"/>
            <a:ext cx="10515600" cy="368244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Point B</a:t>
            </a:r>
          </a:p>
        </p:txBody>
      </p:sp>
      <p:sp>
        <p:nvSpPr>
          <p:cNvPr id="6" name="Slide Number Placeholder 5"/>
          <p:cNvSpPr>
            <a:spLocks noGrp="1"/>
          </p:cNvSpPr>
          <p:nvPr>
            <p:ph type="sldNum" sz="quarter" idx="12"/>
          </p:nvPr>
        </p:nvSpPr>
        <p:spPr/>
        <p:txBody>
          <a:bodyPr/>
          <a:lstStyle/>
          <a:p>
            <a:fld id="{60A050B8-70BA-C549-8602-24B07541FE4F}" type="slidenum">
              <a:rPr lang="en-US" smtClean="0"/>
              <a:t>‹#›</a:t>
            </a:fld>
            <a:endParaRPr lang="en-US" dirty="0"/>
          </a:p>
        </p:txBody>
      </p:sp>
      <p:sp>
        <p:nvSpPr>
          <p:cNvPr id="8" name="Text Placeholder 6"/>
          <p:cNvSpPr>
            <a:spLocks noGrp="1"/>
          </p:cNvSpPr>
          <p:nvPr>
            <p:ph type="body" sz="quarter" idx="13"/>
          </p:nvPr>
        </p:nvSpPr>
        <p:spPr>
          <a:xfrm>
            <a:off x="543215" y="1101601"/>
            <a:ext cx="8597698" cy="727711"/>
          </a:xfrm>
        </p:spPr>
        <p:txBody>
          <a:bodyPr>
            <a:noAutofit/>
          </a:bodyPr>
          <a:lstStyle>
            <a:lvl1pPr>
              <a:lnSpc>
                <a:spcPct val="120000"/>
              </a:lnSpc>
              <a:spcBef>
                <a:spcPts val="0"/>
              </a:spcBef>
              <a:defRPr b="0" i="1">
                <a:solidFill>
                  <a:schemeClr val="tx2"/>
                </a:solidFill>
                <a:latin typeface="Georgia" charset="0"/>
                <a:ea typeface="Georgia" charset="0"/>
                <a:cs typeface="Georgia"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29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3569" y="1507682"/>
            <a:ext cx="11472672" cy="1867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58927" y="358828"/>
            <a:ext cx="8490434" cy="681302"/>
          </a:xfrm>
        </p:spPr>
        <p:txBody>
          <a:bodyPr/>
          <a:lstStyle/>
          <a:p>
            <a:r>
              <a:rPr lang="en-US"/>
              <a:t>Click to edit Master title style</a:t>
            </a:r>
          </a:p>
        </p:txBody>
      </p:sp>
      <p:sp>
        <p:nvSpPr>
          <p:cNvPr id="16" name="Rectangle 4"/>
          <p:cNvSpPr>
            <a:spLocks noGrp="1" noChangeArrowheads="1"/>
          </p:cNvSpPr>
          <p:nvPr>
            <p:ph type="sldNum" sz="quarter" idx="4"/>
          </p:nvPr>
        </p:nvSpPr>
        <p:spPr bwMode="auto">
          <a:xfrm>
            <a:off x="5547047" y="6498204"/>
            <a:ext cx="1096433" cy="106055"/>
          </a:xfrm>
          <a:prstGeom prst="rect">
            <a:avLst/>
          </a:prstGeom>
        </p:spPr>
        <p:txBody>
          <a:bodyPr vert="horz" wrap="square" lIns="0" tIns="0" rIns="0" bIns="0" rtlCol="0">
            <a:spAutoFit/>
          </a:bodyPr>
          <a:lstStyle>
            <a:lvl1pPr algn="ctr">
              <a:defRPr lang="en-US" sz="689" b="0" i="0" u="none" strike="noStrike" baseline="0" smtClean="0">
                <a:solidFill>
                  <a:schemeClr val="bg1"/>
                </a:solidFill>
                <a:latin typeface="Arial" panose="020B0604020202020204" pitchFamily="34" charset="0"/>
                <a:cs typeface="Arial" pitchFamily="34" charset="0"/>
              </a:defRPr>
            </a:lvl1pPr>
          </a:lstStyle>
          <a:p>
            <a:pPr>
              <a:spcBef>
                <a:spcPts val="295"/>
              </a:spcBef>
              <a:spcAft>
                <a:spcPts val="394"/>
              </a:spcAft>
              <a:buClr>
                <a:schemeClr val="accent5">
                  <a:lumMod val="50000"/>
                </a:schemeClr>
              </a:buClr>
              <a:tabLst>
                <a:tab pos="1009501" algn="l"/>
              </a:tabLst>
            </a:pPr>
            <a:r>
              <a:rPr lang="en-US"/>
              <a:t>Page [ </a:t>
            </a:r>
            <a:fld id="{8022235C-F2BB-49F2-A307-DAF5D2C4A06C}" type="slidenum">
              <a:rPr smtClean="0"/>
              <a:pPr>
                <a:spcBef>
                  <a:spcPts val="295"/>
                </a:spcBef>
                <a:spcAft>
                  <a:spcPts val="394"/>
                </a:spcAft>
                <a:buClr>
                  <a:schemeClr val="accent5">
                    <a:lumMod val="50000"/>
                  </a:schemeClr>
                </a:buClr>
                <a:tabLst>
                  <a:tab pos="1009501" algn="l"/>
                </a:tabLst>
              </a:pPr>
              <a:t>‹#›</a:t>
            </a:fld>
            <a:r>
              <a:t> ]</a:t>
            </a:r>
            <a:endParaRPr dirty="0"/>
          </a:p>
        </p:txBody>
      </p:sp>
    </p:spTree>
    <p:extLst>
      <p:ext uri="{BB962C8B-B14F-4D97-AF65-F5344CB8AC3E}">
        <p14:creationId xmlns:p14="http://schemas.microsoft.com/office/powerpoint/2010/main" val="28835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80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FFA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itle Placeholder 1"/>
          <p:cNvSpPr>
            <a:spLocks noGrp="1"/>
          </p:cNvSpPr>
          <p:nvPr>
            <p:ph type="title"/>
          </p:nvPr>
        </p:nvSpPr>
        <p:spPr>
          <a:xfrm>
            <a:off x="491974" y="524189"/>
            <a:ext cx="9465842" cy="1166499"/>
          </a:xfrm>
          <a:prstGeom prst="rect">
            <a:avLst/>
          </a:prstGeom>
        </p:spPr>
        <p:txBody>
          <a:bodyPr vert="horz" lIns="91440" tIns="45720" rIns="91440" bIns="45720" rtlCol="0" anchor="ctr">
            <a:normAutofit/>
          </a:bodyPr>
          <a:lstStyle/>
          <a:p>
            <a:r>
              <a:rPr kumimoji="1" lang="en-US" altLang="zh-CN" dirty="0"/>
              <a:t>Click to edit Master title style</a:t>
            </a:r>
            <a:endParaRPr kumimoji="1" lang="zh-CN" altLang="en-US" dirty="0"/>
          </a:p>
        </p:txBody>
      </p:sp>
      <p:sp>
        <p:nvSpPr>
          <p:cNvPr id="5" name="Text Placeholder 2"/>
          <p:cNvSpPr>
            <a:spLocks noGrp="1"/>
          </p:cNvSpPr>
          <p:nvPr>
            <p:ph idx="1"/>
          </p:nvPr>
        </p:nvSpPr>
        <p:spPr>
          <a:xfrm>
            <a:off x="491974" y="2361137"/>
            <a:ext cx="9465842" cy="3815825"/>
          </a:xfrm>
          <a:prstGeom prst="rect">
            <a:avLst/>
          </a:prstGeom>
        </p:spPr>
        <p:txBody>
          <a:bodyPr vert="horz" lIns="91440" tIns="45720" rIns="91440" bIns="45720" rtlCol="0">
            <a:normAutofit/>
          </a:body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Tree>
    <p:extLst>
      <p:ext uri="{BB962C8B-B14F-4D97-AF65-F5344CB8AC3E}">
        <p14:creationId xmlns:p14="http://schemas.microsoft.com/office/powerpoint/2010/main" val="185506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264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592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668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0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786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91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43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936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7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68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itle Placeholder 1"/>
          <p:cNvSpPr>
            <a:spLocks noGrp="1"/>
          </p:cNvSpPr>
          <p:nvPr>
            <p:ph type="title"/>
          </p:nvPr>
        </p:nvSpPr>
        <p:spPr>
          <a:xfrm>
            <a:off x="491974" y="524189"/>
            <a:ext cx="9465842" cy="1166499"/>
          </a:xfrm>
          <a:prstGeom prst="rect">
            <a:avLst/>
          </a:prstGeom>
        </p:spPr>
        <p:txBody>
          <a:bodyPr vert="horz" lIns="91440" tIns="45720" rIns="91440" bIns="45720" rtlCol="0" anchor="ctr">
            <a:normAutofit/>
          </a:bodyPr>
          <a:lstStyle/>
          <a:p>
            <a:r>
              <a:rPr kumimoji="1" lang="en-US" altLang="zh-CN" dirty="0"/>
              <a:t>Click to edit Master title style</a:t>
            </a:r>
            <a:endParaRPr kumimoji="1" lang="zh-CN" altLang="en-US" dirty="0"/>
          </a:p>
        </p:txBody>
      </p:sp>
      <p:sp>
        <p:nvSpPr>
          <p:cNvPr id="5" name="Text Placeholder 2"/>
          <p:cNvSpPr>
            <a:spLocks noGrp="1"/>
          </p:cNvSpPr>
          <p:nvPr>
            <p:ph idx="1"/>
          </p:nvPr>
        </p:nvSpPr>
        <p:spPr>
          <a:xfrm>
            <a:off x="491974" y="2361137"/>
            <a:ext cx="9465842" cy="3815825"/>
          </a:xfrm>
          <a:prstGeom prst="rect">
            <a:avLst/>
          </a:prstGeom>
        </p:spPr>
        <p:txBody>
          <a:bodyPr vert="horz" lIns="91440" tIns="45720" rIns="91440" bIns="45720" rtlCol="0">
            <a:normAutofit/>
          </a:body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Tree>
    <p:extLst>
      <p:ext uri="{BB962C8B-B14F-4D97-AF65-F5344CB8AC3E}">
        <p14:creationId xmlns:p14="http://schemas.microsoft.com/office/powerpoint/2010/main" val="1431447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1739" y="2494521"/>
            <a:ext cx="10515600" cy="368244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Point B</a:t>
            </a:r>
          </a:p>
        </p:txBody>
      </p:sp>
      <p:sp>
        <p:nvSpPr>
          <p:cNvPr id="6" name="Slide Number Placeholder 5"/>
          <p:cNvSpPr>
            <a:spLocks noGrp="1"/>
          </p:cNvSpPr>
          <p:nvPr>
            <p:ph type="sldNum" sz="quarter" idx="12"/>
          </p:nvPr>
        </p:nvSpPr>
        <p:spPr/>
        <p:txBody>
          <a:bodyPr/>
          <a:lstStyle/>
          <a:p>
            <a:fld id="{60A050B8-70BA-C549-8602-24B07541FE4F}" type="slidenum">
              <a:rPr lang="en-US" smtClean="0"/>
              <a:t>‹#›</a:t>
            </a:fld>
            <a:endParaRPr lang="en-US" dirty="0"/>
          </a:p>
        </p:txBody>
      </p:sp>
      <p:sp>
        <p:nvSpPr>
          <p:cNvPr id="8" name="Text Placeholder 6"/>
          <p:cNvSpPr>
            <a:spLocks noGrp="1"/>
          </p:cNvSpPr>
          <p:nvPr>
            <p:ph type="body" sz="quarter" idx="13"/>
          </p:nvPr>
        </p:nvSpPr>
        <p:spPr>
          <a:xfrm>
            <a:off x="543215" y="1101601"/>
            <a:ext cx="8597698" cy="727711"/>
          </a:xfrm>
        </p:spPr>
        <p:txBody>
          <a:bodyPr>
            <a:noAutofit/>
          </a:bodyPr>
          <a:lstStyle>
            <a:lvl1pPr>
              <a:lnSpc>
                <a:spcPct val="120000"/>
              </a:lnSpc>
              <a:spcBef>
                <a:spcPts val="0"/>
              </a:spcBef>
              <a:defRPr b="0" i="1">
                <a:solidFill>
                  <a:schemeClr val="tx2"/>
                </a:solidFill>
                <a:latin typeface="Georgia" charset="0"/>
                <a:ea typeface="Georgia" charset="0"/>
                <a:cs typeface="Georgia"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080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59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7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309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85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4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37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40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186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85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itle Placeholder 1"/>
          <p:cNvSpPr>
            <a:spLocks noGrp="1"/>
          </p:cNvSpPr>
          <p:nvPr>
            <p:ph type="title"/>
          </p:nvPr>
        </p:nvSpPr>
        <p:spPr>
          <a:xfrm>
            <a:off x="491974" y="524189"/>
            <a:ext cx="9465842" cy="1166499"/>
          </a:xfrm>
          <a:prstGeom prst="rect">
            <a:avLst/>
          </a:prstGeom>
        </p:spPr>
        <p:txBody>
          <a:bodyPr vert="horz" lIns="91440" tIns="45720" rIns="91440" bIns="45720" rtlCol="0" anchor="ctr">
            <a:normAutofit/>
          </a:bodyPr>
          <a:lstStyle>
            <a:lvl1pPr>
              <a:defRPr>
                <a:solidFill>
                  <a:schemeClr val="bg1"/>
                </a:solidFill>
              </a:defRPr>
            </a:lvl1pPr>
          </a:lstStyle>
          <a:p>
            <a:r>
              <a:rPr kumimoji="1" lang="en-US" altLang="zh-CN" dirty="0"/>
              <a:t>Click to edit Master title style</a:t>
            </a:r>
            <a:endParaRPr kumimoji="1" lang="zh-CN" altLang="en-US" dirty="0"/>
          </a:p>
        </p:txBody>
      </p:sp>
      <p:sp>
        <p:nvSpPr>
          <p:cNvPr id="5" name="Text Placeholder 2"/>
          <p:cNvSpPr>
            <a:spLocks noGrp="1"/>
          </p:cNvSpPr>
          <p:nvPr>
            <p:ph idx="1"/>
          </p:nvPr>
        </p:nvSpPr>
        <p:spPr>
          <a:xfrm>
            <a:off x="491974" y="2361137"/>
            <a:ext cx="9465842" cy="381582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Tree>
    <p:extLst>
      <p:ext uri="{BB962C8B-B14F-4D97-AF65-F5344CB8AC3E}">
        <p14:creationId xmlns:p14="http://schemas.microsoft.com/office/powerpoint/2010/main" val="1690034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931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71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C3E1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itle Placeholder 1"/>
          <p:cNvSpPr>
            <a:spLocks noGrp="1"/>
          </p:cNvSpPr>
          <p:nvPr>
            <p:ph type="title"/>
          </p:nvPr>
        </p:nvSpPr>
        <p:spPr>
          <a:xfrm>
            <a:off x="491974" y="524189"/>
            <a:ext cx="9465842" cy="1166499"/>
          </a:xfrm>
          <a:prstGeom prst="rect">
            <a:avLst/>
          </a:prstGeom>
        </p:spPr>
        <p:txBody>
          <a:bodyPr vert="horz" lIns="91440" tIns="45720" rIns="91440" bIns="45720" rtlCol="0" anchor="ctr">
            <a:normAutofit/>
          </a:bodyPr>
          <a:lstStyle/>
          <a:p>
            <a:r>
              <a:rPr kumimoji="1" lang="en-US" altLang="zh-CN" dirty="0"/>
              <a:t>Click to edit Master title style</a:t>
            </a:r>
            <a:endParaRPr kumimoji="1" lang="zh-CN" altLang="en-US" dirty="0"/>
          </a:p>
        </p:txBody>
      </p:sp>
      <p:sp>
        <p:nvSpPr>
          <p:cNvPr id="5" name="Text Placeholder 2"/>
          <p:cNvSpPr>
            <a:spLocks noGrp="1"/>
          </p:cNvSpPr>
          <p:nvPr>
            <p:ph idx="1"/>
          </p:nvPr>
        </p:nvSpPr>
        <p:spPr>
          <a:xfrm>
            <a:off x="491974" y="2361137"/>
            <a:ext cx="9465842" cy="3815825"/>
          </a:xfrm>
          <a:prstGeom prst="rect">
            <a:avLst/>
          </a:prstGeom>
        </p:spPr>
        <p:txBody>
          <a:bodyPr vert="horz" lIns="91440" tIns="45720" rIns="91440" bIns="45720" rtlCol="0">
            <a:normAutofit/>
          </a:body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Tree>
    <p:extLst>
      <p:ext uri="{BB962C8B-B14F-4D97-AF65-F5344CB8AC3E}">
        <p14:creationId xmlns:p14="http://schemas.microsoft.com/office/powerpoint/2010/main" val="40344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85326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Click to edit Master title style</a:t>
            </a:r>
            <a:endParaRPr kumimoji="1" lang="zh-CN" altLang="en-US" dirty="0"/>
          </a:p>
        </p:txBody>
      </p:sp>
      <p:sp>
        <p:nvSpPr>
          <p:cNvPr id="3" name="Content Placeholder 2"/>
          <p:cNvSpPr>
            <a:spLocks noGrp="1"/>
          </p:cNvSpPr>
          <p:nvPr>
            <p:ph idx="1"/>
          </p:nvPr>
        </p:nvSpPr>
        <p:spPr/>
        <p:txBody>
          <a:body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209562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24392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a:t>Click to edit Master title style</a:t>
            </a:r>
            <a:endParaRPr kumimoji="1" lang="zh-CN"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FC6B6A-0040-4E41-8436-1D0404C68E96}" type="datetimeFigureOut">
              <a:rPr kumimoji="1" lang="zh-CN" altLang="en-US" smtClean="0"/>
              <a:t>2018/3/23</a:t>
            </a:fld>
            <a:endParaRPr kumimoji="1"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0D7858-8138-3346-A0E6-59AFADE49889}" type="slidenum">
              <a:rPr kumimoji="1" lang="zh-CN" altLang="en-US" smtClean="0"/>
              <a:t>‹#›</a:t>
            </a:fld>
            <a:endParaRPr kumimoji="1" lang="zh-CN" altLang="en-US"/>
          </a:p>
        </p:txBody>
      </p:sp>
    </p:spTree>
    <p:extLst>
      <p:ext uri="{BB962C8B-B14F-4D97-AF65-F5344CB8AC3E}">
        <p14:creationId xmlns:p14="http://schemas.microsoft.com/office/powerpoint/2010/main" val="1605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974" y="224146"/>
            <a:ext cx="11204294" cy="1166499"/>
          </a:xfrm>
          <a:prstGeom prst="rect">
            <a:avLst/>
          </a:prstGeom>
        </p:spPr>
        <p:txBody>
          <a:bodyPr vert="horz" lIns="91440" tIns="45720" rIns="91440" bIns="45720" rtlCol="0" anchor="ctr">
            <a:normAutofit/>
          </a:bodyPr>
          <a:lstStyle/>
          <a:p>
            <a:r>
              <a:rPr kumimoji="1" lang="en-US" altLang="zh-CN" dirty="0"/>
              <a:t>Click to edit Master title style</a:t>
            </a:r>
            <a:endParaRPr kumimoji="1" lang="zh-CN" altLang="en-US" dirty="0"/>
          </a:p>
        </p:txBody>
      </p:sp>
      <p:sp>
        <p:nvSpPr>
          <p:cNvPr id="3" name="Text Placeholder 2"/>
          <p:cNvSpPr>
            <a:spLocks noGrp="1"/>
          </p:cNvSpPr>
          <p:nvPr>
            <p:ph type="body" idx="1"/>
          </p:nvPr>
        </p:nvSpPr>
        <p:spPr>
          <a:xfrm>
            <a:off x="1428750" y="2361137"/>
            <a:ext cx="8529066" cy="3815825"/>
          </a:xfrm>
          <a:prstGeom prst="rect">
            <a:avLst/>
          </a:prstGeom>
        </p:spPr>
        <p:txBody>
          <a:bodyPr vert="horz" lIns="91440" tIns="45720" rIns="91440" bIns="45720" rtlCol="0">
            <a:normAutofit/>
          </a:bodyPr>
          <a:lstStyle/>
          <a:p>
            <a:pPr lvl="0"/>
            <a:r>
              <a:rPr kumimoji="1" lang="en-US" altLang="zh-CN" dirty="0"/>
              <a:t>Click to edit Master text styles</a:t>
            </a:r>
          </a:p>
          <a:p>
            <a:pPr lvl="1"/>
            <a:r>
              <a:rPr kumimoji="1" lang="en-US" altLang="zh-CN" dirty="0"/>
              <a:t>Second level</a:t>
            </a:r>
          </a:p>
          <a:p>
            <a:pPr lvl="2"/>
            <a:r>
              <a:rPr kumimoji="1" lang="en-US" altLang="zh-CN" dirty="0"/>
              <a:t>Third level</a:t>
            </a:r>
          </a:p>
          <a:p>
            <a:pPr lvl="3"/>
            <a:r>
              <a:rPr kumimoji="1" lang="en-US" altLang="zh-CN" dirty="0"/>
              <a:t>Fourth level</a:t>
            </a:r>
          </a:p>
          <a:p>
            <a:pPr lvl="4"/>
            <a:r>
              <a:rPr kumimoji="1" lang="en-US" altLang="zh-CN" dirty="0"/>
              <a:t>Fifth level</a:t>
            </a:r>
            <a:endParaRPr kumimoji="1" lang="zh-CN" altLang="en-US" dirty="0"/>
          </a:p>
        </p:txBody>
      </p:sp>
      <p:grpSp>
        <p:nvGrpSpPr>
          <p:cNvPr id="56" name="Group 55"/>
          <p:cNvGrpSpPr/>
          <p:nvPr userDrawn="1"/>
        </p:nvGrpSpPr>
        <p:grpSpPr>
          <a:xfrm>
            <a:off x="491974" y="-138366"/>
            <a:ext cx="11204294" cy="110532"/>
            <a:chOff x="491974" y="-138366"/>
            <a:chExt cx="11204294" cy="110532"/>
          </a:xfrm>
        </p:grpSpPr>
        <p:grpSp>
          <p:nvGrpSpPr>
            <p:cNvPr id="57" name="Group 56"/>
            <p:cNvGrpSpPr/>
            <p:nvPr/>
          </p:nvGrpSpPr>
          <p:grpSpPr>
            <a:xfrm>
              <a:off x="2226039" y="-138366"/>
              <a:ext cx="149902" cy="110532"/>
              <a:chOff x="2226039" y="-209862"/>
              <a:chExt cx="149902" cy="209862"/>
            </a:xfrm>
          </p:grpSpPr>
          <p:cxnSp>
            <p:nvCxnSpPr>
              <p:cNvPr id="72" name="Straight Connector 7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121508" y="-138366"/>
              <a:ext cx="149902" cy="110532"/>
              <a:chOff x="2226039" y="-209862"/>
              <a:chExt cx="149902" cy="209862"/>
            </a:xfrm>
          </p:grpSpPr>
          <p:cxnSp>
            <p:nvCxnSpPr>
              <p:cNvPr id="70" name="Straight Connector 6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016977" y="-138366"/>
              <a:ext cx="149902" cy="110532"/>
              <a:chOff x="2226039" y="-209862"/>
              <a:chExt cx="149902" cy="209862"/>
            </a:xfrm>
          </p:grpSpPr>
          <p:cxnSp>
            <p:nvCxnSpPr>
              <p:cNvPr id="68" name="Straight Connector 6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912446" y="-138366"/>
              <a:ext cx="149902" cy="110532"/>
              <a:chOff x="2226039" y="-209862"/>
              <a:chExt cx="149902" cy="209862"/>
            </a:xfrm>
          </p:grpSpPr>
          <p:cxnSp>
            <p:nvCxnSpPr>
              <p:cNvPr id="66" name="Straight Connector 6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9807914" y="-138366"/>
              <a:ext cx="149902" cy="110532"/>
              <a:chOff x="2226039" y="-209862"/>
              <a:chExt cx="149902" cy="209862"/>
            </a:xfrm>
          </p:grpSpPr>
          <p:cxnSp>
            <p:nvCxnSpPr>
              <p:cNvPr id="64" name="Straight Connector 6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4234098"/>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83" r:id="rId17"/>
    <p:sldLayoutId id="2147483833" r:id="rId18"/>
  </p:sldLayoutIdLst>
  <p:txStyles>
    <p:titleStyle>
      <a:lvl1pPr algn="ctr" defTabSz="914400"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0"/>
        </a:spcBef>
        <a:spcAft>
          <a:spcPts val="600"/>
        </a:spcAft>
        <a:buFont typeface="Arial" charset="0"/>
        <a:buNone/>
        <a:defRPr sz="2000" kern="1200">
          <a:solidFill>
            <a:schemeClr val="tx1"/>
          </a:solidFill>
          <a:latin typeface="Arial" charset="0"/>
          <a:ea typeface="Arial" charset="0"/>
          <a:cs typeface="Arial" charset="0"/>
        </a:defRPr>
      </a:lvl1pPr>
      <a:lvl2pPr marL="12700" indent="0" algn="l" defTabSz="914400" rtl="0" eaLnBrk="1" latinLnBrk="0" hangingPunct="1">
        <a:lnSpc>
          <a:spcPct val="120000"/>
        </a:lnSpc>
        <a:spcBef>
          <a:spcPts val="0"/>
        </a:spcBef>
        <a:buFont typeface="Arial"/>
        <a:buNone/>
        <a:tabLst/>
        <a:defRPr sz="1400" kern="1200">
          <a:solidFill>
            <a:schemeClr val="tx1"/>
          </a:solidFill>
          <a:latin typeface="Arial" charset="0"/>
          <a:ea typeface="Arial" charset="0"/>
          <a:cs typeface="Arial" charset="0"/>
        </a:defRPr>
      </a:lvl2pPr>
      <a:lvl3pPr marL="9144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3pPr>
      <a:lvl4pPr marL="13716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4pPr>
      <a:lvl5pPr marL="18288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7195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8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D85AA9-E5E5-4C75-935C-E70739E579C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038645-60E3-43B2-B780-CBC3150DBC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608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57816" cy="6858000"/>
          </a:xfrm>
          <a:prstGeom prst="rect">
            <a:avLst/>
          </a:prstGeom>
          <a:solidFill>
            <a:srgbClr val="0099B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9845040" y="1381760"/>
            <a:ext cx="2346959" cy="547624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422400" y="1371840"/>
            <a:ext cx="8422640" cy="547624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422400" y="1371840"/>
            <a:ext cx="8535416" cy="5486159"/>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5378" y="5470056"/>
            <a:ext cx="9963194" cy="1378024"/>
          </a:xfrm>
          <a:prstGeom prst="rect">
            <a:avLst/>
          </a:prstGeom>
          <a:solidFill>
            <a:srgbClr val="121C2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Group 9"/>
          <p:cNvGrpSpPr/>
          <p:nvPr/>
        </p:nvGrpSpPr>
        <p:grpSpPr>
          <a:xfrm>
            <a:off x="-116372" y="524189"/>
            <a:ext cx="110532" cy="5818682"/>
            <a:chOff x="-116372" y="524189"/>
            <a:chExt cx="110532" cy="5818682"/>
          </a:xfrm>
        </p:grpSpPr>
        <p:grpSp>
          <p:nvGrpSpPr>
            <p:cNvPr id="11" name="Group 10"/>
            <p:cNvGrpSpPr/>
            <p:nvPr/>
          </p:nvGrpSpPr>
          <p:grpSpPr>
            <a:xfrm rot="16200000">
              <a:off x="-136057" y="5361101"/>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6200000">
              <a:off x="-136057" y="4367675"/>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6200000">
              <a:off x="-136057" y="3374249"/>
              <a:ext cx="149902" cy="110532"/>
              <a:chOff x="2226039" y="-209862"/>
              <a:chExt cx="149902" cy="209862"/>
            </a:xfrm>
          </p:grpSpPr>
          <p:cxnSp>
            <p:nvCxnSpPr>
              <p:cNvPr id="22" name="Straight Connector 2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16200000">
              <a:off x="-136057" y="2380823"/>
              <a:ext cx="149902" cy="110532"/>
              <a:chOff x="2226039" y="-209862"/>
              <a:chExt cx="149902" cy="209862"/>
            </a:xfrm>
          </p:grpSpPr>
          <p:cxnSp>
            <p:nvCxnSpPr>
              <p:cNvPr id="20" name="Straight Connector 1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rot="16200000">
              <a:off x="-136057" y="1387397"/>
              <a:ext cx="149902" cy="110532"/>
              <a:chOff x="2226039" y="-209862"/>
              <a:chExt cx="149902" cy="209862"/>
            </a:xfrm>
          </p:grpSpPr>
          <p:cxnSp>
            <p:nvCxnSpPr>
              <p:cNvPr id="18" name="Straight Connector 1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91974" y="-138366"/>
            <a:ext cx="11204294" cy="110532"/>
            <a:chOff x="491974" y="-138366"/>
            <a:chExt cx="11204294" cy="110532"/>
          </a:xfrm>
        </p:grpSpPr>
        <p:grpSp>
          <p:nvGrpSpPr>
            <p:cNvPr id="29" name="Group 28"/>
            <p:cNvGrpSpPr/>
            <p:nvPr/>
          </p:nvGrpSpPr>
          <p:grpSpPr>
            <a:xfrm>
              <a:off x="2226039"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121508"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016977" y="-138366"/>
              <a:ext cx="149902" cy="110532"/>
              <a:chOff x="2226039" y="-209862"/>
              <a:chExt cx="149902" cy="209862"/>
            </a:xfrm>
          </p:grpSpPr>
          <p:cxnSp>
            <p:nvCxnSpPr>
              <p:cNvPr id="40" name="Straight Connector 3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912446" y="-138366"/>
              <a:ext cx="149902" cy="110532"/>
              <a:chOff x="2226039" y="-209862"/>
              <a:chExt cx="149902" cy="209862"/>
            </a:xfrm>
          </p:grpSpPr>
          <p:cxnSp>
            <p:nvCxnSpPr>
              <p:cNvPr id="38" name="Straight Connector 3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807914" y="-138366"/>
              <a:ext cx="149902" cy="110532"/>
              <a:chOff x="2226039" y="-209862"/>
              <a:chExt cx="149902" cy="209862"/>
            </a:xfrm>
          </p:grpSpPr>
          <p:cxnSp>
            <p:nvCxnSpPr>
              <p:cNvPr id="36" name="Straight Connector 3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5677" y="464238"/>
            <a:ext cx="1462727" cy="527618"/>
          </a:xfrm>
          <a:prstGeom prst="rect">
            <a:avLst/>
          </a:prstGeom>
        </p:spPr>
      </p:pic>
      <p:sp>
        <p:nvSpPr>
          <p:cNvPr id="47" name="TextBox 46"/>
          <p:cNvSpPr txBox="1"/>
          <p:nvPr/>
        </p:nvSpPr>
        <p:spPr>
          <a:xfrm>
            <a:off x="2226039" y="5650441"/>
            <a:ext cx="6880486" cy="1077218"/>
          </a:xfrm>
          <a:prstGeom prst="rect">
            <a:avLst/>
          </a:prstGeom>
          <a:noFill/>
        </p:spPr>
        <p:txBody>
          <a:bodyPr wrap="square" rtlCol="0" anchor="t">
            <a:spAutoFit/>
          </a:bodyPr>
          <a:lstStyle/>
          <a:p>
            <a:pPr marL="1270" lvl="1"/>
            <a:r>
              <a:rPr lang="en-US" sz="1600" kern="0" dirty="0">
                <a:solidFill>
                  <a:schemeClr val="bg1"/>
                </a:solidFill>
                <a:ea typeface="DengXian"/>
              </a:rPr>
              <a:t>Karen Curtis, Senior Director</a:t>
            </a:r>
          </a:p>
          <a:p>
            <a:pPr marL="1270" lvl="1"/>
            <a:r>
              <a:rPr lang="en-US" sz="1600" kern="0" dirty="0">
                <a:solidFill>
                  <a:schemeClr val="bg1"/>
                </a:solidFill>
              </a:rPr>
              <a:t>Susan Kanvik</a:t>
            </a:r>
            <a:r>
              <a:rPr lang="en-US" sz="1600" kern="0" dirty="0">
                <a:solidFill>
                  <a:srgbClr val="FFFFFF"/>
                </a:solidFill>
                <a:ea typeface="DengXian"/>
              </a:rPr>
              <a:t>, Senior Director</a:t>
            </a:r>
            <a:endParaRPr lang="en-US" dirty="0"/>
          </a:p>
          <a:p>
            <a:pPr marL="1270" lvl="1" indent="0">
              <a:buNone/>
            </a:pPr>
            <a:r>
              <a:rPr lang="en-US" sz="1600" kern="0" dirty="0">
                <a:solidFill>
                  <a:schemeClr val="bg1"/>
                </a:solidFill>
              </a:rPr>
              <a:t>Point B </a:t>
            </a:r>
            <a:endParaRPr lang="en-US" sz="1600" kern="0" dirty="0">
              <a:solidFill>
                <a:schemeClr val="bg1"/>
              </a:solidFill>
              <a:ea typeface="DengXian"/>
            </a:endParaRPr>
          </a:p>
          <a:p>
            <a:pPr marL="1270" lvl="1"/>
            <a:r>
              <a:rPr lang="en-US" sz="1600" kern="0" dirty="0">
                <a:solidFill>
                  <a:schemeClr val="bg1"/>
                </a:solidFill>
              </a:rPr>
              <a:t>March 29, 2018</a:t>
            </a:r>
            <a:endParaRPr lang="en-US" sz="1600" kern="0" dirty="0">
              <a:solidFill>
                <a:schemeClr val="bg1"/>
              </a:solidFill>
              <a:ea typeface="DengXian"/>
            </a:endParaRPr>
          </a:p>
        </p:txBody>
      </p:sp>
      <p:sp>
        <p:nvSpPr>
          <p:cNvPr id="48" name="TextBox 47"/>
          <p:cNvSpPr txBox="1"/>
          <p:nvPr/>
        </p:nvSpPr>
        <p:spPr>
          <a:xfrm>
            <a:off x="2226039" y="1947259"/>
            <a:ext cx="7506226" cy="2585323"/>
          </a:xfrm>
          <a:prstGeom prst="rect">
            <a:avLst/>
          </a:prstGeom>
          <a:noFill/>
        </p:spPr>
        <p:txBody>
          <a:bodyPr wrap="square" rtlCol="0" anchor="t">
            <a:spAutoFit/>
          </a:bodyPr>
          <a:lstStyle/>
          <a:p>
            <a:r>
              <a:rPr kumimoji="1" lang="en-US" altLang="zh-CN" sz="5400" dirty="0">
                <a:solidFill>
                  <a:schemeClr val="bg1"/>
                </a:solidFill>
                <a:latin typeface="Arial" charset="0"/>
                <a:ea typeface="Arial" charset="0"/>
                <a:cs typeface="Arial" charset="0"/>
              </a:rPr>
              <a:t>Patient Experience: Connecting Physical and Digital Journeys</a:t>
            </a:r>
            <a:endParaRPr kumimoji="1" lang="zh-CN" altLang="en-US" sz="5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7751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4" name="Rectangle 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Group 15"/>
          <p:cNvGrpSpPr/>
          <p:nvPr/>
        </p:nvGrpSpPr>
        <p:grpSpPr>
          <a:xfrm>
            <a:off x="-116372" y="524189"/>
            <a:ext cx="110532" cy="5818682"/>
            <a:chOff x="-116372" y="524189"/>
            <a:chExt cx="110532" cy="5818682"/>
          </a:xfrm>
        </p:grpSpPr>
        <p:grpSp>
          <p:nvGrpSpPr>
            <p:cNvPr id="17" name="Group 16"/>
            <p:cNvGrpSpPr/>
            <p:nvPr/>
          </p:nvGrpSpPr>
          <p:grpSpPr>
            <a:xfrm rot="16200000">
              <a:off x="-136057" y="5361101"/>
              <a:ext cx="149902" cy="110532"/>
              <a:chOff x="2226039" y="-209862"/>
              <a:chExt cx="149902" cy="209862"/>
            </a:xfrm>
          </p:grpSpPr>
          <p:cxnSp>
            <p:nvCxnSpPr>
              <p:cNvPr id="32" name="Straight Connector 3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a:off x="-136057" y="4367675"/>
              <a:ext cx="149902" cy="110532"/>
              <a:chOff x="2226039" y="-209862"/>
              <a:chExt cx="149902" cy="209862"/>
            </a:xfrm>
          </p:grpSpPr>
          <p:cxnSp>
            <p:nvCxnSpPr>
              <p:cNvPr id="30" name="Straight Connector 2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16200000">
              <a:off x="-136057" y="3374249"/>
              <a:ext cx="149902" cy="110532"/>
              <a:chOff x="2226039" y="-209862"/>
              <a:chExt cx="149902" cy="209862"/>
            </a:xfrm>
          </p:grpSpPr>
          <p:cxnSp>
            <p:nvCxnSpPr>
              <p:cNvPr id="28" name="Straight Connector 2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6200000">
              <a:off x="-136057" y="2380823"/>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136057" y="1387397"/>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91974" y="-138366"/>
            <a:ext cx="11204294" cy="110532"/>
            <a:chOff x="491974" y="-138366"/>
            <a:chExt cx="11204294" cy="110532"/>
          </a:xfrm>
        </p:grpSpPr>
        <p:grpSp>
          <p:nvGrpSpPr>
            <p:cNvPr id="35" name="Group 34"/>
            <p:cNvGrpSpPr/>
            <p:nvPr/>
          </p:nvGrpSpPr>
          <p:grpSpPr>
            <a:xfrm>
              <a:off x="2226039" y="-138366"/>
              <a:ext cx="149902" cy="110532"/>
              <a:chOff x="2226039" y="-209862"/>
              <a:chExt cx="149902" cy="209862"/>
            </a:xfrm>
          </p:grpSpPr>
          <p:cxnSp>
            <p:nvCxnSpPr>
              <p:cNvPr id="50" name="Straight Connector 4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21508" y="-138366"/>
              <a:ext cx="149902" cy="110532"/>
              <a:chOff x="2226039" y="-209862"/>
              <a:chExt cx="149902" cy="209862"/>
            </a:xfrm>
          </p:grpSpPr>
          <p:cxnSp>
            <p:nvCxnSpPr>
              <p:cNvPr id="48" name="Straight Connector 4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016977" y="-138366"/>
              <a:ext cx="149902" cy="110532"/>
              <a:chOff x="2226039" y="-209862"/>
              <a:chExt cx="149902" cy="209862"/>
            </a:xfrm>
          </p:grpSpPr>
          <p:cxnSp>
            <p:nvCxnSpPr>
              <p:cNvPr id="46" name="Straight Connector 4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12446"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807914"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121508" y="792530"/>
            <a:ext cx="7172850" cy="4154984"/>
          </a:xfrm>
          <a:prstGeom prst="rect">
            <a:avLst/>
          </a:prstGeom>
          <a:noFill/>
        </p:spPr>
        <p:txBody>
          <a:bodyPr wrap="square" rtlCol="0">
            <a:spAutoFit/>
          </a:bodyPr>
          <a:lstStyle/>
          <a:p>
            <a:r>
              <a:rPr kumimoji="1" lang="en-US" altLang="zh-CN" sz="6600" dirty="0">
                <a:solidFill>
                  <a:schemeClr val="bg1"/>
                </a:solidFill>
                <a:latin typeface="Arial" charset="0"/>
                <a:ea typeface="Arial" charset="0"/>
                <a:cs typeface="Arial" charset="0"/>
              </a:rPr>
              <a:t>Comprehensive Patient Experience Governance</a:t>
            </a:r>
          </a:p>
        </p:txBody>
      </p:sp>
    </p:spTree>
    <p:extLst>
      <p:ext uri="{BB962C8B-B14F-4D97-AF65-F5344CB8AC3E}">
        <p14:creationId xmlns:p14="http://schemas.microsoft.com/office/powerpoint/2010/main" val="72037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595959"/>
                </a:solidFill>
              </a:rPr>
              <a:t>The Patient Experience is Dependent on Many (All) Functional Areas</a:t>
            </a:r>
            <a:endParaRPr lang="en-US" b="0" dirty="0">
              <a:solidFill>
                <a:srgbClr val="595959"/>
              </a:solidFill>
            </a:endParaRPr>
          </a:p>
        </p:txBody>
      </p:sp>
      <p:sp>
        <p:nvSpPr>
          <p:cNvPr id="15" name="Content Placeholder 14"/>
          <p:cNvSpPr>
            <a:spLocks noGrp="1"/>
          </p:cNvSpPr>
          <p:nvPr>
            <p:ph idx="1"/>
          </p:nvPr>
        </p:nvSpPr>
        <p:spPr>
          <a:xfrm>
            <a:off x="2427768" y="2630139"/>
            <a:ext cx="2222204" cy="375330"/>
          </a:xfrm>
        </p:spPr>
        <p:txBody>
          <a:bodyPr>
            <a:noAutofit/>
          </a:bodyPr>
          <a:lstStyle/>
          <a:p>
            <a:pPr marL="173736" indent="-173736"/>
            <a:r>
              <a:rPr lang="en-US" dirty="0">
                <a:solidFill>
                  <a:srgbClr val="595959"/>
                </a:solidFill>
              </a:rPr>
              <a:t>Alignment with:</a:t>
            </a:r>
          </a:p>
        </p:txBody>
      </p:sp>
      <p:sp>
        <p:nvSpPr>
          <p:cNvPr id="5" name="Slide Number Placeholder 4"/>
          <p:cNvSpPr>
            <a:spLocks noGrp="1"/>
          </p:cNvSpPr>
          <p:nvPr>
            <p:ph type="sldNum" sz="quarter" idx="4294967295"/>
          </p:nvPr>
        </p:nvSpPr>
        <p:spPr/>
        <p:txBody>
          <a:bodyPr/>
          <a:lstStyle/>
          <a:p>
            <a:fld id="{60A050B8-70BA-C549-8602-24B07541FE4F}" type="slidenum">
              <a:rPr lang="en-US" smtClean="0"/>
              <a:t>11</a:t>
            </a:fld>
            <a:endParaRPr lang="en-US" dirty="0"/>
          </a:p>
        </p:txBody>
      </p:sp>
      <p:sp>
        <p:nvSpPr>
          <p:cNvPr id="6" name="Footer Placeholder 4"/>
          <p:cNvSpPr>
            <a:spLocks noGrp="1"/>
          </p:cNvSpPr>
          <p:nvPr>
            <p:ph type="ftr" sz="quarter" idx="4294967295"/>
          </p:nvPr>
        </p:nvSpPr>
        <p:spPr>
          <a:xfrm>
            <a:off x="5009829" y="6676440"/>
            <a:ext cx="2172342" cy="182562"/>
          </a:xfrm>
          <a:prstGeom prst="rect">
            <a:avLst/>
          </a:prstGeom>
        </p:spPr>
        <p:txBody>
          <a:bodyPr/>
          <a:lstStyle/>
          <a:p>
            <a:pPr algn="ctr"/>
            <a:r>
              <a:rPr lang="en-US" sz="1000" dirty="0">
                <a:solidFill>
                  <a:schemeClr val="bg1"/>
                </a:solidFill>
                <a:latin typeface="Arial"/>
                <a:cs typeface="Arial"/>
              </a:rPr>
              <a:t>Privileged and Confidential</a:t>
            </a:r>
          </a:p>
        </p:txBody>
      </p:sp>
      <p:sp>
        <p:nvSpPr>
          <p:cNvPr id="9" name="Content Placeholder 14"/>
          <p:cNvSpPr txBox="1">
            <a:spLocks/>
          </p:cNvSpPr>
          <p:nvPr/>
        </p:nvSpPr>
        <p:spPr>
          <a:xfrm>
            <a:off x="6241312" y="1322336"/>
            <a:ext cx="2980660" cy="751014"/>
          </a:xfrm>
          <a:prstGeom prst="rect">
            <a:avLst/>
          </a:prstGeom>
        </p:spPr>
        <p:txBody>
          <a:bodyPr vert="horz" lIns="0" tIns="0" rIns="0" bIns="0" rtlCol="0">
            <a:no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595959"/>
                </a:solidFill>
              </a:rPr>
              <a:t>Operational dependencies owned by other teams:</a:t>
            </a:r>
          </a:p>
          <a:p>
            <a:pPr>
              <a:buFont typeface="Arial" panose="020B0604020202020204" pitchFamily="34" charset="0"/>
              <a:buChar char="•"/>
            </a:pPr>
            <a:endParaRPr lang="en-US" sz="2000" dirty="0">
              <a:solidFill>
                <a:srgbClr val="595959"/>
              </a:solidFill>
            </a:endParaRPr>
          </a:p>
        </p:txBody>
      </p:sp>
      <p:grpSp>
        <p:nvGrpSpPr>
          <p:cNvPr id="10" name="Group 9"/>
          <p:cNvGrpSpPr/>
          <p:nvPr/>
        </p:nvGrpSpPr>
        <p:grpSpPr>
          <a:xfrm>
            <a:off x="1775237" y="3248248"/>
            <a:ext cx="3282699" cy="3429000"/>
            <a:chOff x="6513524" y="1639850"/>
            <a:chExt cx="4951305" cy="5218150"/>
          </a:xfrm>
        </p:grpSpPr>
        <p:sp>
          <p:nvSpPr>
            <p:cNvPr id="11" name="Freeform 56"/>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nvGrpSpPr>
            <p:cNvPr id="12" name="Group 11"/>
            <p:cNvGrpSpPr/>
            <p:nvPr/>
          </p:nvGrpSpPr>
          <p:grpSpPr>
            <a:xfrm>
              <a:off x="6685154" y="1639850"/>
              <a:ext cx="4779675" cy="3671505"/>
              <a:chOff x="7223605" y="1034167"/>
              <a:chExt cx="4779675" cy="3671505"/>
            </a:xfrm>
            <a:solidFill>
              <a:schemeClr val="accent5">
                <a:alpha val="70000"/>
              </a:schemeClr>
            </a:solidFill>
          </p:grpSpPr>
          <p:sp>
            <p:nvSpPr>
              <p:cNvPr id="52" name="Oval 51"/>
              <p:cNvSpPr/>
              <p:nvPr/>
            </p:nvSpPr>
            <p:spPr>
              <a:xfrm>
                <a:off x="7223605" y="2907942"/>
                <a:ext cx="333375" cy="333375"/>
              </a:xfrm>
              <a:prstGeom prst="ellipse">
                <a:avLst/>
              </a:prstGeom>
              <a:solidFill>
                <a:srgbClr val="75D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3" name="Oval 52"/>
              <p:cNvSpPr/>
              <p:nvPr/>
            </p:nvSpPr>
            <p:spPr>
              <a:xfrm>
                <a:off x="8091979" y="4101670"/>
                <a:ext cx="333375" cy="333375"/>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4" name="Oval 53"/>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5" name="Oval 54"/>
              <p:cNvSpPr/>
              <p:nvPr/>
            </p:nvSpPr>
            <p:spPr>
              <a:xfrm>
                <a:off x="9722732" y="3212873"/>
                <a:ext cx="424970" cy="4249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6" name="Oval 55"/>
              <p:cNvSpPr/>
              <p:nvPr/>
            </p:nvSpPr>
            <p:spPr>
              <a:xfrm>
                <a:off x="8647793" y="259875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7" name="Oval 56"/>
              <p:cNvSpPr/>
              <p:nvPr/>
            </p:nvSpPr>
            <p:spPr>
              <a:xfrm>
                <a:off x="10147702" y="416441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8" name="Oval 57"/>
              <p:cNvSpPr/>
              <p:nvPr/>
            </p:nvSpPr>
            <p:spPr>
              <a:xfrm>
                <a:off x="11150960" y="2163063"/>
                <a:ext cx="541253" cy="541253"/>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9" name="Oval 58"/>
              <p:cNvSpPr/>
              <p:nvPr/>
            </p:nvSpPr>
            <p:spPr>
              <a:xfrm>
                <a:off x="11294540" y="3501142"/>
                <a:ext cx="708740" cy="708740"/>
              </a:xfrm>
              <a:prstGeom prst="ellipse">
                <a:avLst/>
              </a:prstGeom>
              <a:solidFill>
                <a:srgbClr val="0099B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60" name="Oval 59"/>
              <p:cNvSpPr/>
              <p:nvPr/>
            </p:nvSpPr>
            <p:spPr>
              <a:xfrm>
                <a:off x="9368362" y="1034167"/>
                <a:ext cx="708740" cy="708740"/>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13" name="Group 12"/>
            <p:cNvGrpSpPr/>
            <p:nvPr/>
          </p:nvGrpSpPr>
          <p:grpSpPr>
            <a:xfrm>
              <a:off x="6574014" y="1946200"/>
              <a:ext cx="4788017" cy="3731205"/>
              <a:chOff x="7071416" y="1121303"/>
              <a:chExt cx="4788017" cy="3731205"/>
            </a:xfrm>
            <a:solidFill>
              <a:schemeClr val="accent2">
                <a:alpha val="40000"/>
              </a:schemeClr>
            </a:solidFill>
          </p:grpSpPr>
          <p:sp>
            <p:nvSpPr>
              <p:cNvPr id="42" name="Oval 41"/>
              <p:cNvSpPr/>
              <p:nvPr/>
            </p:nvSpPr>
            <p:spPr>
              <a:xfrm>
                <a:off x="7071416" y="1970672"/>
                <a:ext cx="604144" cy="604144"/>
              </a:xfrm>
              <a:prstGeom prst="ellipse">
                <a:avLst/>
              </a:prstGeom>
              <a:solidFill>
                <a:srgbClr val="75D7E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3" name="Oval 42"/>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4" name="Oval 43"/>
              <p:cNvSpPr/>
              <p:nvPr/>
            </p:nvSpPr>
            <p:spPr>
              <a:xfrm>
                <a:off x="8444595" y="4164419"/>
                <a:ext cx="688089" cy="688089"/>
              </a:xfrm>
              <a:prstGeom prst="ellipse">
                <a:avLst/>
              </a:prstGeom>
              <a:solidFill>
                <a:srgbClr val="0099B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5" name="Oval 44"/>
              <p:cNvSpPr/>
              <p:nvPr/>
            </p:nvSpPr>
            <p:spPr>
              <a:xfrm>
                <a:off x="10677336" y="3875937"/>
                <a:ext cx="260868" cy="260868"/>
              </a:xfrm>
              <a:prstGeom prst="ellipse">
                <a:avLst/>
              </a:prstGeom>
              <a:solidFill>
                <a:srgbClr val="0099BA">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6" name="Oval 45"/>
              <p:cNvSpPr/>
              <p:nvPr/>
            </p:nvSpPr>
            <p:spPr>
              <a:xfrm>
                <a:off x="11598565" y="2698248"/>
                <a:ext cx="260868" cy="260868"/>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7" name="Oval 46"/>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8" name="Oval 47"/>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9" name="Oval 48"/>
              <p:cNvSpPr/>
              <p:nvPr/>
            </p:nvSpPr>
            <p:spPr>
              <a:xfrm>
                <a:off x="7838577" y="1121303"/>
                <a:ext cx="759965" cy="759965"/>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0" name="Oval 49"/>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1" name="Oval 50"/>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16" name="Group 15"/>
            <p:cNvGrpSpPr/>
            <p:nvPr/>
          </p:nvGrpSpPr>
          <p:grpSpPr>
            <a:xfrm>
              <a:off x="7210995" y="2279145"/>
              <a:ext cx="4142805" cy="3446444"/>
              <a:chOff x="7242069" y="1000204"/>
              <a:chExt cx="4142805" cy="3446444"/>
            </a:xfrm>
            <a:solidFill>
              <a:schemeClr val="accent1">
                <a:alpha val="20000"/>
              </a:schemeClr>
            </a:solidFill>
          </p:grpSpPr>
          <p:sp>
            <p:nvSpPr>
              <p:cNvPr id="32" name="Oval 31"/>
              <p:cNvSpPr/>
              <p:nvPr/>
            </p:nvSpPr>
            <p:spPr>
              <a:xfrm>
                <a:off x="8373143" y="1000204"/>
                <a:ext cx="1180478" cy="1180478"/>
              </a:xfrm>
              <a:prstGeom prst="ellipse">
                <a:avLst/>
              </a:prstGeom>
              <a:solidFill>
                <a:srgbClr val="0099B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3" name="Oval 32"/>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4" name="Oval 33"/>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5" name="Oval 34"/>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6" name="Oval 35"/>
              <p:cNvSpPr/>
              <p:nvPr/>
            </p:nvSpPr>
            <p:spPr>
              <a:xfrm>
                <a:off x="7242069" y="1362158"/>
                <a:ext cx="550776" cy="550776"/>
              </a:xfrm>
              <a:prstGeom prst="ellipse">
                <a:avLst/>
              </a:pr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7" name="Oval 36"/>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8" name="Oval 37"/>
              <p:cNvSpPr/>
              <p:nvPr/>
            </p:nvSpPr>
            <p:spPr>
              <a:xfrm>
                <a:off x="10593255" y="2042438"/>
                <a:ext cx="460611" cy="460611"/>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9" name="Oval 38"/>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0" name="Oval 39"/>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1" name="Oval 40"/>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17" name="Group 16"/>
            <p:cNvGrpSpPr/>
            <p:nvPr/>
          </p:nvGrpSpPr>
          <p:grpSpPr>
            <a:xfrm rot="9000000">
              <a:off x="7380014" y="1811771"/>
              <a:ext cx="3591333" cy="2758681"/>
              <a:chOff x="7223605" y="1034167"/>
              <a:chExt cx="4779675" cy="3671505"/>
            </a:xfrm>
            <a:solidFill>
              <a:schemeClr val="accent4">
                <a:alpha val="70000"/>
              </a:schemeClr>
            </a:solidFill>
          </p:grpSpPr>
          <p:sp>
            <p:nvSpPr>
              <p:cNvPr id="23" name="Oval 22"/>
              <p:cNvSpPr/>
              <p:nvPr/>
            </p:nvSpPr>
            <p:spPr>
              <a:xfrm>
                <a:off x="7223605" y="2907942"/>
                <a:ext cx="333375" cy="333375"/>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4" name="Oval 23"/>
              <p:cNvSpPr/>
              <p:nvPr/>
            </p:nvSpPr>
            <p:spPr>
              <a:xfrm>
                <a:off x="8051873" y="4113273"/>
                <a:ext cx="333375" cy="3333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5" name="Oval 24"/>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6" name="Oval 25"/>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7" name="Oval 26"/>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8" name="Oval 27"/>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9" name="Oval 28"/>
              <p:cNvSpPr/>
              <p:nvPr/>
            </p:nvSpPr>
            <p:spPr>
              <a:xfrm>
                <a:off x="11150960" y="2163063"/>
                <a:ext cx="541253" cy="541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0" name="Oval 29"/>
              <p:cNvSpPr/>
              <p:nvPr/>
            </p:nvSpPr>
            <p:spPr>
              <a:xfrm>
                <a:off x="11294540" y="3501142"/>
                <a:ext cx="708740" cy="708740"/>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1" name="Oval 30"/>
              <p:cNvSpPr/>
              <p:nvPr/>
            </p:nvSpPr>
            <p:spPr>
              <a:xfrm>
                <a:off x="9368362" y="1034167"/>
                <a:ext cx="708740" cy="708740"/>
              </a:xfrm>
              <a:prstGeom prst="ellipse">
                <a:avLst/>
              </a:prstGeom>
              <a:solidFill>
                <a:srgbClr val="0099B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sp>
          <p:nvSpPr>
            <p:cNvPr id="18" name="Oval 17"/>
            <p:cNvSpPr/>
            <p:nvPr/>
          </p:nvSpPr>
          <p:spPr>
            <a:xfrm>
              <a:off x="7498233" y="1881011"/>
              <a:ext cx="1514855" cy="1514855"/>
            </a:xfrm>
            <a:prstGeom prst="ellipse">
              <a:avLst/>
            </a:prstGeom>
            <a:solidFill>
              <a:srgbClr val="C019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9" name="Oval 18"/>
            <p:cNvSpPr/>
            <p:nvPr/>
          </p:nvSpPr>
          <p:spPr>
            <a:xfrm>
              <a:off x="9449885" y="2141135"/>
              <a:ext cx="1437159" cy="1437159"/>
            </a:xfrm>
            <a:prstGeom prst="ellipse">
              <a:avLst/>
            </a:prstGeom>
            <a:solidFill>
              <a:srgbClr val="FC250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0" name="Oval 19"/>
            <p:cNvSpPr/>
            <p:nvPr/>
          </p:nvSpPr>
          <p:spPr>
            <a:xfrm>
              <a:off x="6513524" y="3453958"/>
              <a:ext cx="1591846" cy="1591845"/>
            </a:xfrm>
            <a:prstGeom prst="ellipse">
              <a:avLst/>
            </a:prstGeom>
            <a:solidFill>
              <a:srgbClr val="FC250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sp>
        <p:nvSpPr>
          <p:cNvPr id="61" name="Content Placeholder 14"/>
          <p:cNvSpPr txBox="1">
            <a:spLocks/>
          </p:cNvSpPr>
          <p:nvPr/>
        </p:nvSpPr>
        <p:spPr>
          <a:xfrm>
            <a:off x="3774559" y="3789090"/>
            <a:ext cx="843516" cy="751012"/>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90000"/>
              </a:lnSpc>
              <a:buNone/>
            </a:pPr>
            <a:r>
              <a:rPr lang="en-US" sz="1200" dirty="0">
                <a:solidFill>
                  <a:schemeClr val="bg1"/>
                </a:solidFill>
              </a:rPr>
              <a:t>Patient room strategy</a:t>
            </a:r>
          </a:p>
        </p:txBody>
      </p:sp>
      <p:sp>
        <p:nvSpPr>
          <p:cNvPr id="8" name="Content Placeholder 14"/>
          <p:cNvSpPr txBox="1">
            <a:spLocks/>
          </p:cNvSpPr>
          <p:nvPr/>
        </p:nvSpPr>
        <p:spPr>
          <a:xfrm>
            <a:off x="2516373" y="3679222"/>
            <a:ext cx="793898" cy="669496"/>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dirty="0" err="1">
                <a:solidFill>
                  <a:schemeClr val="bg1"/>
                </a:solidFill>
              </a:rPr>
              <a:t>MyChart</a:t>
            </a:r>
            <a:r>
              <a:rPr lang="en-US" sz="1200" dirty="0">
                <a:solidFill>
                  <a:schemeClr val="bg1"/>
                </a:solidFill>
              </a:rPr>
              <a:t> roadmap</a:t>
            </a:r>
          </a:p>
        </p:txBody>
      </p:sp>
      <p:sp>
        <p:nvSpPr>
          <p:cNvPr id="62" name="Content Placeholder 14"/>
          <p:cNvSpPr txBox="1">
            <a:spLocks/>
          </p:cNvSpPr>
          <p:nvPr/>
        </p:nvSpPr>
        <p:spPr>
          <a:xfrm>
            <a:off x="1765004" y="4703490"/>
            <a:ext cx="1077432" cy="1041636"/>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000" dirty="0">
                <a:solidFill>
                  <a:schemeClr val="bg1"/>
                </a:solidFill>
              </a:rPr>
              <a:t>Virtual Care/Telehealth strategy</a:t>
            </a:r>
          </a:p>
        </p:txBody>
      </p:sp>
      <p:grpSp>
        <p:nvGrpSpPr>
          <p:cNvPr id="63" name="Group 62"/>
          <p:cNvGrpSpPr/>
          <p:nvPr/>
        </p:nvGrpSpPr>
        <p:grpSpPr>
          <a:xfrm flipH="1">
            <a:off x="5904213" y="2075121"/>
            <a:ext cx="4548361" cy="4616305"/>
            <a:chOff x="6368979" y="1639849"/>
            <a:chExt cx="5095850" cy="5218151"/>
          </a:xfrm>
        </p:grpSpPr>
        <p:sp>
          <p:nvSpPr>
            <p:cNvPr id="64" name="Freeform 56"/>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nvGrpSpPr>
            <p:cNvPr id="65" name="Group 64"/>
            <p:cNvGrpSpPr/>
            <p:nvPr/>
          </p:nvGrpSpPr>
          <p:grpSpPr>
            <a:xfrm>
              <a:off x="6685154" y="1639849"/>
              <a:ext cx="4779675" cy="3671506"/>
              <a:chOff x="7223605" y="1034166"/>
              <a:chExt cx="4779675" cy="3671506"/>
            </a:xfrm>
            <a:solidFill>
              <a:schemeClr val="accent5">
                <a:alpha val="70000"/>
              </a:schemeClr>
            </a:solidFill>
          </p:grpSpPr>
          <p:sp>
            <p:nvSpPr>
              <p:cNvPr id="101" name="Oval 100"/>
              <p:cNvSpPr/>
              <p:nvPr/>
            </p:nvSpPr>
            <p:spPr>
              <a:xfrm>
                <a:off x="7223605" y="2907942"/>
                <a:ext cx="333375" cy="333375"/>
              </a:xfrm>
              <a:prstGeom prst="ellipse">
                <a:avLst/>
              </a:prstGeom>
              <a:solidFill>
                <a:srgbClr val="C01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2" name="Oval 101"/>
              <p:cNvSpPr/>
              <p:nvPr/>
            </p:nvSpPr>
            <p:spPr>
              <a:xfrm>
                <a:off x="8091979" y="4101670"/>
                <a:ext cx="333375" cy="333375"/>
              </a:xfrm>
              <a:prstGeom prst="ellipse">
                <a:avLst/>
              </a:prstGeom>
              <a:solidFill>
                <a:srgbClr val="FC250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3" name="Oval 102"/>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4" name="Oval 103"/>
              <p:cNvSpPr/>
              <p:nvPr/>
            </p:nvSpPr>
            <p:spPr>
              <a:xfrm>
                <a:off x="9722732" y="3212873"/>
                <a:ext cx="424970" cy="4249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5" name="Oval 104"/>
              <p:cNvSpPr/>
              <p:nvPr/>
            </p:nvSpPr>
            <p:spPr>
              <a:xfrm>
                <a:off x="8647793" y="259875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6" name="Oval 105"/>
              <p:cNvSpPr/>
              <p:nvPr/>
            </p:nvSpPr>
            <p:spPr>
              <a:xfrm>
                <a:off x="10147702" y="416441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7" name="Oval 106"/>
              <p:cNvSpPr/>
              <p:nvPr/>
            </p:nvSpPr>
            <p:spPr>
              <a:xfrm>
                <a:off x="11150960" y="2163063"/>
                <a:ext cx="541253" cy="541253"/>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8" name="Oval 107"/>
              <p:cNvSpPr/>
              <p:nvPr/>
            </p:nvSpPr>
            <p:spPr>
              <a:xfrm>
                <a:off x="11294540" y="3501142"/>
                <a:ext cx="708740" cy="708740"/>
              </a:xfrm>
              <a:prstGeom prst="ellipse">
                <a:avLst/>
              </a:prstGeom>
              <a:solidFill>
                <a:srgbClr val="FC250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9" name="Oval 108"/>
              <p:cNvSpPr/>
              <p:nvPr/>
            </p:nvSpPr>
            <p:spPr>
              <a:xfrm>
                <a:off x="9368363" y="1034166"/>
                <a:ext cx="1099716" cy="1099717"/>
              </a:xfrm>
              <a:prstGeom prst="ellipse">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66" name="Group 65"/>
            <p:cNvGrpSpPr/>
            <p:nvPr/>
          </p:nvGrpSpPr>
          <p:grpSpPr>
            <a:xfrm>
              <a:off x="6368979" y="1994273"/>
              <a:ext cx="4993052" cy="3683132"/>
              <a:chOff x="6866381" y="1169376"/>
              <a:chExt cx="4993052" cy="3683132"/>
            </a:xfrm>
            <a:solidFill>
              <a:schemeClr val="accent2">
                <a:alpha val="40000"/>
              </a:schemeClr>
            </a:solidFill>
          </p:grpSpPr>
          <p:sp>
            <p:nvSpPr>
              <p:cNvPr id="91" name="Oval 90"/>
              <p:cNvSpPr/>
              <p:nvPr/>
            </p:nvSpPr>
            <p:spPr>
              <a:xfrm>
                <a:off x="7071416" y="1970672"/>
                <a:ext cx="604144" cy="604144"/>
              </a:xfrm>
              <a:prstGeom prst="ellipse">
                <a:avLst/>
              </a:prstGeom>
              <a:solidFill>
                <a:srgbClr val="FC250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2" name="Oval 91"/>
              <p:cNvSpPr/>
              <p:nvPr/>
            </p:nvSpPr>
            <p:spPr>
              <a:xfrm>
                <a:off x="10028885" y="2266337"/>
                <a:ext cx="778885" cy="778885"/>
              </a:xfrm>
              <a:prstGeom prst="ellipse">
                <a:avLst/>
              </a:prstGeom>
              <a:solidFill>
                <a:srgbClr val="FC250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3" name="Oval 92"/>
              <p:cNvSpPr/>
              <p:nvPr/>
            </p:nvSpPr>
            <p:spPr>
              <a:xfrm>
                <a:off x="8444595" y="4164419"/>
                <a:ext cx="688089" cy="688089"/>
              </a:xfrm>
              <a:prstGeom prst="ellipse">
                <a:avLst/>
              </a:prstGeom>
              <a:solidFill>
                <a:srgbClr val="FC250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4" name="Oval 93"/>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5" name="Oval 94"/>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6" name="Oval 95"/>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7" name="Oval 96"/>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9" name="Oval 98"/>
              <p:cNvSpPr/>
              <p:nvPr/>
            </p:nvSpPr>
            <p:spPr>
              <a:xfrm>
                <a:off x="9111041" y="3345133"/>
                <a:ext cx="156009" cy="156009"/>
              </a:xfrm>
              <a:prstGeom prst="ellipse">
                <a:avLst/>
              </a:prstGeom>
              <a:solidFill>
                <a:srgbClr val="FC250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00" name="Oval 99"/>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8" name="Oval 97"/>
              <p:cNvSpPr/>
              <p:nvPr/>
            </p:nvSpPr>
            <p:spPr>
              <a:xfrm>
                <a:off x="6866381" y="1169376"/>
                <a:ext cx="1208016" cy="1208016"/>
              </a:xfrm>
              <a:prstGeom prst="ellipse">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67" name="Group 66"/>
            <p:cNvGrpSpPr/>
            <p:nvPr/>
          </p:nvGrpSpPr>
          <p:grpSpPr>
            <a:xfrm>
              <a:off x="7210995" y="2279145"/>
              <a:ext cx="4142805" cy="3446444"/>
              <a:chOff x="7242069" y="1000204"/>
              <a:chExt cx="4142805" cy="3446444"/>
            </a:xfrm>
            <a:solidFill>
              <a:schemeClr val="accent1">
                <a:alpha val="20000"/>
              </a:schemeClr>
            </a:solidFill>
          </p:grpSpPr>
          <p:sp>
            <p:nvSpPr>
              <p:cNvPr id="81" name="Oval 80"/>
              <p:cNvSpPr/>
              <p:nvPr/>
            </p:nvSpPr>
            <p:spPr>
              <a:xfrm>
                <a:off x="8373143" y="1000204"/>
                <a:ext cx="1180478" cy="1180478"/>
              </a:xfrm>
              <a:prstGeom prst="ellipse">
                <a:avLst/>
              </a:prstGeom>
              <a:solidFill>
                <a:srgbClr val="0099B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2" name="Oval 81"/>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3" name="Oval 82"/>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4" name="Oval 83"/>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5" name="Oval 84"/>
              <p:cNvSpPr/>
              <p:nvPr/>
            </p:nvSpPr>
            <p:spPr>
              <a:xfrm>
                <a:off x="7242069" y="1362158"/>
                <a:ext cx="550776" cy="550776"/>
              </a:xfrm>
              <a:prstGeom prst="ellipse">
                <a:avLst/>
              </a:pr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6" name="Oval 85"/>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7" name="Oval 86"/>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8" name="Oval 87"/>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9" name="Oval 88"/>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90" name="Oval 89"/>
              <p:cNvSpPr/>
              <p:nvPr/>
            </p:nvSpPr>
            <p:spPr>
              <a:xfrm>
                <a:off x="8453970" y="3618181"/>
                <a:ext cx="828467" cy="828467"/>
              </a:xfrm>
              <a:prstGeom prst="ellipse">
                <a:avLst/>
              </a:prstGeom>
              <a:solidFill>
                <a:srgbClr val="C019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68" name="Group 67"/>
            <p:cNvGrpSpPr/>
            <p:nvPr/>
          </p:nvGrpSpPr>
          <p:grpSpPr>
            <a:xfrm rot="9000000">
              <a:off x="7380014" y="1811771"/>
              <a:ext cx="3591333" cy="2758681"/>
              <a:chOff x="7223605" y="1034167"/>
              <a:chExt cx="4779675" cy="3671505"/>
            </a:xfrm>
            <a:solidFill>
              <a:schemeClr val="accent4">
                <a:alpha val="70000"/>
              </a:schemeClr>
            </a:solidFill>
          </p:grpSpPr>
          <p:sp>
            <p:nvSpPr>
              <p:cNvPr id="72" name="Oval 71"/>
              <p:cNvSpPr/>
              <p:nvPr/>
            </p:nvSpPr>
            <p:spPr>
              <a:xfrm>
                <a:off x="7223605" y="2907942"/>
                <a:ext cx="333375" cy="333375"/>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3" name="Oval 72"/>
              <p:cNvSpPr/>
              <p:nvPr/>
            </p:nvSpPr>
            <p:spPr>
              <a:xfrm>
                <a:off x="8051873" y="4113273"/>
                <a:ext cx="333375" cy="3333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4" name="Oval 73"/>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5" name="Oval 74"/>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6" name="Oval 75"/>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7" name="Oval 76"/>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8" name="Oval 77"/>
              <p:cNvSpPr/>
              <p:nvPr/>
            </p:nvSpPr>
            <p:spPr>
              <a:xfrm>
                <a:off x="11150960" y="2163063"/>
                <a:ext cx="541253" cy="541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9" name="Oval 78"/>
              <p:cNvSpPr/>
              <p:nvPr/>
            </p:nvSpPr>
            <p:spPr>
              <a:xfrm>
                <a:off x="11294540" y="3501142"/>
                <a:ext cx="708740" cy="708740"/>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80" name="Oval 79"/>
              <p:cNvSpPr/>
              <p:nvPr/>
            </p:nvSpPr>
            <p:spPr>
              <a:xfrm>
                <a:off x="9368362" y="1034167"/>
                <a:ext cx="708740" cy="708740"/>
              </a:xfrm>
              <a:prstGeom prst="ellipse">
                <a:avLst/>
              </a:prstGeom>
              <a:solidFill>
                <a:srgbClr val="FC250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sp>
          <p:nvSpPr>
            <p:cNvPr id="69" name="Oval 68"/>
            <p:cNvSpPr/>
            <p:nvPr/>
          </p:nvSpPr>
          <p:spPr>
            <a:xfrm>
              <a:off x="7498233" y="1881011"/>
              <a:ext cx="1514855" cy="1514855"/>
            </a:xfrm>
            <a:prstGeom prst="ellipse">
              <a:avLst/>
            </a:prstGeom>
            <a:solidFill>
              <a:srgbClr val="0099B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0" name="Oval 69"/>
            <p:cNvSpPr/>
            <p:nvPr/>
          </p:nvSpPr>
          <p:spPr>
            <a:xfrm>
              <a:off x="9449885" y="2141135"/>
              <a:ext cx="1437159" cy="1437159"/>
            </a:xfrm>
            <a:prstGeom prst="ellipse">
              <a:avLst/>
            </a:prstGeom>
            <a:solidFill>
              <a:srgbClr val="0099B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71" name="Oval 70"/>
            <p:cNvSpPr/>
            <p:nvPr/>
          </p:nvSpPr>
          <p:spPr>
            <a:xfrm>
              <a:off x="6513524" y="3453958"/>
              <a:ext cx="1591846" cy="1591845"/>
            </a:xfrm>
            <a:prstGeom prst="ellipse">
              <a:avLst/>
            </a:prstGeom>
            <a:solidFill>
              <a:srgbClr val="0099B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sp>
        <p:nvSpPr>
          <p:cNvPr id="110" name="Oval 109"/>
          <p:cNvSpPr/>
          <p:nvPr/>
        </p:nvSpPr>
        <p:spPr>
          <a:xfrm flipH="1">
            <a:off x="5583492" y="3213251"/>
            <a:ext cx="1063360" cy="1053950"/>
          </a:xfrm>
          <a:prstGeom prst="ellipse">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11" name="Oval 110"/>
          <p:cNvSpPr/>
          <p:nvPr/>
        </p:nvSpPr>
        <p:spPr>
          <a:xfrm flipH="1">
            <a:off x="6343835" y="3757943"/>
            <a:ext cx="1292115" cy="1280679"/>
          </a:xfrm>
          <a:prstGeom prst="ellipse">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12" name="Content Placeholder 14"/>
          <p:cNvSpPr txBox="1">
            <a:spLocks/>
          </p:cNvSpPr>
          <p:nvPr/>
        </p:nvSpPr>
        <p:spPr>
          <a:xfrm>
            <a:off x="9002234" y="3991109"/>
            <a:ext cx="1240465" cy="697851"/>
          </a:xfrm>
          <a:prstGeom prst="rect">
            <a:avLst/>
          </a:prstGeom>
        </p:spPr>
        <p:txBody>
          <a:bodyPr vert="horz" lIns="0" tIns="0" rIns="0" bIns="0" rtlCol="0">
            <a:normAutofit lnSpcReduction="10000"/>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b="1" dirty="0">
                <a:solidFill>
                  <a:schemeClr val="bg1"/>
                </a:solidFill>
              </a:rPr>
              <a:t>Physical wayfinding updates (signage, etc.)</a:t>
            </a:r>
          </a:p>
          <a:p>
            <a:pPr algn="ctr"/>
            <a:endParaRPr lang="en-US" sz="1200" b="1" dirty="0">
              <a:solidFill>
                <a:schemeClr val="bg1"/>
              </a:solidFill>
            </a:endParaRPr>
          </a:p>
        </p:txBody>
      </p:sp>
      <p:sp>
        <p:nvSpPr>
          <p:cNvPr id="7" name="Content Placeholder 14"/>
          <p:cNvSpPr txBox="1">
            <a:spLocks/>
          </p:cNvSpPr>
          <p:nvPr/>
        </p:nvSpPr>
        <p:spPr>
          <a:xfrm>
            <a:off x="6553202" y="2913674"/>
            <a:ext cx="999459" cy="488745"/>
          </a:xfrm>
          <a:prstGeom prst="rect">
            <a:avLst/>
          </a:prstGeom>
        </p:spPr>
        <p:txBody>
          <a:bodyPr vert="horz" lIns="0" tIns="0" rIns="0" bIns="0" rtlCol="0">
            <a:normAutofit fontScale="92500" lnSpcReduction="10000"/>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b="1" dirty="0">
                <a:solidFill>
                  <a:schemeClr val="bg1"/>
                </a:solidFill>
              </a:rPr>
              <a:t>Appointment type deduction effort</a:t>
            </a:r>
          </a:p>
        </p:txBody>
      </p:sp>
      <p:sp>
        <p:nvSpPr>
          <p:cNvPr id="113" name="Content Placeholder 14"/>
          <p:cNvSpPr txBox="1">
            <a:spLocks/>
          </p:cNvSpPr>
          <p:nvPr/>
        </p:nvSpPr>
        <p:spPr>
          <a:xfrm>
            <a:off x="8272132" y="2612419"/>
            <a:ext cx="1034902" cy="609247"/>
          </a:xfrm>
          <a:prstGeom prst="rect">
            <a:avLst/>
          </a:prstGeom>
        </p:spPr>
        <p:txBody>
          <a:bodyPr vert="horz" lIns="0" tIns="0" rIns="0" bIns="0" rtlCol="0">
            <a:normAutofit fontScale="92500" lnSpcReduction="10000"/>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b="1" dirty="0">
                <a:solidFill>
                  <a:schemeClr val="bg1"/>
                </a:solidFill>
              </a:rPr>
              <a:t>Adoption of open scheduling philosophy</a:t>
            </a:r>
          </a:p>
          <a:p>
            <a:pPr algn="ctr"/>
            <a:endParaRPr lang="en-US" sz="1200" b="1" dirty="0">
              <a:solidFill>
                <a:schemeClr val="bg1"/>
              </a:solidFill>
            </a:endParaRPr>
          </a:p>
        </p:txBody>
      </p:sp>
      <p:sp>
        <p:nvSpPr>
          <p:cNvPr id="114" name="Content Placeholder 14"/>
          <p:cNvSpPr txBox="1">
            <a:spLocks/>
          </p:cNvSpPr>
          <p:nvPr/>
        </p:nvSpPr>
        <p:spPr>
          <a:xfrm>
            <a:off x="5507666" y="3579982"/>
            <a:ext cx="1236920" cy="513554"/>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100" b="1" dirty="0">
                <a:solidFill>
                  <a:schemeClr val="bg1"/>
                </a:solidFill>
              </a:rPr>
              <a:t>Consolidated billing</a:t>
            </a:r>
          </a:p>
        </p:txBody>
      </p:sp>
      <p:sp>
        <p:nvSpPr>
          <p:cNvPr id="115" name="Content Placeholder 14"/>
          <p:cNvSpPr txBox="1">
            <a:spLocks/>
          </p:cNvSpPr>
          <p:nvPr/>
        </p:nvSpPr>
        <p:spPr>
          <a:xfrm>
            <a:off x="9388550" y="2729378"/>
            <a:ext cx="1056167" cy="534819"/>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b="1" dirty="0">
                <a:solidFill>
                  <a:schemeClr val="bg1"/>
                </a:solidFill>
              </a:rPr>
              <a:t>Centralized call center</a:t>
            </a:r>
          </a:p>
        </p:txBody>
      </p:sp>
      <p:sp>
        <p:nvSpPr>
          <p:cNvPr id="116" name="Content Placeholder 14"/>
          <p:cNvSpPr txBox="1">
            <a:spLocks/>
          </p:cNvSpPr>
          <p:nvPr/>
        </p:nvSpPr>
        <p:spPr>
          <a:xfrm>
            <a:off x="6400801" y="4026550"/>
            <a:ext cx="1205022" cy="875060"/>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200" b="1" dirty="0">
                <a:solidFill>
                  <a:schemeClr val="bg1"/>
                </a:solidFill>
              </a:rPr>
              <a:t>Enhancements for improved telephone reminders</a:t>
            </a:r>
          </a:p>
        </p:txBody>
      </p:sp>
      <p:sp>
        <p:nvSpPr>
          <p:cNvPr id="117" name="Content Placeholder 14"/>
          <p:cNvSpPr txBox="1">
            <a:spLocks/>
          </p:cNvSpPr>
          <p:nvPr/>
        </p:nvSpPr>
        <p:spPr>
          <a:xfrm>
            <a:off x="7315201" y="2325340"/>
            <a:ext cx="917943" cy="736837"/>
          </a:xfrm>
          <a:prstGeom prst="rect">
            <a:avLst/>
          </a:prstGeom>
        </p:spPr>
        <p:txBody>
          <a:bodyPr vert="horz" lIns="0" tIns="0" rIns="0" bIns="0" rtlCol="0">
            <a:normAutofit/>
          </a:bodyPr>
          <a:lstStyle>
            <a:lvl1pPr marL="0" indent="0" algn="l" defTabSz="457200" rtl="0" eaLnBrk="1" latinLnBrk="0" hangingPunct="1">
              <a:lnSpc>
                <a:spcPct val="100000"/>
              </a:lnSpc>
              <a:spcBef>
                <a:spcPts val="1320"/>
              </a:spcBef>
              <a:buFont typeface="Arial"/>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sz="1000" b="1" dirty="0">
                <a:solidFill>
                  <a:schemeClr val="bg1"/>
                </a:solidFill>
              </a:rPr>
              <a:t>Wi-Fi improvements</a:t>
            </a:r>
          </a:p>
        </p:txBody>
      </p:sp>
    </p:spTree>
    <p:extLst>
      <p:ext uri="{BB962C8B-B14F-4D97-AF65-F5344CB8AC3E}">
        <p14:creationId xmlns:p14="http://schemas.microsoft.com/office/powerpoint/2010/main" val="32157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21492" y="1061293"/>
            <a:ext cx="10025449" cy="5719365"/>
          </a:xfrm>
          <a:prstGeom prst="rect">
            <a:avLst/>
          </a:prstGeom>
        </p:spPr>
      </p:pic>
      <p:sp>
        <p:nvSpPr>
          <p:cNvPr id="3" name="Title 13"/>
          <p:cNvSpPr>
            <a:spLocks noGrp="1"/>
          </p:cNvSpPr>
          <p:nvPr>
            <p:ph type="title"/>
          </p:nvPr>
        </p:nvSpPr>
        <p:spPr>
          <a:xfrm>
            <a:off x="491974" y="224146"/>
            <a:ext cx="11204294" cy="1166499"/>
          </a:xfrm>
        </p:spPr>
        <p:txBody>
          <a:bodyPr/>
          <a:lstStyle/>
          <a:p>
            <a:r>
              <a:rPr lang="en-US" b="0" dirty="0">
                <a:solidFill>
                  <a:srgbClr val="595959"/>
                </a:solidFill>
              </a:rPr>
              <a:t>Designing and Governing the Patient Experience</a:t>
            </a:r>
          </a:p>
        </p:txBody>
      </p:sp>
      <p:sp>
        <p:nvSpPr>
          <p:cNvPr id="2" name="Rectangle 1"/>
          <p:cNvSpPr/>
          <p:nvPr/>
        </p:nvSpPr>
        <p:spPr>
          <a:xfrm>
            <a:off x="667265" y="1160149"/>
            <a:ext cx="6112476" cy="1648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482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4" name="Rectangle 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Group 15"/>
          <p:cNvGrpSpPr/>
          <p:nvPr/>
        </p:nvGrpSpPr>
        <p:grpSpPr>
          <a:xfrm>
            <a:off x="-116372" y="524189"/>
            <a:ext cx="110532" cy="5818682"/>
            <a:chOff x="-116372" y="524189"/>
            <a:chExt cx="110532" cy="5818682"/>
          </a:xfrm>
        </p:grpSpPr>
        <p:grpSp>
          <p:nvGrpSpPr>
            <p:cNvPr id="17" name="Group 16"/>
            <p:cNvGrpSpPr/>
            <p:nvPr/>
          </p:nvGrpSpPr>
          <p:grpSpPr>
            <a:xfrm rot="16200000">
              <a:off x="-136057" y="5361101"/>
              <a:ext cx="149902" cy="110532"/>
              <a:chOff x="2226039" y="-209862"/>
              <a:chExt cx="149902" cy="209862"/>
            </a:xfrm>
          </p:grpSpPr>
          <p:cxnSp>
            <p:nvCxnSpPr>
              <p:cNvPr id="32" name="Straight Connector 3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a:off x="-136057" y="4367675"/>
              <a:ext cx="149902" cy="110532"/>
              <a:chOff x="2226039" y="-209862"/>
              <a:chExt cx="149902" cy="209862"/>
            </a:xfrm>
          </p:grpSpPr>
          <p:cxnSp>
            <p:nvCxnSpPr>
              <p:cNvPr id="30" name="Straight Connector 2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16200000">
              <a:off x="-136057" y="3374249"/>
              <a:ext cx="149902" cy="110532"/>
              <a:chOff x="2226039" y="-209862"/>
              <a:chExt cx="149902" cy="209862"/>
            </a:xfrm>
          </p:grpSpPr>
          <p:cxnSp>
            <p:nvCxnSpPr>
              <p:cNvPr id="28" name="Straight Connector 2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6200000">
              <a:off x="-136057" y="2380823"/>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136057" y="1387397"/>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91974" y="-138366"/>
            <a:ext cx="11204294" cy="110532"/>
            <a:chOff x="491974" y="-138366"/>
            <a:chExt cx="11204294" cy="110532"/>
          </a:xfrm>
        </p:grpSpPr>
        <p:grpSp>
          <p:nvGrpSpPr>
            <p:cNvPr id="35" name="Group 34"/>
            <p:cNvGrpSpPr/>
            <p:nvPr/>
          </p:nvGrpSpPr>
          <p:grpSpPr>
            <a:xfrm>
              <a:off x="2226039" y="-138366"/>
              <a:ext cx="149902" cy="110532"/>
              <a:chOff x="2226039" y="-209862"/>
              <a:chExt cx="149902" cy="209862"/>
            </a:xfrm>
          </p:grpSpPr>
          <p:cxnSp>
            <p:nvCxnSpPr>
              <p:cNvPr id="50" name="Straight Connector 4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21508" y="-138366"/>
              <a:ext cx="149902" cy="110532"/>
              <a:chOff x="2226039" y="-209862"/>
              <a:chExt cx="149902" cy="209862"/>
            </a:xfrm>
          </p:grpSpPr>
          <p:cxnSp>
            <p:nvCxnSpPr>
              <p:cNvPr id="48" name="Straight Connector 4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016977" y="-138366"/>
              <a:ext cx="149902" cy="110532"/>
              <a:chOff x="2226039" y="-209862"/>
              <a:chExt cx="149902" cy="209862"/>
            </a:xfrm>
          </p:grpSpPr>
          <p:cxnSp>
            <p:nvCxnSpPr>
              <p:cNvPr id="46" name="Straight Connector 4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12446"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807914"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179173" y="1317739"/>
            <a:ext cx="7172850" cy="4154984"/>
          </a:xfrm>
          <a:prstGeom prst="rect">
            <a:avLst/>
          </a:prstGeom>
          <a:noFill/>
        </p:spPr>
        <p:txBody>
          <a:bodyPr wrap="square" rtlCol="0">
            <a:spAutoFit/>
          </a:bodyPr>
          <a:lstStyle/>
          <a:p>
            <a:r>
              <a:rPr kumimoji="1" lang="en-US" altLang="zh-CN" sz="6600" dirty="0">
                <a:solidFill>
                  <a:schemeClr val="bg1"/>
                </a:solidFill>
                <a:latin typeface="Arial" charset="0"/>
                <a:ea typeface="Arial" charset="0"/>
                <a:cs typeface="Arial" charset="0"/>
              </a:rPr>
              <a:t>Focus on Operational Support for Digital Experience </a:t>
            </a:r>
          </a:p>
        </p:txBody>
      </p:sp>
    </p:spTree>
    <p:extLst>
      <p:ext uri="{BB962C8B-B14F-4D97-AF65-F5344CB8AC3E}">
        <p14:creationId xmlns:p14="http://schemas.microsoft.com/office/powerpoint/2010/main" val="161993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96846" y="1155459"/>
            <a:ext cx="7798308" cy="5568696"/>
          </a:xfrm>
          <a:prstGeom prst="rect">
            <a:avLst/>
          </a:prstGeom>
        </p:spPr>
      </p:pic>
      <p:sp>
        <p:nvSpPr>
          <p:cNvPr id="4" name="TextBox 3"/>
          <p:cNvSpPr txBox="1"/>
          <p:nvPr/>
        </p:nvSpPr>
        <p:spPr>
          <a:xfrm>
            <a:off x="-5840" y="285240"/>
            <a:ext cx="12197840" cy="553998"/>
          </a:xfrm>
          <a:prstGeom prst="rect">
            <a:avLst/>
          </a:prstGeom>
          <a:noFill/>
        </p:spPr>
        <p:txBody>
          <a:bodyPr wrap="square" rtlCol="0">
            <a:spAutoFit/>
          </a:bodyPr>
          <a:lstStyle/>
          <a:p>
            <a:pPr algn="ctr"/>
            <a:r>
              <a:rPr lang="en-US" altLang="zh-CN" sz="3000" dirty="0">
                <a:solidFill>
                  <a:srgbClr val="5A5A59"/>
                </a:solidFill>
                <a:latin typeface="Arial" charset="0"/>
                <a:ea typeface="Arial" charset="0"/>
                <a:cs typeface="Arial" charset="0"/>
              </a:rPr>
              <a:t>Holistic Digital Experience Design</a:t>
            </a:r>
          </a:p>
        </p:txBody>
      </p:sp>
      <p:cxnSp>
        <p:nvCxnSpPr>
          <p:cNvPr id="6" name="Straight Connector 5"/>
          <p:cNvCxnSpPr/>
          <p:nvPr/>
        </p:nvCxnSpPr>
        <p:spPr>
          <a:xfrm>
            <a:off x="5750180" y="1029166"/>
            <a:ext cx="685800"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811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468880" y="2467936"/>
            <a:ext cx="7796528" cy="3401236"/>
            <a:chOff x="2454827" y="2467936"/>
            <a:chExt cx="3354481" cy="3401236"/>
          </a:xfrm>
        </p:grpSpPr>
        <p:sp>
          <p:nvSpPr>
            <p:cNvPr id="86" name="Rounded Rectangle 85"/>
            <p:cNvSpPr/>
            <p:nvPr/>
          </p:nvSpPr>
          <p:spPr>
            <a:xfrm>
              <a:off x="2454827" y="2467936"/>
              <a:ext cx="3298769" cy="399441"/>
            </a:xfrm>
            <a:prstGeom prst="roundRect">
              <a:avLst>
                <a:gd name="adj" fmla="val 50000"/>
              </a:avLst>
            </a:prstGeom>
            <a:solidFill>
              <a:srgbClr val="2373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5" name="Rounded Rectangle 94"/>
            <p:cNvSpPr/>
            <p:nvPr/>
          </p:nvSpPr>
          <p:spPr>
            <a:xfrm>
              <a:off x="2607228" y="2867378"/>
              <a:ext cx="3140798" cy="483396"/>
            </a:xfrm>
            <a:prstGeom prst="roundRect">
              <a:avLst>
                <a:gd name="adj" fmla="val 50000"/>
              </a:avLst>
            </a:prstGeom>
            <a:solidFill>
              <a:srgbClr val="009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6" name="Rounded Rectangle 95"/>
            <p:cNvSpPr/>
            <p:nvPr/>
          </p:nvSpPr>
          <p:spPr>
            <a:xfrm>
              <a:off x="2607228" y="3307402"/>
              <a:ext cx="3179796" cy="463105"/>
            </a:xfrm>
            <a:prstGeom prst="roundRect">
              <a:avLst>
                <a:gd name="adj" fmla="val 5000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7" name="Rounded Rectangle 96"/>
            <p:cNvSpPr/>
            <p:nvPr/>
          </p:nvSpPr>
          <p:spPr>
            <a:xfrm>
              <a:off x="2585963" y="3727135"/>
              <a:ext cx="3189919" cy="463105"/>
            </a:xfrm>
            <a:prstGeom prst="roundRect">
              <a:avLst>
                <a:gd name="adj" fmla="val 50000"/>
              </a:avLst>
            </a:prstGeom>
            <a:solidFill>
              <a:srgbClr val="FC2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8" name="Rounded Rectangle 97"/>
            <p:cNvSpPr/>
            <p:nvPr/>
          </p:nvSpPr>
          <p:spPr>
            <a:xfrm>
              <a:off x="2628493" y="4146868"/>
              <a:ext cx="3130675" cy="463105"/>
            </a:xfrm>
            <a:prstGeom prst="roundRect">
              <a:avLst>
                <a:gd name="adj" fmla="val 50000"/>
              </a:avLst>
            </a:prstGeom>
            <a:solidFill>
              <a:srgbClr val="2373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0" name="Rounded Rectangle 99"/>
            <p:cNvSpPr/>
            <p:nvPr/>
          </p:nvSpPr>
          <p:spPr>
            <a:xfrm>
              <a:off x="2596596" y="4986334"/>
              <a:ext cx="3195999" cy="463105"/>
            </a:xfrm>
            <a:prstGeom prst="roundRect">
              <a:avLst>
                <a:gd name="adj" fmla="val 5000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1" name="Rounded Rectangle 100"/>
            <p:cNvSpPr/>
            <p:nvPr/>
          </p:nvSpPr>
          <p:spPr>
            <a:xfrm>
              <a:off x="2617861" y="5406067"/>
              <a:ext cx="3191447" cy="463105"/>
            </a:xfrm>
            <a:prstGeom prst="roundRect">
              <a:avLst>
                <a:gd name="adj" fmla="val 50000"/>
              </a:avLst>
            </a:prstGeom>
            <a:solidFill>
              <a:srgbClr val="FC2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2" name="Rounded Rectangle 101"/>
            <p:cNvSpPr/>
            <p:nvPr/>
          </p:nvSpPr>
          <p:spPr>
            <a:xfrm>
              <a:off x="2610771" y="4566601"/>
              <a:ext cx="3170681" cy="463105"/>
            </a:xfrm>
            <a:prstGeom prst="roundRect">
              <a:avLst>
                <a:gd name="adj" fmla="val 50000"/>
              </a:avLst>
            </a:prstGeom>
            <a:solidFill>
              <a:srgbClr val="009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2" name="Title 1"/>
          <p:cNvSpPr>
            <a:spLocks noGrp="1"/>
          </p:cNvSpPr>
          <p:nvPr>
            <p:ph type="title"/>
          </p:nvPr>
        </p:nvSpPr>
        <p:spPr/>
        <p:txBody>
          <a:bodyPr>
            <a:normAutofit/>
          </a:bodyPr>
          <a:lstStyle/>
          <a:p>
            <a:r>
              <a:rPr lang="en-US" dirty="0">
                <a:solidFill>
                  <a:srgbClr val="5A5A59"/>
                </a:solidFill>
              </a:rPr>
              <a:t>Begin with Consumer Pain Points</a:t>
            </a:r>
          </a:p>
        </p:txBody>
      </p:sp>
      <p:sp>
        <p:nvSpPr>
          <p:cNvPr id="36" name="TextBox 35"/>
          <p:cNvSpPr txBox="1"/>
          <p:nvPr/>
        </p:nvSpPr>
        <p:spPr>
          <a:xfrm>
            <a:off x="675503" y="1258842"/>
            <a:ext cx="11582400" cy="369332"/>
          </a:xfrm>
          <a:prstGeom prst="rect">
            <a:avLst/>
          </a:prstGeom>
          <a:noFill/>
        </p:spPr>
        <p:txBody>
          <a:bodyPr wrap="square" rtlCol="0">
            <a:spAutoFit/>
          </a:bodyPr>
          <a:lstStyle/>
          <a:p>
            <a:r>
              <a:rPr lang="en-US" dirty="0">
                <a:solidFill>
                  <a:srgbClr val="5A5A59"/>
                </a:solidFill>
              </a:rPr>
              <a:t>Patients &amp; internal stakeholders identified consumer pain points that could be alleviated by mobile experiences</a:t>
            </a:r>
          </a:p>
        </p:txBody>
      </p:sp>
      <p:sp>
        <p:nvSpPr>
          <p:cNvPr id="51" name="Rectangle 50"/>
          <p:cNvSpPr/>
          <p:nvPr/>
        </p:nvSpPr>
        <p:spPr>
          <a:xfrm>
            <a:off x="2078527" y="2429139"/>
            <a:ext cx="2268980" cy="452285"/>
          </a:xfrm>
          <a:prstGeom prst="rect">
            <a:avLst/>
          </a:prstGeom>
          <a:solidFill>
            <a:srgbClr val="2373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79" name="Rectangle 78"/>
          <p:cNvSpPr/>
          <p:nvPr/>
        </p:nvSpPr>
        <p:spPr>
          <a:xfrm>
            <a:off x="2078527" y="3280755"/>
            <a:ext cx="2268980" cy="45228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0" name="Rectangle 79"/>
          <p:cNvSpPr/>
          <p:nvPr/>
        </p:nvSpPr>
        <p:spPr>
          <a:xfrm>
            <a:off x="2078527" y="2854947"/>
            <a:ext cx="2268980" cy="452285"/>
          </a:xfrm>
          <a:prstGeom prst="rect">
            <a:avLst/>
          </a:prstGeom>
          <a:solidFill>
            <a:srgbClr val="009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1" name="Rectangle 80"/>
          <p:cNvSpPr/>
          <p:nvPr/>
        </p:nvSpPr>
        <p:spPr>
          <a:xfrm>
            <a:off x="2078527" y="3706563"/>
            <a:ext cx="2268980" cy="452285"/>
          </a:xfrm>
          <a:prstGeom prst="rect">
            <a:avLst/>
          </a:prstGeom>
          <a:solidFill>
            <a:srgbClr val="FC2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2" name="Rectangle 81"/>
          <p:cNvSpPr/>
          <p:nvPr/>
        </p:nvSpPr>
        <p:spPr>
          <a:xfrm>
            <a:off x="2078527" y="4132371"/>
            <a:ext cx="2268980" cy="452285"/>
          </a:xfrm>
          <a:prstGeom prst="rect">
            <a:avLst/>
          </a:prstGeom>
          <a:solidFill>
            <a:srgbClr val="2373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3" name="Rectangle 82"/>
          <p:cNvSpPr/>
          <p:nvPr/>
        </p:nvSpPr>
        <p:spPr>
          <a:xfrm>
            <a:off x="2078527" y="4558179"/>
            <a:ext cx="2268980" cy="452285"/>
          </a:xfrm>
          <a:prstGeom prst="rect">
            <a:avLst/>
          </a:prstGeom>
          <a:solidFill>
            <a:srgbClr val="0099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4" name="Rectangle 83"/>
          <p:cNvSpPr/>
          <p:nvPr/>
        </p:nvSpPr>
        <p:spPr>
          <a:xfrm>
            <a:off x="2078527" y="4983987"/>
            <a:ext cx="2268980" cy="45228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5" name="Rectangle 84"/>
          <p:cNvSpPr/>
          <p:nvPr/>
        </p:nvSpPr>
        <p:spPr>
          <a:xfrm>
            <a:off x="2078527" y="5409794"/>
            <a:ext cx="2268980" cy="452285"/>
          </a:xfrm>
          <a:prstGeom prst="rect">
            <a:avLst/>
          </a:prstGeom>
          <a:solidFill>
            <a:srgbClr val="FC25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87" name="Rectangle 86"/>
          <p:cNvSpPr/>
          <p:nvPr/>
        </p:nvSpPr>
        <p:spPr bwMode="auto">
          <a:xfrm>
            <a:off x="2097165" y="2842964"/>
            <a:ext cx="2200940"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Navigation</a:t>
            </a:r>
          </a:p>
        </p:txBody>
      </p:sp>
      <p:sp>
        <p:nvSpPr>
          <p:cNvPr id="88" name="Rectangle 87"/>
          <p:cNvSpPr/>
          <p:nvPr/>
        </p:nvSpPr>
        <p:spPr bwMode="auto">
          <a:xfrm>
            <a:off x="2097166" y="3257634"/>
            <a:ext cx="2211573"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Amenities</a:t>
            </a:r>
          </a:p>
        </p:txBody>
      </p:sp>
      <p:sp>
        <p:nvSpPr>
          <p:cNvPr id="89" name="Rectangle 88"/>
          <p:cNvSpPr/>
          <p:nvPr/>
        </p:nvSpPr>
        <p:spPr bwMode="auto">
          <a:xfrm>
            <a:off x="2097165" y="3693569"/>
            <a:ext cx="2211573"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MyChart</a:t>
            </a:r>
          </a:p>
        </p:txBody>
      </p:sp>
      <p:sp>
        <p:nvSpPr>
          <p:cNvPr id="90" name="Rectangle 89"/>
          <p:cNvSpPr/>
          <p:nvPr/>
        </p:nvSpPr>
        <p:spPr bwMode="auto">
          <a:xfrm>
            <a:off x="2086534" y="4132326"/>
            <a:ext cx="2222205"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Billing</a:t>
            </a:r>
          </a:p>
        </p:txBody>
      </p:sp>
      <p:sp>
        <p:nvSpPr>
          <p:cNvPr id="91" name="Rectangle 90"/>
          <p:cNvSpPr/>
          <p:nvPr/>
        </p:nvSpPr>
        <p:spPr bwMode="auto">
          <a:xfrm>
            <a:off x="2097165" y="2417662"/>
            <a:ext cx="2200940"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Appointments</a:t>
            </a:r>
          </a:p>
        </p:txBody>
      </p:sp>
      <p:sp>
        <p:nvSpPr>
          <p:cNvPr id="92" name="Rectangle 91"/>
          <p:cNvSpPr/>
          <p:nvPr/>
        </p:nvSpPr>
        <p:spPr bwMode="auto">
          <a:xfrm>
            <a:off x="2107799" y="4536364"/>
            <a:ext cx="2190306"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Information</a:t>
            </a:r>
          </a:p>
        </p:txBody>
      </p:sp>
      <p:sp>
        <p:nvSpPr>
          <p:cNvPr id="93" name="Rectangle 92"/>
          <p:cNvSpPr/>
          <p:nvPr/>
        </p:nvSpPr>
        <p:spPr bwMode="auto">
          <a:xfrm>
            <a:off x="2107798" y="4967708"/>
            <a:ext cx="2200940"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Communication</a:t>
            </a:r>
          </a:p>
        </p:txBody>
      </p:sp>
      <p:sp>
        <p:nvSpPr>
          <p:cNvPr id="94" name="Rectangle 93"/>
          <p:cNvSpPr/>
          <p:nvPr/>
        </p:nvSpPr>
        <p:spPr bwMode="auto">
          <a:xfrm>
            <a:off x="2118431" y="5414275"/>
            <a:ext cx="2179674" cy="457200"/>
          </a:xfrm>
          <a:prstGeom prst="rect">
            <a:avLst/>
          </a:prstGeom>
          <a:noFill/>
          <a:ln w="317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algn="ctr">
              <a:buNone/>
            </a:pPr>
            <a:r>
              <a:rPr lang="en-US" sz="1600" dirty="0">
                <a:solidFill>
                  <a:schemeClr val="bg1"/>
                </a:solidFill>
                <a:latin typeface="Arial" panose="020B0604020202020204" pitchFamily="34" charset="0"/>
                <a:cs typeface="Arial" panose="020B0604020202020204" pitchFamily="34" charset="0"/>
              </a:rPr>
              <a:t>Miscellaneous</a:t>
            </a:r>
          </a:p>
        </p:txBody>
      </p:sp>
      <p:sp>
        <p:nvSpPr>
          <p:cNvPr id="103" name="Rectangle 102"/>
          <p:cNvSpPr/>
          <p:nvPr/>
        </p:nvSpPr>
        <p:spPr bwMode="auto">
          <a:xfrm>
            <a:off x="4769919" y="2428104"/>
            <a:ext cx="1349513"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Scheduling appointments</a:t>
            </a:r>
          </a:p>
        </p:txBody>
      </p:sp>
      <p:sp>
        <p:nvSpPr>
          <p:cNvPr id="18" name="Rectangle 17"/>
          <p:cNvSpPr/>
          <p:nvPr/>
        </p:nvSpPr>
        <p:spPr>
          <a:xfrm flipH="1">
            <a:off x="10667999" y="2126512"/>
            <a:ext cx="1121664" cy="3891517"/>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bwMode="auto">
          <a:xfrm>
            <a:off x="4769919" y="2842152"/>
            <a:ext cx="1349513"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Getting to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the facility </a:t>
            </a:r>
          </a:p>
        </p:txBody>
      </p:sp>
      <p:sp>
        <p:nvSpPr>
          <p:cNvPr id="114" name="Rectangle 113"/>
          <p:cNvSpPr/>
          <p:nvPr/>
        </p:nvSpPr>
        <p:spPr bwMode="auto">
          <a:xfrm>
            <a:off x="4769919" y="3289428"/>
            <a:ext cx="1349513"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Hospital lacks amenities</a:t>
            </a:r>
          </a:p>
        </p:txBody>
      </p:sp>
      <p:sp>
        <p:nvSpPr>
          <p:cNvPr id="115" name="Rectangle 114"/>
          <p:cNvSpPr/>
          <p:nvPr/>
        </p:nvSpPr>
        <p:spPr bwMode="auto">
          <a:xfrm>
            <a:off x="4769919" y="3716148"/>
            <a:ext cx="1349513"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Enrollment/ security</a:t>
            </a:r>
          </a:p>
        </p:txBody>
      </p:sp>
      <p:sp>
        <p:nvSpPr>
          <p:cNvPr id="118" name="Rectangle 117"/>
          <p:cNvSpPr/>
          <p:nvPr/>
        </p:nvSpPr>
        <p:spPr bwMode="auto">
          <a:xfrm>
            <a:off x="4769918" y="4157142"/>
            <a:ext cx="1362658"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Understanding  the bill</a:t>
            </a:r>
          </a:p>
        </p:txBody>
      </p:sp>
      <p:sp>
        <p:nvSpPr>
          <p:cNvPr id="122" name="Rectangle 121"/>
          <p:cNvSpPr/>
          <p:nvPr/>
        </p:nvSpPr>
        <p:spPr bwMode="auto">
          <a:xfrm>
            <a:off x="4769918" y="4591464"/>
            <a:ext cx="1850338"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a:solidFill>
                  <a:schemeClr val="bg1"/>
                </a:solidFill>
                <a:latin typeface="Arial" panose="020B0604020202020204" pitchFamily="34" charset="0"/>
                <a:cs typeface="Arial" panose="020B0604020202020204" pitchFamily="34" charset="0"/>
              </a:rPr>
              <a:t>Pre-appointment &amp; </a:t>
            </a:r>
            <a:r>
              <a:rPr lang="en-US" sz="1100" dirty="0">
                <a:solidFill>
                  <a:schemeClr val="bg1"/>
                </a:solidFill>
                <a:latin typeface="Arial" panose="020B0604020202020204" pitchFamily="34" charset="0"/>
                <a:cs typeface="Arial" panose="020B0604020202020204" pitchFamily="34" charset="0"/>
              </a:rPr>
              <a:t>post-op instructions are unclear</a:t>
            </a:r>
          </a:p>
        </p:txBody>
      </p:sp>
      <p:sp>
        <p:nvSpPr>
          <p:cNvPr id="124" name="Rectangle 123"/>
          <p:cNvSpPr/>
          <p:nvPr/>
        </p:nvSpPr>
        <p:spPr bwMode="auto">
          <a:xfrm>
            <a:off x="4769919" y="4993123"/>
            <a:ext cx="1349513" cy="461755"/>
          </a:xfrm>
          <a:prstGeom prst="rect">
            <a:avLst/>
          </a:prstGeom>
          <a:noFill/>
          <a:ln w="9525" cap="flat" cmpd="sng" algn="ctr">
            <a:noFill/>
            <a:prstDash val="solid"/>
            <a:round/>
            <a:headEnd type="none" w="med" len="med"/>
            <a:tailEnd type="none" w="med" len="med"/>
          </a:ln>
          <a:effectLst/>
        </p:spPr>
        <p:txBody>
          <a:bodyPr vert="horz" wrap="square" lIns="72009" tIns="36005" rIns="72009" bIns="36005" numCol="1" rtlCol="0" anchor="ctr" anchorCtr="0" compatLnSpc="1">
            <a:prstTxWarp prst="textNoShape">
              <a:avLst/>
            </a:prstTxWarp>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We are hard to contact</a:t>
            </a:r>
          </a:p>
        </p:txBody>
      </p:sp>
      <p:grpSp>
        <p:nvGrpSpPr>
          <p:cNvPr id="26" name="Group 25"/>
          <p:cNvGrpSpPr/>
          <p:nvPr/>
        </p:nvGrpSpPr>
        <p:grpSpPr>
          <a:xfrm>
            <a:off x="8781302" y="2842151"/>
            <a:ext cx="1630666" cy="2612726"/>
            <a:chOff x="6952502" y="2842151"/>
            <a:chExt cx="1630666" cy="2612726"/>
          </a:xfrm>
        </p:grpSpPr>
        <p:sp>
          <p:nvSpPr>
            <p:cNvPr id="107" name="Rectangle 106"/>
            <p:cNvSpPr/>
            <p:nvPr/>
          </p:nvSpPr>
          <p:spPr bwMode="auto">
            <a:xfrm>
              <a:off x="6952502" y="2842151"/>
              <a:ext cx="1533130"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Parking including payment</a:t>
              </a:r>
            </a:p>
          </p:txBody>
        </p:sp>
        <p:sp>
          <p:nvSpPr>
            <p:cNvPr id="113" name="Rectangle 112"/>
            <p:cNvSpPr/>
            <p:nvPr/>
          </p:nvSpPr>
          <p:spPr bwMode="auto">
            <a:xfrm>
              <a:off x="6952502" y="3289427"/>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Not aware of local amenities</a:t>
              </a:r>
            </a:p>
          </p:txBody>
        </p:sp>
        <p:sp>
          <p:nvSpPr>
            <p:cNvPr id="117" name="Rectangle 116"/>
            <p:cNvSpPr/>
            <p:nvPr/>
          </p:nvSpPr>
          <p:spPr bwMode="auto">
            <a:xfrm>
              <a:off x="6952502" y="3716147"/>
              <a:ext cx="1630666"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Lack of response to messages</a:t>
              </a:r>
            </a:p>
          </p:txBody>
        </p:sp>
        <p:sp>
          <p:nvSpPr>
            <p:cNvPr id="120" name="Rectangle 119"/>
            <p:cNvSpPr/>
            <p:nvPr/>
          </p:nvSpPr>
          <p:spPr bwMode="auto">
            <a:xfrm>
              <a:off x="6952502" y="4157141"/>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Desire to know the cost upfront</a:t>
              </a:r>
            </a:p>
          </p:txBody>
        </p:sp>
        <p:sp>
          <p:nvSpPr>
            <p:cNvPr id="123" name="Rectangle 122"/>
            <p:cNvSpPr/>
            <p:nvPr/>
          </p:nvSpPr>
          <p:spPr bwMode="auto">
            <a:xfrm>
              <a:off x="6952502" y="4591463"/>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We don’t have ratings</a:t>
              </a:r>
            </a:p>
          </p:txBody>
        </p:sp>
        <p:sp>
          <p:nvSpPr>
            <p:cNvPr id="126" name="Rectangle 125"/>
            <p:cNvSpPr/>
            <p:nvPr/>
          </p:nvSpPr>
          <p:spPr bwMode="auto">
            <a:xfrm>
              <a:off x="6952502" y="4993122"/>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Non-English speakers</a:t>
              </a:r>
            </a:p>
          </p:txBody>
        </p:sp>
      </p:grpSp>
      <p:grpSp>
        <p:nvGrpSpPr>
          <p:cNvPr id="19" name="Group 18"/>
          <p:cNvGrpSpPr/>
          <p:nvPr/>
        </p:nvGrpSpPr>
        <p:grpSpPr>
          <a:xfrm>
            <a:off x="6669560" y="2428103"/>
            <a:ext cx="2023336" cy="3441302"/>
            <a:chOff x="5096792" y="2428103"/>
            <a:chExt cx="2023336" cy="3441302"/>
          </a:xfrm>
        </p:grpSpPr>
        <p:sp>
          <p:nvSpPr>
            <p:cNvPr id="104" name="Rectangle 103"/>
            <p:cNvSpPr/>
            <p:nvPr/>
          </p:nvSpPr>
          <p:spPr bwMode="auto">
            <a:xfrm>
              <a:off x="5096792" y="2428103"/>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Missed appointments</a:t>
              </a:r>
            </a:p>
          </p:txBody>
        </p:sp>
        <p:sp>
          <p:nvSpPr>
            <p:cNvPr id="105" name="Rectangle 104"/>
            <p:cNvSpPr/>
            <p:nvPr/>
          </p:nvSpPr>
          <p:spPr bwMode="auto">
            <a:xfrm>
              <a:off x="5096792" y="2842151"/>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Navigating in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the facility</a:t>
              </a:r>
            </a:p>
          </p:txBody>
        </p:sp>
        <p:sp>
          <p:nvSpPr>
            <p:cNvPr id="112" name="Rectangle 111"/>
            <p:cNvSpPr/>
            <p:nvPr/>
          </p:nvSpPr>
          <p:spPr bwMode="auto">
            <a:xfrm>
              <a:off x="5096792" y="3289427"/>
              <a:ext cx="1643074"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Not aware of hospital amenities and services</a:t>
              </a:r>
            </a:p>
          </p:txBody>
        </p:sp>
        <p:sp>
          <p:nvSpPr>
            <p:cNvPr id="116" name="Rectangle 115"/>
            <p:cNvSpPr/>
            <p:nvPr/>
          </p:nvSpPr>
          <p:spPr bwMode="auto">
            <a:xfrm>
              <a:off x="5096792" y="3716147"/>
              <a:ext cx="1117538"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Information isn’t there</a:t>
              </a:r>
            </a:p>
          </p:txBody>
        </p:sp>
        <p:sp>
          <p:nvSpPr>
            <p:cNvPr id="119" name="Rectangle 118"/>
            <p:cNvSpPr/>
            <p:nvPr/>
          </p:nvSpPr>
          <p:spPr bwMode="auto">
            <a:xfrm>
              <a:off x="5096792" y="4157141"/>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Paying the bill</a:t>
              </a:r>
            </a:p>
          </p:txBody>
        </p:sp>
        <p:sp>
          <p:nvSpPr>
            <p:cNvPr id="121" name="Rectangle 120"/>
            <p:cNvSpPr/>
            <p:nvPr/>
          </p:nvSpPr>
          <p:spPr bwMode="auto">
            <a:xfrm>
              <a:off x="5096792" y="4591463"/>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Choosing a doctor</a:t>
              </a:r>
            </a:p>
          </p:txBody>
        </p:sp>
        <p:sp>
          <p:nvSpPr>
            <p:cNvPr id="125" name="Rectangle 124"/>
            <p:cNvSpPr/>
            <p:nvPr/>
          </p:nvSpPr>
          <p:spPr bwMode="auto">
            <a:xfrm>
              <a:off x="5096792" y="4993122"/>
              <a:ext cx="2023336"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Lack of/inconsistent communication during stay</a:t>
              </a:r>
            </a:p>
          </p:txBody>
        </p:sp>
        <p:sp>
          <p:nvSpPr>
            <p:cNvPr id="127" name="Rectangle 126"/>
            <p:cNvSpPr/>
            <p:nvPr/>
          </p:nvSpPr>
          <p:spPr bwMode="auto">
            <a:xfrm>
              <a:off x="5096792" y="5407650"/>
              <a:ext cx="1349513"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Wait times are too long</a:t>
              </a:r>
            </a:p>
          </p:txBody>
        </p:sp>
      </p:grpSp>
      <p:sp>
        <p:nvSpPr>
          <p:cNvPr id="128" name="Rectangle 127"/>
          <p:cNvSpPr/>
          <p:nvPr/>
        </p:nvSpPr>
        <p:spPr bwMode="auto">
          <a:xfrm>
            <a:off x="4769918" y="5407651"/>
            <a:ext cx="1947874" cy="46175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171450" indent="-171450">
              <a:lnSpc>
                <a:spcPct val="80000"/>
              </a:lnSpc>
              <a:buFont typeface="Arial" charset="0"/>
              <a:buChar char="•"/>
            </a:pPr>
            <a:r>
              <a:rPr lang="en-US" sz="1100" dirty="0">
                <a:solidFill>
                  <a:schemeClr val="bg1"/>
                </a:solidFill>
                <a:latin typeface="Arial" panose="020B0604020202020204" pitchFamily="34" charset="0"/>
                <a:cs typeface="Arial" panose="020B0604020202020204" pitchFamily="34" charset="0"/>
              </a:rPr>
              <a:t>Check-in takes too long and is inconvenient</a:t>
            </a:r>
          </a:p>
        </p:txBody>
      </p:sp>
      <p:sp>
        <p:nvSpPr>
          <p:cNvPr id="129" name="TextBox 128"/>
          <p:cNvSpPr txBox="1"/>
          <p:nvPr/>
        </p:nvSpPr>
        <p:spPr>
          <a:xfrm>
            <a:off x="6520168" y="2106043"/>
            <a:ext cx="1456944" cy="338554"/>
          </a:xfrm>
          <a:prstGeom prst="rect">
            <a:avLst/>
          </a:prstGeom>
          <a:noFill/>
        </p:spPr>
        <p:txBody>
          <a:bodyPr wrap="square" rtlCol="0">
            <a:spAutoFit/>
          </a:bodyPr>
          <a:lstStyle/>
          <a:p>
            <a:r>
              <a:rPr lang="en-US" sz="1600" dirty="0">
                <a:solidFill>
                  <a:srgbClr val="5A5A59"/>
                </a:solidFill>
              </a:rPr>
              <a:t>Pain Points</a:t>
            </a:r>
          </a:p>
        </p:txBody>
      </p:sp>
      <p:grpSp>
        <p:nvGrpSpPr>
          <p:cNvPr id="13" name="Group 12"/>
          <p:cNvGrpSpPr/>
          <p:nvPr/>
        </p:nvGrpSpPr>
        <p:grpSpPr>
          <a:xfrm>
            <a:off x="1910464" y="1945111"/>
            <a:ext cx="2589661" cy="4582828"/>
            <a:chOff x="355558" y="1945111"/>
            <a:chExt cx="2589661" cy="4582828"/>
          </a:xfrm>
        </p:grpSpPr>
        <p:pic>
          <p:nvPicPr>
            <p:cNvPr id="55" name="Picture 54"/>
            <p:cNvPicPr>
              <a:picLocks noChangeAspect="1"/>
            </p:cNvPicPr>
            <p:nvPr/>
          </p:nvPicPr>
          <p:blipFill>
            <a:blip r:embed="rId3"/>
            <a:stretch>
              <a:fillRect/>
            </a:stretch>
          </p:blipFill>
          <p:spPr>
            <a:xfrm>
              <a:off x="355558" y="1945111"/>
              <a:ext cx="2589661" cy="4582828"/>
            </a:xfrm>
            <a:prstGeom prst="rect">
              <a:avLst/>
            </a:prstGeom>
            <a:effectLst>
              <a:outerShdw blurRad="50800" dist="38100" algn="l" rotWithShape="0">
                <a:prstClr val="black">
                  <a:alpha val="40000"/>
                </a:prstClr>
              </a:outerShdw>
            </a:effectLst>
          </p:spPr>
        </p:pic>
        <p:sp>
          <p:nvSpPr>
            <p:cNvPr id="56" name="Rounded Rectangle 55"/>
            <p:cNvSpPr/>
            <p:nvPr/>
          </p:nvSpPr>
          <p:spPr>
            <a:xfrm>
              <a:off x="1350923" y="2179128"/>
              <a:ext cx="598930" cy="78006"/>
            </a:xfrm>
            <a:prstGeom prst="roundRect">
              <a:avLst>
                <a:gd name="adj" fmla="val 50000"/>
              </a:avLst>
            </a:prstGeom>
            <a:solidFill>
              <a:schemeClr val="tx1">
                <a:lumMod val="50000"/>
                <a:alpha val="50000"/>
              </a:schemeClr>
            </a:solidFill>
            <a:ln w="12700" cmpd="sng">
              <a:gradFill flip="none" rotWithShape="1">
                <a:gsLst>
                  <a:gs pos="0">
                    <a:schemeClr val="tx1">
                      <a:lumMod val="50000"/>
                    </a:schemeClr>
                  </a:gs>
                  <a:gs pos="100000">
                    <a:schemeClr val="bg1">
                      <a:lumMod val="50000"/>
                    </a:schemeClr>
                  </a:gs>
                </a:gsLst>
                <a:lin ang="54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7" name="Oval 56"/>
            <p:cNvSpPr/>
            <p:nvPr/>
          </p:nvSpPr>
          <p:spPr>
            <a:xfrm>
              <a:off x="1466361" y="6010222"/>
              <a:ext cx="368053" cy="368053"/>
            </a:xfrm>
            <a:prstGeom prst="ellipse">
              <a:avLst/>
            </a:prstGeom>
            <a:solidFill>
              <a:schemeClr val="tx1">
                <a:lumMod val="50000"/>
                <a:alpha val="50000"/>
              </a:schemeClr>
            </a:solidFill>
            <a:ln w="3175" cmpd="sng">
              <a:gradFill flip="none" rotWithShape="1">
                <a:gsLst>
                  <a:gs pos="0">
                    <a:schemeClr val="tx1">
                      <a:lumMod val="50000"/>
                    </a:schemeClr>
                  </a:gs>
                  <a:gs pos="100000">
                    <a:schemeClr val="bg1">
                      <a:lumMod val="50000"/>
                      <a:alpha val="40000"/>
                    </a:schemeClr>
                  </a:gs>
                </a:gsLst>
                <a:lin ang="540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cxnSp>
        <p:nvCxnSpPr>
          <p:cNvPr id="132" name="Straight Connector 131"/>
          <p:cNvCxnSpPr/>
          <p:nvPr/>
        </p:nvCxnSpPr>
        <p:spPr>
          <a:xfrm>
            <a:off x="4498848" y="2865120"/>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4492752" y="3285744"/>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4498848" y="3718560"/>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4498848" y="4133088"/>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4492752" y="4553712"/>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504944" y="5017008"/>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498848" y="5401056"/>
            <a:ext cx="6278880" cy="0"/>
          </a:xfrm>
          <a:prstGeom prst="line">
            <a:avLst/>
          </a:prstGeom>
          <a:ln w="6350">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51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26"/>
          <p:cNvGraphicFramePr>
            <a:graphicFrameLocks noGrp="1"/>
          </p:cNvGraphicFramePr>
          <p:nvPr>
            <p:ph idx="1"/>
            <p:extLst/>
          </p:nvPr>
        </p:nvGraphicFramePr>
        <p:xfrm>
          <a:off x="1981201" y="1244843"/>
          <a:ext cx="8322551" cy="4887244"/>
        </p:xfrm>
        <a:graphic>
          <a:graphicData uri="http://schemas.openxmlformats.org/drawingml/2006/table">
            <a:tbl>
              <a:tblPr firstRow="1" bandRow="1">
                <a:tableStyleId>{2D5ABB26-0587-4C30-8999-92F81FD0307C}</a:tableStyleId>
              </a:tblPr>
              <a:tblGrid>
                <a:gridCol w="410787">
                  <a:extLst>
                    <a:ext uri="{9D8B030D-6E8A-4147-A177-3AD203B41FA5}">
                      <a16:colId xmlns:a16="http://schemas.microsoft.com/office/drawing/2014/main" val="20000"/>
                    </a:ext>
                  </a:extLst>
                </a:gridCol>
                <a:gridCol w="1127734">
                  <a:extLst>
                    <a:ext uri="{9D8B030D-6E8A-4147-A177-3AD203B41FA5}">
                      <a16:colId xmlns:a16="http://schemas.microsoft.com/office/drawing/2014/main" val="20001"/>
                    </a:ext>
                  </a:extLst>
                </a:gridCol>
                <a:gridCol w="1356806">
                  <a:extLst>
                    <a:ext uri="{9D8B030D-6E8A-4147-A177-3AD203B41FA5}">
                      <a16:colId xmlns:a16="http://schemas.microsoft.com/office/drawing/2014/main" val="20002"/>
                    </a:ext>
                  </a:extLst>
                </a:gridCol>
                <a:gridCol w="1356806">
                  <a:extLst>
                    <a:ext uri="{9D8B030D-6E8A-4147-A177-3AD203B41FA5}">
                      <a16:colId xmlns:a16="http://schemas.microsoft.com/office/drawing/2014/main" val="20003"/>
                    </a:ext>
                  </a:extLst>
                </a:gridCol>
                <a:gridCol w="1356806">
                  <a:extLst>
                    <a:ext uri="{9D8B030D-6E8A-4147-A177-3AD203B41FA5}">
                      <a16:colId xmlns:a16="http://schemas.microsoft.com/office/drawing/2014/main" val="20004"/>
                    </a:ext>
                  </a:extLst>
                </a:gridCol>
                <a:gridCol w="1356806">
                  <a:extLst>
                    <a:ext uri="{9D8B030D-6E8A-4147-A177-3AD203B41FA5}">
                      <a16:colId xmlns:a16="http://schemas.microsoft.com/office/drawing/2014/main" val="20005"/>
                    </a:ext>
                  </a:extLst>
                </a:gridCol>
                <a:gridCol w="1356806">
                  <a:extLst>
                    <a:ext uri="{9D8B030D-6E8A-4147-A177-3AD203B41FA5}">
                      <a16:colId xmlns:a16="http://schemas.microsoft.com/office/drawing/2014/main" val="20006"/>
                    </a:ext>
                  </a:extLst>
                </a:gridCol>
              </a:tblGrid>
              <a:tr h="290107">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Experiences</a:t>
                      </a:r>
                      <a:endParaRPr lang="en-US" sz="1600" b="0" dirty="0">
                        <a:solidFill>
                          <a:schemeClr val="bg1"/>
                        </a:solidFill>
                      </a:endParaRPr>
                    </a:p>
                  </a:txBody>
                  <a:tcPr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A"/>
                    </a:solidFill>
                  </a:tcPr>
                </a:tc>
                <a:tc rowSpan="2" hMerge="1">
                  <a:txBody>
                    <a:bodyPr/>
                    <a:lstStyle/>
                    <a:p>
                      <a:endParaRPr lang="en-US"/>
                    </a:p>
                  </a:txBody>
                  <a:tcPr/>
                </a:tc>
                <a:tc gridSpan="4">
                  <a:txBody>
                    <a:bodyPr/>
                    <a:lstStyle/>
                    <a:p>
                      <a:pPr marL="117475" indent="-117475" algn="ctr">
                        <a:buFont typeface="Arial" pitchFamily="34" charset="0"/>
                        <a:buNone/>
                      </a:pPr>
                      <a:r>
                        <a:rPr lang="en-US" sz="1400" b="0" dirty="0">
                          <a:solidFill>
                            <a:schemeClr val="bg1"/>
                          </a:solidFill>
                        </a:rPr>
                        <a:t>Maturity Levels</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A"/>
                    </a:solidFill>
                  </a:tcPr>
                </a:tc>
                <a:tc hMerge="1">
                  <a:txBody>
                    <a:bodyPr/>
                    <a:lstStyle/>
                    <a:p>
                      <a:pPr marL="117475" indent="-117475" algn="ctr">
                        <a:buFont typeface="Arial" pitchFamily="34" charset="0"/>
                        <a:buNone/>
                      </a:pP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117475" indent="-117475" algn="ctr">
                        <a:buFont typeface="Arial" pitchFamily="34" charset="0"/>
                        <a:buNone/>
                      </a:pP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117475" indent="-117475" algn="ctr">
                        <a:buFont typeface="Arial" pitchFamily="34" charset="0"/>
                        <a:buNone/>
                      </a:pP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a:txBody>
                    <a:bodyPr/>
                    <a:lstStyle/>
                    <a:p>
                      <a:pPr marL="117475" indent="-117475" algn="ctr">
                        <a:buFont typeface="Arial" pitchFamily="34" charset="0"/>
                        <a:buNone/>
                      </a:pPr>
                      <a:r>
                        <a:rPr lang="en-US" sz="1400" b="0" dirty="0">
                          <a:solidFill>
                            <a:schemeClr val="bg1"/>
                          </a:solidFill>
                        </a:rPr>
                        <a:t>Goal</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0099BA"/>
                    </a:solidFill>
                  </a:tcPr>
                </a:tc>
                <a:extLst>
                  <a:ext uri="{0D108BD9-81ED-4DB2-BD59-A6C34878D82A}">
                    <a16:rowId xmlns:a16="http://schemas.microsoft.com/office/drawing/2014/main" val="10000"/>
                  </a:ext>
                </a:extLst>
              </a:tr>
              <a:tr h="467644">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pPr marL="117475" indent="-117475">
                        <a:buFont typeface="Arial" pitchFamily="34" charset="0"/>
                        <a:buChar char="•"/>
                      </a:pPr>
                      <a:endParaRPr lang="en-US" sz="1200" dirty="0"/>
                    </a:p>
                  </a:txBody>
                  <a:tcP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1"/>
                    </a:solidFill>
                  </a:tcPr>
                </a:tc>
                <a:tc>
                  <a:txBody>
                    <a:bodyPr/>
                    <a:lstStyle/>
                    <a:p>
                      <a:pPr marL="6350" indent="-6350" algn="ctr">
                        <a:buFont typeface="Arial" pitchFamily="34" charset="0"/>
                        <a:buNone/>
                      </a:pPr>
                      <a:r>
                        <a:rPr lang="en-US" sz="1200" b="0" dirty="0">
                          <a:solidFill>
                            <a:schemeClr val="bg1"/>
                          </a:solidFill>
                        </a:rPr>
                        <a:t>No Capability</a:t>
                      </a: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0099BA"/>
                    </a:solidFill>
                  </a:tcPr>
                </a:tc>
                <a:tc>
                  <a:txBody>
                    <a:bodyPr/>
                    <a:lstStyle/>
                    <a:p>
                      <a:pPr marL="6350" indent="-6350" algn="ctr">
                        <a:buFont typeface="Arial" pitchFamily="34" charset="0"/>
                        <a:buNone/>
                      </a:pPr>
                      <a:r>
                        <a:rPr lang="en-US" sz="1200" b="0" dirty="0">
                          <a:solidFill>
                            <a:schemeClr val="bg1"/>
                          </a:solidFill>
                        </a:rPr>
                        <a:t>Basic Capability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0099BA"/>
                    </a:solidFill>
                  </a:tcPr>
                </a:tc>
                <a:tc>
                  <a:txBody>
                    <a:bodyPr/>
                    <a:lstStyle/>
                    <a:p>
                      <a:pPr marL="6350" indent="-6350" algn="ctr">
                        <a:buFont typeface="Arial" pitchFamily="34" charset="0"/>
                        <a:buNone/>
                      </a:pPr>
                      <a:r>
                        <a:rPr lang="en-US" sz="1200" b="0" dirty="0">
                          <a:solidFill>
                            <a:schemeClr val="bg1"/>
                          </a:solidFill>
                        </a:rPr>
                        <a:t>Enhanced</a:t>
                      </a:r>
                    </a:p>
                    <a:p>
                      <a:pPr marL="6350" indent="-6350" algn="ctr">
                        <a:buFont typeface="Arial" pitchFamily="34" charset="0"/>
                        <a:buNone/>
                      </a:pPr>
                      <a:r>
                        <a:rPr lang="en-US" sz="1200" b="0" baseline="0" dirty="0">
                          <a:solidFill>
                            <a:schemeClr val="bg1"/>
                          </a:solidFill>
                        </a:rPr>
                        <a:t>Capability</a:t>
                      </a:r>
                      <a:endParaRPr 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0099BA"/>
                    </a:solidFill>
                  </a:tcPr>
                </a:tc>
                <a:tc>
                  <a:txBody>
                    <a:bodyPr/>
                    <a:lstStyle/>
                    <a:p>
                      <a:pPr marL="6350" indent="-6350" algn="ctr">
                        <a:buFont typeface="Arial" pitchFamily="34" charset="0"/>
                        <a:buNone/>
                      </a:pPr>
                      <a:r>
                        <a:rPr lang="en-US" sz="1200" b="0" dirty="0">
                          <a:solidFill>
                            <a:schemeClr val="bg1"/>
                          </a:solidFill>
                        </a:rPr>
                        <a:t>Differentiating</a:t>
                      </a:r>
                      <a:r>
                        <a:rPr lang="en-US" sz="1200" b="0" baseline="0" dirty="0">
                          <a:solidFill>
                            <a:schemeClr val="bg1"/>
                          </a:solidFill>
                        </a:rPr>
                        <a:t> Capability</a:t>
                      </a:r>
                      <a:endParaRPr 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0099BA"/>
                    </a:solidFill>
                  </a:tcPr>
                </a:tc>
                <a:tc vMerge="1">
                  <a:txBody>
                    <a:bodyPr/>
                    <a:lstStyle/>
                    <a:p>
                      <a:pPr marL="6350" indent="-6350" algn="ctr">
                        <a:buFont typeface="Arial" pitchFamily="34" charset="0"/>
                        <a:buNone/>
                      </a:pPr>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6945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Appointments</a:t>
                      </a:r>
                    </a:p>
                  </a:txBody>
                  <a:tcPr vert="vert270" anchor="ct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95959"/>
                    </a:solidFill>
                  </a:tcPr>
                </a:tc>
                <a:tc>
                  <a:txBody>
                    <a:bodyPr/>
                    <a:lstStyle/>
                    <a:p>
                      <a:pPr marL="1588" indent="-1588">
                        <a:buFont typeface="Arial" pitchFamily="34" charset="0"/>
                        <a:buNone/>
                      </a:pPr>
                      <a:r>
                        <a:rPr lang="en-US" sz="1000" b="1" dirty="0">
                          <a:solidFill>
                            <a:srgbClr val="595959"/>
                          </a:solidFill>
                        </a:rPr>
                        <a:t>Scheduling</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Call to schedule appointments.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View</a:t>
                      </a:r>
                      <a:r>
                        <a:rPr lang="en-US" sz="1000" baseline="0" dirty="0">
                          <a:solidFill>
                            <a:srgbClr val="595959"/>
                          </a:solidFill>
                        </a:rPr>
                        <a:t> past and </a:t>
                      </a:r>
                      <a:br>
                        <a:rPr lang="en-US" sz="1000" baseline="0" dirty="0">
                          <a:solidFill>
                            <a:srgbClr val="595959"/>
                          </a:solidFill>
                        </a:rPr>
                      </a:br>
                      <a:r>
                        <a:rPr lang="en-US" sz="1000" baseline="0" dirty="0">
                          <a:solidFill>
                            <a:srgbClr val="595959"/>
                          </a:solidFill>
                        </a:rPr>
                        <a:t>future appointments. </a:t>
                      </a:r>
                      <a:r>
                        <a:rPr lang="en-US" sz="1000" dirty="0">
                          <a:solidFill>
                            <a:srgbClr val="595959"/>
                          </a:solidFill>
                        </a:rPr>
                        <a:t>Request</a:t>
                      </a:r>
                      <a:r>
                        <a:rPr lang="en-US" sz="1000" baseline="0" dirty="0">
                          <a:solidFill>
                            <a:srgbClr val="595959"/>
                          </a:solidFill>
                        </a:rPr>
                        <a:t> via mobile.</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baseline="0" dirty="0">
                          <a:solidFill>
                            <a:srgbClr val="595959"/>
                          </a:solidFill>
                        </a:rPr>
                        <a:t>Request and cancel via mobile. Set expectations around next available appointment. </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S</a:t>
                      </a:r>
                      <a:r>
                        <a:rPr lang="en-US" sz="1000" baseline="0" dirty="0">
                          <a:solidFill>
                            <a:srgbClr val="595959"/>
                          </a:solidFill>
                        </a:rPr>
                        <a:t>chedule directly via web or mobile.  Fast Pass notifications if earlier appointments open. </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baseline="0" dirty="0">
                          <a:solidFill>
                            <a:srgbClr val="595959"/>
                          </a:solidFill>
                        </a:rPr>
                        <a:t>High Priority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483754">
                <a:tc vMerge="1">
                  <a:txBody>
                    <a:bodyPr/>
                    <a:lstStyle/>
                    <a:p>
                      <a:endParaRPr lang="en-US"/>
                    </a:p>
                  </a:txBody>
                  <a:tcPr/>
                </a:tc>
                <a:tc>
                  <a:txBody>
                    <a:bodyPr/>
                    <a:lstStyle/>
                    <a:p>
                      <a:pPr marL="1588" indent="-1588">
                        <a:buFont typeface="Arial" pitchFamily="34" charset="0"/>
                        <a:buNone/>
                      </a:pPr>
                      <a:r>
                        <a:rPr lang="en-US" sz="1000" b="1" dirty="0">
                          <a:solidFill>
                            <a:srgbClr val="595959"/>
                          </a:solidFill>
                        </a:rPr>
                        <a:t>Reminders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No</a:t>
                      </a:r>
                      <a:r>
                        <a:rPr lang="en-US" sz="1000" baseline="0" dirty="0">
                          <a:solidFill>
                            <a:srgbClr val="595959"/>
                          </a:solidFill>
                        </a:rPr>
                        <a:t> appointment reminders sent.</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 typeface="Arial" pitchFamily="34" charset="0"/>
                        <a:buNone/>
                      </a:pPr>
                      <a:r>
                        <a:rPr lang="en-US" sz="1000" dirty="0">
                          <a:solidFill>
                            <a:srgbClr val="595959"/>
                          </a:solidFill>
                        </a:rPr>
                        <a:t>Text message </a:t>
                      </a:r>
                      <a:br>
                        <a:rPr lang="en-US" sz="1000" dirty="0">
                          <a:solidFill>
                            <a:srgbClr val="595959"/>
                          </a:solidFill>
                        </a:rPr>
                      </a:br>
                      <a:r>
                        <a:rPr lang="en-US" sz="1000" dirty="0">
                          <a:solidFill>
                            <a:srgbClr val="595959"/>
                          </a:solidFill>
                        </a:rPr>
                        <a:t>or voicemail</a:t>
                      </a:r>
                      <a:r>
                        <a:rPr lang="en-US" sz="1000" baseline="0" dirty="0">
                          <a:solidFill>
                            <a:srgbClr val="595959"/>
                          </a:solidFill>
                        </a:rPr>
                        <a:t> </a:t>
                      </a:r>
                      <a:br>
                        <a:rPr lang="en-US" sz="1000" baseline="0" dirty="0">
                          <a:solidFill>
                            <a:srgbClr val="595959"/>
                          </a:solidFill>
                        </a:rPr>
                      </a:br>
                      <a:r>
                        <a:rPr lang="en-US" sz="1000" baseline="0" dirty="0">
                          <a:solidFill>
                            <a:srgbClr val="595959"/>
                          </a:solidFill>
                        </a:rPr>
                        <a:t>reminder sent </a:t>
                      </a:r>
                      <a:br>
                        <a:rPr lang="en-US" sz="1000" baseline="0" dirty="0">
                          <a:solidFill>
                            <a:srgbClr val="595959"/>
                          </a:solidFill>
                        </a:rPr>
                      </a:br>
                      <a:r>
                        <a:rPr lang="en-US" sz="1000" baseline="0" dirty="0">
                          <a:solidFill>
                            <a:srgbClr val="595959"/>
                          </a:solidFill>
                        </a:rPr>
                        <a:t>x days before.</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baseline="0" dirty="0">
                          <a:solidFill>
                            <a:srgbClr val="595959"/>
                          </a:solidFill>
                        </a:rPr>
                        <a:t>Choose delivery mechanism and quantity of reminders (available in 2017/18 MyChart upgrade).</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Reminders have</a:t>
                      </a:r>
                      <a:r>
                        <a:rPr lang="en-US" sz="1000" baseline="0" dirty="0">
                          <a:solidFill>
                            <a:srgbClr val="595959"/>
                          </a:solidFill>
                        </a:rPr>
                        <a:t> </a:t>
                      </a:r>
                      <a:br>
                        <a:rPr lang="en-US" sz="1000" baseline="0" dirty="0">
                          <a:solidFill>
                            <a:srgbClr val="595959"/>
                          </a:solidFill>
                        </a:rPr>
                      </a:br>
                      <a:r>
                        <a:rPr lang="en-US" sz="1000" baseline="0" dirty="0">
                          <a:solidFill>
                            <a:srgbClr val="595959"/>
                          </a:solidFill>
                        </a:rPr>
                        <a:t>links to wayfinding, personalized instructions, what to expect information, etc..</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Implement via</a:t>
                      </a:r>
                      <a:r>
                        <a:rPr lang="en-US" sz="1000" baseline="0" dirty="0">
                          <a:solidFill>
                            <a:srgbClr val="595959"/>
                          </a:solidFill>
                        </a:rPr>
                        <a:t> incremental steps</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98994">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Navigation</a:t>
                      </a:r>
                    </a:p>
                  </a:txBody>
                  <a:tcPr vert="vert270" anchor="ct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marL="1588" indent="-1588">
                        <a:buFont typeface="Arial" pitchFamily="34" charset="0"/>
                        <a:buNone/>
                      </a:pPr>
                      <a:r>
                        <a:rPr lang="en-US" sz="1000" b="1" dirty="0">
                          <a:solidFill>
                            <a:srgbClr val="595959"/>
                          </a:solidFill>
                        </a:rPr>
                        <a:t>Getting to the Hospital</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No navigation</a:t>
                      </a:r>
                      <a:r>
                        <a:rPr lang="en-US" sz="1000" baseline="0" dirty="0">
                          <a:solidFill>
                            <a:srgbClr val="595959"/>
                          </a:solidFill>
                        </a:rPr>
                        <a:t> support.</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 typeface="Arial" pitchFamily="34" charset="0"/>
                        <a:buNone/>
                      </a:pPr>
                      <a:r>
                        <a:rPr lang="en-US" sz="1000" dirty="0">
                          <a:solidFill>
                            <a:srgbClr val="595959"/>
                          </a:solidFill>
                        </a:rPr>
                        <a:t>Static maps </a:t>
                      </a:r>
                      <a:br>
                        <a:rPr lang="en-US" sz="1000" dirty="0">
                          <a:solidFill>
                            <a:srgbClr val="595959"/>
                          </a:solidFill>
                        </a:rPr>
                      </a:br>
                      <a:r>
                        <a:rPr lang="en-US" sz="1000" dirty="0">
                          <a:solidFill>
                            <a:srgbClr val="595959"/>
                          </a:solidFill>
                        </a:rPr>
                        <a:t>and directions</a:t>
                      </a:r>
                      <a:r>
                        <a:rPr lang="en-US" sz="1000" baseline="0" dirty="0">
                          <a:solidFill>
                            <a:srgbClr val="595959"/>
                          </a:solidFill>
                        </a:rPr>
                        <a:t>.</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Link</a:t>
                      </a:r>
                      <a:r>
                        <a:rPr lang="en-US" sz="1000" baseline="0" dirty="0">
                          <a:solidFill>
                            <a:srgbClr val="595959"/>
                          </a:solidFill>
                        </a:rPr>
                        <a:t> to google maps, which include public transportation options.</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Personalized door</a:t>
                      </a:r>
                      <a:r>
                        <a:rPr lang="en-US" sz="1000" baseline="0" dirty="0">
                          <a:solidFill>
                            <a:srgbClr val="595959"/>
                          </a:solidFill>
                        </a:rPr>
                        <a:t> </a:t>
                      </a:r>
                      <a:br>
                        <a:rPr lang="en-US" sz="1000" baseline="0" dirty="0">
                          <a:solidFill>
                            <a:srgbClr val="595959"/>
                          </a:solidFill>
                        </a:rPr>
                      </a:br>
                      <a:r>
                        <a:rPr lang="en-US" sz="1000" baseline="0" dirty="0">
                          <a:solidFill>
                            <a:srgbClr val="595959"/>
                          </a:solidFill>
                        </a:rPr>
                        <a:t>to door instructions.</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63996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1588" indent="-1588">
                        <a:buFont typeface="Arial" pitchFamily="34" charset="0"/>
                        <a:buNone/>
                      </a:pPr>
                      <a:r>
                        <a:rPr lang="en-US" sz="1000" b="1" dirty="0">
                          <a:solidFill>
                            <a:srgbClr val="595959"/>
                          </a:solidFill>
                        </a:rPr>
                        <a:t>Navigating the Hospital</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marR="0" lvl="0" indent="-1588" algn="l" defTabSz="457200" rtl="0" eaLnBrk="1" fontAlgn="auto" latinLnBrk="0" hangingPunct="1">
                        <a:lnSpc>
                          <a:spcPct val="100000"/>
                        </a:lnSpc>
                        <a:spcBef>
                          <a:spcPts val="0"/>
                        </a:spcBef>
                        <a:spcAft>
                          <a:spcPts val="0"/>
                        </a:spcAft>
                        <a:buClrTx/>
                        <a:buSzTx/>
                        <a:buFont typeface="Arial" pitchFamily="34" charset="0"/>
                        <a:buNone/>
                        <a:tabLst/>
                        <a:defRPr/>
                      </a:pPr>
                      <a:r>
                        <a:rPr lang="en-US" sz="1000" dirty="0">
                          <a:solidFill>
                            <a:srgbClr val="595959"/>
                          </a:solidFill>
                        </a:rPr>
                        <a:t>No navigation</a:t>
                      </a:r>
                      <a:r>
                        <a:rPr lang="en-US" sz="1000" baseline="0" dirty="0">
                          <a:solidFill>
                            <a:srgbClr val="595959"/>
                          </a:solidFill>
                        </a:rPr>
                        <a:t> support.</a:t>
                      </a:r>
                      <a:endParaRPr lang="en-US" sz="1000" dirty="0">
                        <a:solidFill>
                          <a:srgbClr val="595959"/>
                        </a:solidFill>
                      </a:endParaRPr>
                    </a:p>
                    <a:p>
                      <a:pPr marL="1588" indent="-1588">
                        <a:buFont typeface="Arial" pitchFamily="34" charset="0"/>
                        <a:buNone/>
                      </a:pP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000" dirty="0">
                          <a:solidFill>
                            <a:srgbClr val="595959"/>
                          </a:solidFill>
                        </a:rPr>
                        <a:t>Static maps and directions</a:t>
                      </a:r>
                      <a:r>
                        <a:rPr lang="en-US" sz="1000" baseline="0" dirty="0">
                          <a:solidFill>
                            <a:srgbClr val="595959"/>
                          </a:solidFill>
                        </a:rPr>
                        <a:t>, printed</a:t>
                      </a:r>
                      <a:br>
                        <a:rPr lang="en-US" sz="1000" baseline="0" dirty="0">
                          <a:solidFill>
                            <a:srgbClr val="595959"/>
                          </a:solidFill>
                        </a:rPr>
                      </a:br>
                      <a:r>
                        <a:rPr lang="en-US" sz="1000" baseline="0" dirty="0">
                          <a:solidFill>
                            <a:srgbClr val="595959"/>
                          </a:solidFill>
                        </a:rPr>
                        <a:t> and web.</a:t>
                      </a:r>
                      <a:endParaRPr lang="en-US" sz="1000" dirty="0">
                        <a:solidFill>
                          <a:srgbClr val="595959"/>
                        </a:solidFill>
                      </a:endParaRPr>
                    </a:p>
                    <a:p>
                      <a:pPr marL="0" indent="0">
                        <a:buFont typeface="Arial" pitchFamily="34" charset="0"/>
                        <a:buNone/>
                      </a:pP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Wayfinding</a:t>
                      </a:r>
                      <a:r>
                        <a:rPr lang="en-US" sz="1000" baseline="0" dirty="0">
                          <a:solidFill>
                            <a:srgbClr val="595959"/>
                          </a:solidFill>
                        </a:rPr>
                        <a:t> via Epic Welcome.</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Blue dot wayfinding,</a:t>
                      </a:r>
                      <a:r>
                        <a:rPr lang="en-US" sz="1000" baseline="0" dirty="0">
                          <a:solidFill>
                            <a:srgbClr val="595959"/>
                          </a:solidFill>
                        </a:rPr>
                        <a:t> beacons to personalize experience.</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Delighter.  Would compel users to download the app</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60186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vert="vert27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1588" indent="-1588">
                        <a:buFont typeface="Arial" pitchFamily="34" charset="0"/>
                        <a:buNone/>
                      </a:pPr>
                      <a:r>
                        <a:rPr lang="en-US" sz="1000" b="1" dirty="0">
                          <a:solidFill>
                            <a:srgbClr val="595959"/>
                          </a:solidFill>
                        </a:rPr>
                        <a:t>Parking</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No parking information.</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indent="0">
                        <a:buFont typeface="Arial" pitchFamily="34" charset="0"/>
                        <a:buNone/>
                      </a:pPr>
                      <a:r>
                        <a:rPr lang="en-US" sz="1000" dirty="0">
                          <a:solidFill>
                            <a:srgbClr val="595959"/>
                          </a:solidFill>
                        </a:rPr>
                        <a:t>Maps</a:t>
                      </a:r>
                      <a:r>
                        <a:rPr lang="en-US" sz="1000" baseline="0" dirty="0">
                          <a:solidFill>
                            <a:srgbClr val="595959"/>
                          </a:solidFill>
                        </a:rPr>
                        <a:t> and instructions on where to park. </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Information on parking pricing, discounts, best lot to park for appointment.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r>
                        <a:rPr lang="en-US" sz="1000" dirty="0">
                          <a:solidFill>
                            <a:srgbClr val="595959"/>
                          </a:solidFill>
                        </a:rPr>
                        <a:t>Wayfinding to the parking lot is best</a:t>
                      </a:r>
                      <a:br>
                        <a:rPr lang="en-US" sz="1000" dirty="0">
                          <a:solidFill>
                            <a:srgbClr val="595959"/>
                          </a:solidFill>
                        </a:rPr>
                      </a:br>
                      <a:r>
                        <a:rPr lang="en-US" sz="1000" dirty="0">
                          <a:solidFill>
                            <a:srgbClr val="595959"/>
                          </a:solidFill>
                        </a:rPr>
                        <a:t>for</a:t>
                      </a:r>
                      <a:r>
                        <a:rPr lang="en-US" sz="1000" baseline="0" dirty="0">
                          <a:solidFill>
                            <a:srgbClr val="595959"/>
                          </a:solidFill>
                        </a:rPr>
                        <a:t> appointment. </a:t>
                      </a:r>
                      <a:br>
                        <a:rPr lang="en-US" sz="1000" baseline="0" dirty="0">
                          <a:solidFill>
                            <a:srgbClr val="595959"/>
                          </a:solidFill>
                        </a:rPr>
                      </a:br>
                      <a:r>
                        <a:rPr lang="en-US" sz="1000" baseline="0" dirty="0">
                          <a:solidFill>
                            <a:srgbClr val="595959"/>
                          </a:solidFill>
                        </a:rPr>
                        <a:t>Mark the spot. Wayfinding back </a:t>
                      </a:r>
                      <a:br>
                        <a:rPr lang="en-US" sz="1000" baseline="0" dirty="0">
                          <a:solidFill>
                            <a:srgbClr val="595959"/>
                          </a:solidFill>
                        </a:rPr>
                      </a:br>
                      <a:r>
                        <a:rPr lang="en-US" sz="1000" baseline="0" dirty="0">
                          <a:solidFill>
                            <a:srgbClr val="595959"/>
                          </a:solidFill>
                        </a:rPr>
                        <a:t>to the car. </a:t>
                      </a: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588" indent="-1588">
                        <a:buFont typeface="Arial" pitchFamily="34" charset="0"/>
                        <a:buNone/>
                      </a:pPr>
                      <a:endParaRPr lang="en-US" sz="1000" dirty="0">
                        <a:solidFill>
                          <a:srgbClr val="595959"/>
                        </a:solidFill>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19" name="Straight Connector 18"/>
          <p:cNvCxnSpPr/>
          <p:nvPr/>
        </p:nvCxnSpPr>
        <p:spPr>
          <a:xfrm flipV="1">
            <a:off x="4623336" y="4925569"/>
            <a:ext cx="1448281" cy="782213"/>
          </a:xfrm>
          <a:prstGeom prst="line">
            <a:avLst/>
          </a:prstGeom>
          <a:ln w="952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1200" y="295904"/>
            <a:ext cx="8229600" cy="944562"/>
          </a:xfrm>
        </p:spPr>
        <p:txBody>
          <a:bodyPr/>
          <a:lstStyle/>
          <a:p>
            <a:r>
              <a:rPr lang="en-US" dirty="0">
                <a:solidFill>
                  <a:srgbClr val="5A5A59"/>
                </a:solidFill>
              </a:rPr>
              <a:t>Define Experience Use Cases</a:t>
            </a:r>
            <a:br>
              <a:rPr lang="en-US" sz="2400" dirty="0">
                <a:solidFill>
                  <a:srgbClr val="595959"/>
                </a:solidFill>
              </a:rPr>
            </a:br>
            <a:endParaRPr lang="en-US" sz="2400" dirty="0">
              <a:solidFill>
                <a:srgbClr val="595959"/>
              </a:solidFill>
            </a:endParaRPr>
          </a:p>
        </p:txBody>
      </p:sp>
      <p:sp>
        <p:nvSpPr>
          <p:cNvPr id="30" name="Footer Placeholder 4"/>
          <p:cNvSpPr>
            <a:spLocks noGrp="1"/>
          </p:cNvSpPr>
          <p:nvPr>
            <p:ph type="ftr" sz="quarter" idx="4294967295"/>
          </p:nvPr>
        </p:nvSpPr>
        <p:spPr>
          <a:xfrm>
            <a:off x="5009829" y="6676440"/>
            <a:ext cx="2172342" cy="182562"/>
          </a:xfrm>
        </p:spPr>
        <p:txBody>
          <a:bodyPr/>
          <a:lstStyle/>
          <a:p>
            <a:endParaRPr lang="en-US" dirty="0"/>
          </a:p>
        </p:txBody>
      </p:sp>
      <p:cxnSp>
        <p:nvCxnSpPr>
          <p:cNvPr id="49" name="Straight Connector 48"/>
          <p:cNvCxnSpPr/>
          <p:nvPr/>
        </p:nvCxnSpPr>
        <p:spPr>
          <a:xfrm>
            <a:off x="8845933" y="2729032"/>
            <a:ext cx="0" cy="696921"/>
          </a:xfrm>
          <a:prstGeom prst="line">
            <a:avLst/>
          </a:prstGeom>
          <a:ln w="952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69230" y="4157472"/>
            <a:ext cx="5435" cy="768374"/>
          </a:xfrm>
          <a:prstGeom prst="line">
            <a:avLst/>
          </a:prstGeom>
          <a:ln w="952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69230" y="3395472"/>
            <a:ext cx="5435" cy="768374"/>
          </a:xfrm>
          <a:prstGeom prst="line">
            <a:avLst/>
          </a:prstGeom>
          <a:ln w="952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69230" y="2651760"/>
            <a:ext cx="5435" cy="768374"/>
          </a:xfrm>
          <a:prstGeom prst="line">
            <a:avLst/>
          </a:prstGeom>
          <a:ln w="95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455243" y="3454456"/>
            <a:ext cx="1396786" cy="696921"/>
          </a:xfrm>
          <a:prstGeom prst="line">
            <a:avLst/>
          </a:prstGeom>
          <a:ln w="952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55243" y="4151377"/>
            <a:ext cx="1396786" cy="510087"/>
          </a:xfrm>
          <a:prstGeom prst="line">
            <a:avLst/>
          </a:prstGeom>
          <a:ln w="952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852029" y="4661464"/>
            <a:ext cx="1" cy="1129736"/>
          </a:xfrm>
          <a:prstGeom prst="line">
            <a:avLst/>
          </a:prstGeom>
          <a:ln w="952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854171" y="5230368"/>
            <a:ext cx="0" cy="560832"/>
          </a:xfrm>
          <a:prstGeom prst="line">
            <a:avLst/>
          </a:prstGeom>
          <a:ln w="9525">
            <a:solidFill>
              <a:srgbClr val="00B050"/>
            </a:solidFill>
            <a:headEnd type="ova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2001325" y="6267976"/>
          <a:ext cx="3094933" cy="271780"/>
        </p:xfrm>
        <a:graphic>
          <a:graphicData uri="http://schemas.openxmlformats.org/drawingml/2006/table">
            <a:tbl>
              <a:tblPr firstRow="1" bandRow="1">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effectLst/>
              </a:tblPr>
              <a:tblGrid>
                <a:gridCol w="592712">
                  <a:extLst>
                    <a:ext uri="{9D8B030D-6E8A-4147-A177-3AD203B41FA5}">
                      <a16:colId xmlns:a16="http://schemas.microsoft.com/office/drawing/2014/main" val="20000"/>
                    </a:ext>
                  </a:extLst>
                </a:gridCol>
                <a:gridCol w="911426">
                  <a:extLst>
                    <a:ext uri="{9D8B030D-6E8A-4147-A177-3AD203B41FA5}">
                      <a16:colId xmlns:a16="http://schemas.microsoft.com/office/drawing/2014/main" val="20001"/>
                    </a:ext>
                  </a:extLst>
                </a:gridCol>
                <a:gridCol w="582574">
                  <a:extLst>
                    <a:ext uri="{9D8B030D-6E8A-4147-A177-3AD203B41FA5}">
                      <a16:colId xmlns:a16="http://schemas.microsoft.com/office/drawing/2014/main" val="20002"/>
                    </a:ext>
                  </a:extLst>
                </a:gridCol>
                <a:gridCol w="1008221">
                  <a:extLst>
                    <a:ext uri="{9D8B030D-6E8A-4147-A177-3AD203B41FA5}">
                      <a16:colId xmlns:a16="http://schemas.microsoft.com/office/drawing/2014/main" val="20003"/>
                    </a:ext>
                  </a:extLst>
                </a:gridCol>
              </a:tblGrid>
              <a:tr h="27178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endParaRPr lang="en-US" sz="1000" dirty="0">
                        <a:solidFill>
                          <a:srgbClr val="595959"/>
                        </a:solidFill>
                      </a:endParaRP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3E0EF"/>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000" dirty="0">
                          <a:solidFill>
                            <a:srgbClr val="595959"/>
                          </a:solidFill>
                        </a:rPr>
                        <a:t>Today</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3E0EF"/>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endParaRPr lang="en-US" sz="1000" dirty="0">
                        <a:solidFill>
                          <a:srgbClr val="595959"/>
                        </a:solidFill>
                      </a:endParaRP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3E0EF"/>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000" dirty="0">
                          <a:solidFill>
                            <a:srgbClr val="595959"/>
                          </a:solidFill>
                        </a:rPr>
                        <a:t>Aspirational</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3E0EF"/>
                    </a:solidFill>
                  </a:tcPr>
                </a:tc>
                <a:extLst>
                  <a:ext uri="{0D108BD9-81ED-4DB2-BD59-A6C34878D82A}">
                    <a16:rowId xmlns:a16="http://schemas.microsoft.com/office/drawing/2014/main" val="10000"/>
                  </a:ext>
                </a:extLst>
              </a:tr>
            </a:tbl>
          </a:graphicData>
        </a:graphic>
      </p:graphicFrame>
      <p:cxnSp>
        <p:nvCxnSpPr>
          <p:cNvPr id="18" name="Straight Connector 17"/>
          <p:cNvCxnSpPr/>
          <p:nvPr/>
        </p:nvCxnSpPr>
        <p:spPr>
          <a:xfrm flipH="1">
            <a:off x="2179518" y="6399902"/>
            <a:ext cx="332346" cy="0"/>
          </a:xfrm>
          <a:prstGeom prst="line">
            <a:avLst/>
          </a:prstGeom>
          <a:noFill/>
          <a:ln w="9525" cap="flat" cmpd="sng" algn="ctr">
            <a:solidFill>
              <a:srgbClr val="FF0000"/>
            </a:solidFill>
            <a:prstDash val="solid"/>
            <a:headEnd type="oval"/>
            <a:tailEnd type="oval"/>
          </a:ln>
          <a:effectLst/>
        </p:spPr>
      </p:cxnSp>
      <p:cxnSp>
        <p:nvCxnSpPr>
          <p:cNvPr id="20" name="Straight Connector 19"/>
          <p:cNvCxnSpPr/>
          <p:nvPr/>
        </p:nvCxnSpPr>
        <p:spPr>
          <a:xfrm>
            <a:off x="3682645" y="6400609"/>
            <a:ext cx="313154" cy="1"/>
          </a:xfrm>
          <a:prstGeom prst="line">
            <a:avLst/>
          </a:prstGeom>
          <a:noFill/>
          <a:ln w="9525" cap="flat" cmpd="sng" algn="ctr">
            <a:solidFill>
              <a:srgbClr val="00B050"/>
            </a:solidFill>
            <a:prstDash val="solid"/>
            <a:headEnd type="oval"/>
            <a:tailEnd type="oval"/>
          </a:ln>
          <a:effectLst/>
        </p:spPr>
      </p:cxnSp>
    </p:spTree>
    <p:extLst>
      <p:ext uri="{BB962C8B-B14F-4D97-AF65-F5344CB8AC3E}">
        <p14:creationId xmlns:p14="http://schemas.microsoft.com/office/powerpoint/2010/main" val="220607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4" name="Rectangle 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Group 15"/>
          <p:cNvGrpSpPr/>
          <p:nvPr/>
        </p:nvGrpSpPr>
        <p:grpSpPr>
          <a:xfrm>
            <a:off x="-116372" y="524189"/>
            <a:ext cx="110532" cy="5818682"/>
            <a:chOff x="-116372" y="524189"/>
            <a:chExt cx="110532" cy="5818682"/>
          </a:xfrm>
        </p:grpSpPr>
        <p:grpSp>
          <p:nvGrpSpPr>
            <p:cNvPr id="17" name="Group 16"/>
            <p:cNvGrpSpPr/>
            <p:nvPr/>
          </p:nvGrpSpPr>
          <p:grpSpPr>
            <a:xfrm rot="16200000">
              <a:off x="-136057" y="5361101"/>
              <a:ext cx="149902" cy="110532"/>
              <a:chOff x="2226039" y="-209862"/>
              <a:chExt cx="149902" cy="209862"/>
            </a:xfrm>
          </p:grpSpPr>
          <p:cxnSp>
            <p:nvCxnSpPr>
              <p:cNvPr id="32" name="Straight Connector 3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a:off x="-136057" y="4367675"/>
              <a:ext cx="149902" cy="110532"/>
              <a:chOff x="2226039" y="-209862"/>
              <a:chExt cx="149902" cy="209862"/>
            </a:xfrm>
          </p:grpSpPr>
          <p:cxnSp>
            <p:nvCxnSpPr>
              <p:cNvPr id="30" name="Straight Connector 2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16200000">
              <a:off x="-136057" y="3374249"/>
              <a:ext cx="149902" cy="110532"/>
              <a:chOff x="2226039" y="-209862"/>
              <a:chExt cx="149902" cy="209862"/>
            </a:xfrm>
          </p:grpSpPr>
          <p:cxnSp>
            <p:nvCxnSpPr>
              <p:cNvPr id="28" name="Straight Connector 2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6200000">
              <a:off x="-136057" y="2380823"/>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136057" y="1387397"/>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91974" y="-138366"/>
            <a:ext cx="11204294" cy="110532"/>
            <a:chOff x="491974" y="-138366"/>
            <a:chExt cx="11204294" cy="110532"/>
          </a:xfrm>
        </p:grpSpPr>
        <p:grpSp>
          <p:nvGrpSpPr>
            <p:cNvPr id="35" name="Group 34"/>
            <p:cNvGrpSpPr/>
            <p:nvPr/>
          </p:nvGrpSpPr>
          <p:grpSpPr>
            <a:xfrm>
              <a:off x="2226039" y="-138366"/>
              <a:ext cx="149902" cy="110532"/>
              <a:chOff x="2226039" y="-209862"/>
              <a:chExt cx="149902" cy="209862"/>
            </a:xfrm>
          </p:grpSpPr>
          <p:cxnSp>
            <p:nvCxnSpPr>
              <p:cNvPr id="50" name="Straight Connector 4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21508" y="-138366"/>
              <a:ext cx="149902" cy="110532"/>
              <a:chOff x="2226039" y="-209862"/>
              <a:chExt cx="149902" cy="209862"/>
            </a:xfrm>
          </p:grpSpPr>
          <p:cxnSp>
            <p:nvCxnSpPr>
              <p:cNvPr id="48" name="Straight Connector 4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016977" y="-138366"/>
              <a:ext cx="149902" cy="110532"/>
              <a:chOff x="2226039" y="-209862"/>
              <a:chExt cx="149902" cy="209862"/>
            </a:xfrm>
          </p:grpSpPr>
          <p:cxnSp>
            <p:nvCxnSpPr>
              <p:cNvPr id="46" name="Straight Connector 4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12446"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807914"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121508" y="2355519"/>
            <a:ext cx="7891441" cy="2123658"/>
          </a:xfrm>
          <a:prstGeom prst="rect">
            <a:avLst/>
          </a:prstGeom>
          <a:noFill/>
        </p:spPr>
        <p:txBody>
          <a:bodyPr wrap="square" rtlCol="0">
            <a:spAutoFit/>
          </a:bodyPr>
          <a:lstStyle/>
          <a:p>
            <a:r>
              <a:rPr kumimoji="1" lang="en-US" altLang="zh-CN" sz="6600" dirty="0">
                <a:solidFill>
                  <a:schemeClr val="bg1"/>
                </a:solidFill>
                <a:latin typeface="Arial" charset="0"/>
                <a:ea typeface="Arial" charset="0"/>
                <a:cs typeface="Arial" charset="0"/>
              </a:rPr>
              <a:t>Clear understanding of the buy vs build </a:t>
            </a:r>
          </a:p>
        </p:txBody>
      </p:sp>
    </p:spTree>
    <p:extLst>
      <p:ext uri="{BB962C8B-B14F-4D97-AF65-F5344CB8AC3E}">
        <p14:creationId xmlns:p14="http://schemas.microsoft.com/office/powerpoint/2010/main" val="249081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840" y="417972"/>
            <a:ext cx="12197840" cy="553998"/>
          </a:xfrm>
          <a:prstGeom prst="rect">
            <a:avLst/>
          </a:prstGeom>
          <a:noFill/>
        </p:spPr>
        <p:txBody>
          <a:bodyPr wrap="square" rtlCol="0">
            <a:spAutoFit/>
          </a:bodyPr>
          <a:lstStyle/>
          <a:p>
            <a:pPr algn="ctr"/>
            <a:r>
              <a:rPr kumimoji="1" lang="en-US" altLang="zh-CN" sz="3000" dirty="0">
                <a:latin typeface="Arial" charset="0"/>
                <a:ea typeface="Arial" charset="0"/>
                <a:cs typeface="Arial" charset="0"/>
              </a:rPr>
              <a:t>Tech start-ups are addressing nearly every aspect of care</a:t>
            </a:r>
          </a:p>
        </p:txBody>
      </p:sp>
      <p:cxnSp>
        <p:nvCxnSpPr>
          <p:cNvPr id="36" name="Straight Connector 35"/>
          <p:cNvCxnSpPr/>
          <p:nvPr/>
        </p:nvCxnSpPr>
        <p:spPr>
          <a:xfrm>
            <a:off x="5750180" y="1102906"/>
            <a:ext cx="685800"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grpSp>
        <p:nvGrpSpPr>
          <p:cNvPr id="2" name="Group 1"/>
          <p:cNvGrpSpPr/>
          <p:nvPr/>
        </p:nvGrpSpPr>
        <p:grpSpPr>
          <a:xfrm>
            <a:off x="1714942" y="1196296"/>
            <a:ext cx="8762116" cy="5369804"/>
            <a:chOff x="205565" y="1196296"/>
            <a:chExt cx="8762116" cy="5369804"/>
          </a:xfrm>
        </p:grpSpPr>
        <p:pic>
          <p:nvPicPr>
            <p:cNvPr id="44" name="Picture 43"/>
            <p:cNvPicPr>
              <a:picLocks noChangeAspect="1"/>
            </p:cNvPicPr>
            <p:nvPr/>
          </p:nvPicPr>
          <p:blipFill>
            <a:blip r:embed="rId3"/>
            <a:stretch>
              <a:fillRect/>
            </a:stretch>
          </p:blipFill>
          <p:spPr>
            <a:xfrm>
              <a:off x="3526225" y="1536557"/>
              <a:ext cx="2346159" cy="826044"/>
            </a:xfrm>
            <a:prstGeom prst="rect">
              <a:avLst/>
            </a:prstGeom>
          </p:spPr>
        </p:pic>
        <p:pic>
          <p:nvPicPr>
            <p:cNvPr id="45" name="Picture 44"/>
            <p:cNvPicPr>
              <a:picLocks noChangeAspect="1"/>
            </p:cNvPicPr>
            <p:nvPr/>
          </p:nvPicPr>
          <p:blipFill>
            <a:blip r:embed="rId4"/>
            <a:stretch>
              <a:fillRect/>
            </a:stretch>
          </p:blipFill>
          <p:spPr>
            <a:xfrm>
              <a:off x="7043082" y="3323039"/>
              <a:ext cx="1838802" cy="967790"/>
            </a:xfrm>
            <a:prstGeom prst="rect">
              <a:avLst/>
            </a:prstGeom>
          </p:spPr>
        </p:pic>
        <p:pic>
          <p:nvPicPr>
            <p:cNvPr id="46" name="Picture 45"/>
            <p:cNvPicPr>
              <a:picLocks noChangeAspect="1"/>
            </p:cNvPicPr>
            <p:nvPr/>
          </p:nvPicPr>
          <p:blipFill>
            <a:blip r:embed="rId5"/>
            <a:stretch>
              <a:fillRect/>
            </a:stretch>
          </p:blipFill>
          <p:spPr>
            <a:xfrm>
              <a:off x="6939231" y="4944358"/>
              <a:ext cx="2028450" cy="772277"/>
            </a:xfrm>
            <a:prstGeom prst="rect">
              <a:avLst/>
            </a:prstGeom>
          </p:spPr>
        </p:pic>
        <p:pic>
          <p:nvPicPr>
            <p:cNvPr id="47" name="Picture 46"/>
            <p:cNvPicPr>
              <a:picLocks noChangeAspect="1"/>
            </p:cNvPicPr>
            <p:nvPr/>
          </p:nvPicPr>
          <p:blipFill>
            <a:blip r:embed="rId6"/>
            <a:stretch>
              <a:fillRect/>
            </a:stretch>
          </p:blipFill>
          <p:spPr>
            <a:xfrm>
              <a:off x="466784" y="2466195"/>
              <a:ext cx="2165309" cy="664745"/>
            </a:xfrm>
            <a:prstGeom prst="rect">
              <a:avLst/>
            </a:prstGeom>
          </p:spPr>
        </p:pic>
        <p:pic>
          <p:nvPicPr>
            <p:cNvPr id="48" name="Picture 47"/>
            <p:cNvPicPr>
              <a:picLocks noChangeAspect="1"/>
            </p:cNvPicPr>
            <p:nvPr/>
          </p:nvPicPr>
          <p:blipFill>
            <a:blip r:embed="rId7"/>
            <a:stretch>
              <a:fillRect/>
            </a:stretch>
          </p:blipFill>
          <p:spPr>
            <a:xfrm>
              <a:off x="6515748" y="1660972"/>
              <a:ext cx="2211939" cy="832731"/>
            </a:xfrm>
            <a:prstGeom prst="rect">
              <a:avLst/>
            </a:prstGeom>
          </p:spPr>
        </p:pic>
        <p:pic>
          <p:nvPicPr>
            <p:cNvPr id="49" name="Picture 48"/>
            <p:cNvPicPr>
              <a:picLocks noChangeAspect="1"/>
            </p:cNvPicPr>
            <p:nvPr/>
          </p:nvPicPr>
          <p:blipFill>
            <a:blip r:embed="rId8"/>
            <a:stretch>
              <a:fillRect/>
            </a:stretch>
          </p:blipFill>
          <p:spPr>
            <a:xfrm>
              <a:off x="246696" y="5380787"/>
              <a:ext cx="2003756" cy="435882"/>
            </a:xfrm>
            <a:prstGeom prst="rect">
              <a:avLst/>
            </a:prstGeom>
          </p:spPr>
        </p:pic>
        <p:pic>
          <p:nvPicPr>
            <p:cNvPr id="51" name="Picture 50"/>
            <p:cNvPicPr>
              <a:picLocks noChangeAspect="1"/>
            </p:cNvPicPr>
            <p:nvPr/>
          </p:nvPicPr>
          <p:blipFill>
            <a:blip r:embed="rId9"/>
            <a:stretch>
              <a:fillRect/>
            </a:stretch>
          </p:blipFill>
          <p:spPr>
            <a:xfrm>
              <a:off x="352357" y="4202652"/>
              <a:ext cx="2164624" cy="680141"/>
            </a:xfrm>
            <a:prstGeom prst="rect">
              <a:avLst/>
            </a:prstGeom>
          </p:spPr>
        </p:pic>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0553" y="2472326"/>
              <a:ext cx="3877949" cy="2908461"/>
            </a:xfrm>
            <a:prstGeom prst="rect">
              <a:avLst/>
            </a:prstGeom>
          </p:spPr>
        </p:pic>
        <p:cxnSp>
          <p:nvCxnSpPr>
            <p:cNvPr id="53" name="Elbow Connector 52"/>
            <p:cNvCxnSpPr>
              <a:stCxn id="69" idx="1"/>
            </p:cNvCxnSpPr>
            <p:nvPr/>
          </p:nvCxnSpPr>
          <p:spPr>
            <a:xfrm rot="10800000" flipH="1" flipV="1">
              <a:off x="289883" y="5221337"/>
              <a:ext cx="2335328" cy="630780"/>
            </a:xfrm>
            <a:prstGeom prst="bentConnector3">
              <a:avLst>
                <a:gd name="adj1" fmla="val -6147"/>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flipH="1">
              <a:off x="6803836" y="3124541"/>
              <a:ext cx="1798421" cy="1044104"/>
            </a:xfrm>
            <a:prstGeom prst="bentConnector3">
              <a:avLst>
                <a:gd name="adj1" fmla="val -12711"/>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rot="10800000" flipH="1" flipV="1">
              <a:off x="3307921" y="1344068"/>
              <a:ext cx="1536034" cy="1078509"/>
            </a:xfrm>
            <a:prstGeom prst="bentConnector3">
              <a:avLst>
                <a:gd name="adj1" fmla="val -14882"/>
              </a:avLst>
            </a:prstGeom>
            <a:ln w="1905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p:nvPr/>
          </p:nvCxnSpPr>
          <p:spPr>
            <a:xfrm rot="10800000">
              <a:off x="289883" y="2211874"/>
              <a:ext cx="3610027" cy="1285541"/>
            </a:xfrm>
            <a:prstGeom prst="bentConnector3">
              <a:avLst>
                <a:gd name="adj1" fmla="val 102209"/>
              </a:avLst>
            </a:prstGeom>
            <a:ln>
              <a:solidFill>
                <a:srgbClr val="FF0000"/>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flipV="1">
              <a:off x="6373210" y="3917731"/>
              <a:ext cx="430628" cy="250916"/>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6404741" y="1446999"/>
              <a:ext cx="2217432" cy="1304084"/>
            </a:xfrm>
            <a:prstGeom prst="bentConnector3">
              <a:avLst>
                <a:gd name="adj1" fmla="val 110309"/>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6133966" y="2751083"/>
              <a:ext cx="270775" cy="827689"/>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595672" y="5274552"/>
              <a:ext cx="1135670" cy="577565"/>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flipH="1">
              <a:off x="6633843" y="4651040"/>
              <a:ext cx="1585974" cy="1154612"/>
            </a:xfrm>
            <a:prstGeom prst="bentConnector3">
              <a:avLst>
                <a:gd name="adj1" fmla="val -53431"/>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6222211" y="4548352"/>
              <a:ext cx="411633" cy="1257301"/>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a:off x="214328" y="3921628"/>
              <a:ext cx="2411914" cy="1033144"/>
            </a:xfrm>
            <a:prstGeom prst="bentConnector3">
              <a:avLst>
                <a:gd name="adj1" fmla="val -3341"/>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2617723" y="3893117"/>
              <a:ext cx="1209356" cy="1050680"/>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843955" y="2417643"/>
              <a:ext cx="0" cy="1069836"/>
            </a:xfrm>
            <a:prstGeom prst="line">
              <a:avLst/>
            </a:prstGeom>
            <a:ln w="19050">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11"/>
            <a:stretch>
              <a:fillRect/>
            </a:stretch>
          </p:blipFill>
          <p:spPr>
            <a:xfrm>
              <a:off x="3903642" y="5898410"/>
              <a:ext cx="2293517" cy="667690"/>
            </a:xfrm>
            <a:prstGeom prst="rect">
              <a:avLst/>
            </a:prstGeom>
          </p:spPr>
        </p:pic>
        <p:cxnSp>
          <p:nvCxnSpPr>
            <p:cNvPr id="69" name="Elbow Connector 68"/>
            <p:cNvCxnSpPr/>
            <p:nvPr/>
          </p:nvCxnSpPr>
          <p:spPr>
            <a:xfrm rot="10800000" flipH="1" flipV="1">
              <a:off x="3067645" y="5852117"/>
              <a:ext cx="3222542" cy="694298"/>
            </a:xfrm>
            <a:prstGeom prst="bentConnector3">
              <a:avLst>
                <a:gd name="adj1" fmla="val -7094"/>
              </a:avLst>
            </a:prstGeom>
            <a:ln>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6254685" y="5445285"/>
              <a:ext cx="14593" cy="1066128"/>
            </a:xfrm>
            <a:prstGeom prst="line">
              <a:avLst/>
            </a:prstGeom>
            <a:ln>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6595731" y="1214991"/>
              <a:ext cx="2091070" cy="340907"/>
              <a:chOff x="3912782" y="775511"/>
              <a:chExt cx="2091070" cy="340907"/>
            </a:xfrm>
          </p:grpSpPr>
          <p:sp>
            <p:nvSpPr>
              <p:cNvPr id="72" name="Rectangle 71"/>
              <p:cNvSpPr/>
              <p:nvPr/>
            </p:nvSpPr>
            <p:spPr>
              <a:xfrm>
                <a:off x="3912782" y="818706"/>
                <a:ext cx="2037907"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3924610" y="775511"/>
                <a:ext cx="2079242" cy="338554"/>
              </a:xfrm>
              <a:prstGeom prst="rect">
                <a:avLst/>
              </a:prstGeom>
              <a:noFill/>
            </p:spPr>
            <p:txBody>
              <a:bodyPr wrap="square" rtlCol="0">
                <a:spAutoFit/>
              </a:bodyPr>
              <a:lstStyle/>
              <a:p>
                <a:r>
                  <a:rPr lang="en-US" sz="1600" dirty="0">
                    <a:solidFill>
                      <a:schemeClr val="bg1"/>
                    </a:solidFill>
                  </a:rPr>
                  <a:t>Patient Engagement</a:t>
                </a:r>
              </a:p>
            </p:txBody>
          </p:sp>
        </p:grpSp>
        <p:grpSp>
          <p:nvGrpSpPr>
            <p:cNvPr id="74" name="Group 73"/>
            <p:cNvGrpSpPr/>
            <p:nvPr/>
          </p:nvGrpSpPr>
          <p:grpSpPr>
            <a:xfrm>
              <a:off x="262272" y="2026610"/>
              <a:ext cx="2629784" cy="340906"/>
              <a:chOff x="3912783" y="775512"/>
              <a:chExt cx="2629784" cy="340906"/>
            </a:xfrm>
          </p:grpSpPr>
          <p:sp>
            <p:nvSpPr>
              <p:cNvPr id="75" name="Rectangle 74"/>
              <p:cNvSpPr/>
              <p:nvPr/>
            </p:nvSpPr>
            <p:spPr>
              <a:xfrm>
                <a:off x="3912783" y="818706"/>
                <a:ext cx="2310808"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3913977" y="775512"/>
                <a:ext cx="2628590" cy="338554"/>
              </a:xfrm>
              <a:prstGeom prst="rect">
                <a:avLst/>
              </a:prstGeom>
              <a:noFill/>
            </p:spPr>
            <p:txBody>
              <a:bodyPr wrap="square" rtlCol="0">
                <a:spAutoFit/>
              </a:bodyPr>
              <a:lstStyle/>
              <a:p>
                <a:r>
                  <a:rPr lang="en-US" sz="1600" dirty="0">
                    <a:solidFill>
                      <a:schemeClr val="bg1"/>
                    </a:solidFill>
                  </a:rPr>
                  <a:t>Scheduling &amp; Referrals</a:t>
                </a:r>
              </a:p>
            </p:txBody>
          </p:sp>
        </p:grpSp>
        <p:grpSp>
          <p:nvGrpSpPr>
            <p:cNvPr id="78" name="Group 77"/>
            <p:cNvGrpSpPr/>
            <p:nvPr/>
          </p:nvGrpSpPr>
          <p:grpSpPr>
            <a:xfrm>
              <a:off x="205565" y="3734909"/>
              <a:ext cx="1903226" cy="340905"/>
              <a:chOff x="3912783" y="775513"/>
              <a:chExt cx="1903226" cy="340905"/>
            </a:xfrm>
          </p:grpSpPr>
          <p:sp>
            <p:nvSpPr>
              <p:cNvPr id="79" name="Rectangle 78"/>
              <p:cNvSpPr/>
              <p:nvPr/>
            </p:nvSpPr>
            <p:spPr>
              <a:xfrm>
                <a:off x="3912783" y="818706"/>
                <a:ext cx="1251096"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3924610" y="775513"/>
                <a:ext cx="1891399" cy="338554"/>
              </a:xfrm>
              <a:prstGeom prst="rect">
                <a:avLst/>
              </a:prstGeom>
              <a:noFill/>
            </p:spPr>
            <p:txBody>
              <a:bodyPr wrap="square" rtlCol="0">
                <a:spAutoFit/>
              </a:bodyPr>
              <a:lstStyle/>
              <a:p>
                <a:r>
                  <a:rPr lang="en-US" sz="1600">
                    <a:solidFill>
                      <a:schemeClr val="bg1"/>
                    </a:solidFill>
                  </a:rPr>
                  <a:t>Pharmacy</a:t>
                </a:r>
                <a:endParaRPr lang="en-US" sz="1600" dirty="0">
                  <a:solidFill>
                    <a:schemeClr val="bg1"/>
                  </a:solidFill>
                </a:endParaRPr>
              </a:p>
            </p:txBody>
          </p:sp>
        </p:grpSp>
        <p:grpSp>
          <p:nvGrpSpPr>
            <p:cNvPr id="81" name="Group 80"/>
            <p:cNvGrpSpPr/>
            <p:nvPr/>
          </p:nvGrpSpPr>
          <p:grpSpPr>
            <a:xfrm>
              <a:off x="3289006" y="1196296"/>
              <a:ext cx="1945758" cy="340907"/>
              <a:chOff x="3912783" y="775511"/>
              <a:chExt cx="1945758" cy="340907"/>
            </a:xfrm>
          </p:grpSpPr>
          <p:sp>
            <p:nvSpPr>
              <p:cNvPr id="82" name="Rectangle 81"/>
              <p:cNvSpPr/>
              <p:nvPr/>
            </p:nvSpPr>
            <p:spPr>
              <a:xfrm>
                <a:off x="3912783" y="818706"/>
                <a:ext cx="1945758"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3924610" y="775511"/>
                <a:ext cx="1891399" cy="338554"/>
              </a:xfrm>
              <a:prstGeom prst="rect">
                <a:avLst/>
              </a:prstGeom>
              <a:noFill/>
            </p:spPr>
            <p:txBody>
              <a:bodyPr wrap="square" rtlCol="0">
                <a:spAutoFit/>
              </a:bodyPr>
              <a:lstStyle/>
              <a:p>
                <a:r>
                  <a:rPr lang="en-US" sz="1600" dirty="0">
                    <a:solidFill>
                      <a:schemeClr val="bg1"/>
                    </a:solidFill>
                  </a:rPr>
                  <a:t>Care Management</a:t>
                </a:r>
              </a:p>
            </p:txBody>
          </p:sp>
        </p:grpSp>
        <p:grpSp>
          <p:nvGrpSpPr>
            <p:cNvPr id="85" name="Group 84"/>
            <p:cNvGrpSpPr/>
            <p:nvPr/>
          </p:nvGrpSpPr>
          <p:grpSpPr>
            <a:xfrm>
              <a:off x="283535" y="5035624"/>
              <a:ext cx="2091070" cy="340907"/>
              <a:chOff x="3912782" y="775511"/>
              <a:chExt cx="2091070" cy="340907"/>
            </a:xfrm>
          </p:grpSpPr>
          <p:sp>
            <p:nvSpPr>
              <p:cNvPr id="86" name="Rectangle 85"/>
              <p:cNvSpPr/>
              <p:nvPr/>
            </p:nvSpPr>
            <p:spPr>
              <a:xfrm>
                <a:off x="3912782" y="818706"/>
                <a:ext cx="2037907"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3924610" y="775511"/>
                <a:ext cx="2079242" cy="338554"/>
              </a:xfrm>
              <a:prstGeom prst="rect">
                <a:avLst/>
              </a:prstGeom>
              <a:noFill/>
            </p:spPr>
            <p:txBody>
              <a:bodyPr wrap="square" rtlCol="0">
                <a:spAutoFit/>
              </a:bodyPr>
              <a:lstStyle/>
              <a:p>
                <a:r>
                  <a:rPr lang="en-US" sz="1600" dirty="0">
                    <a:solidFill>
                      <a:schemeClr val="bg1"/>
                    </a:solidFill>
                  </a:rPr>
                  <a:t>Hospital Wayfinding</a:t>
                </a:r>
              </a:p>
            </p:txBody>
          </p:sp>
        </p:grpSp>
        <p:grpSp>
          <p:nvGrpSpPr>
            <p:cNvPr id="89" name="Group 88"/>
            <p:cNvGrpSpPr/>
            <p:nvPr/>
          </p:nvGrpSpPr>
          <p:grpSpPr>
            <a:xfrm>
              <a:off x="3042109" y="5634592"/>
              <a:ext cx="2628590" cy="338554"/>
              <a:chOff x="3882080" y="796777"/>
              <a:chExt cx="2628590" cy="338554"/>
            </a:xfrm>
          </p:grpSpPr>
          <p:sp>
            <p:nvSpPr>
              <p:cNvPr id="91" name="Rectangle 90"/>
              <p:cNvSpPr/>
              <p:nvPr/>
            </p:nvSpPr>
            <p:spPr>
              <a:xfrm>
                <a:off x="3912782" y="818706"/>
                <a:ext cx="2509281"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3882080" y="796777"/>
                <a:ext cx="2628590" cy="338554"/>
              </a:xfrm>
              <a:prstGeom prst="rect">
                <a:avLst/>
              </a:prstGeom>
              <a:noFill/>
            </p:spPr>
            <p:txBody>
              <a:bodyPr wrap="square" rtlCol="0">
                <a:spAutoFit/>
              </a:bodyPr>
              <a:lstStyle/>
              <a:p>
                <a:r>
                  <a:rPr lang="en-US" sz="1600" dirty="0">
                    <a:solidFill>
                      <a:schemeClr val="bg1"/>
                    </a:solidFill>
                  </a:rPr>
                  <a:t>Telehealth &amp; Virtual Health</a:t>
                </a:r>
              </a:p>
            </p:txBody>
          </p:sp>
        </p:grpSp>
        <p:grpSp>
          <p:nvGrpSpPr>
            <p:cNvPr id="94" name="Group 93"/>
            <p:cNvGrpSpPr/>
            <p:nvPr/>
          </p:nvGrpSpPr>
          <p:grpSpPr>
            <a:xfrm>
              <a:off x="6939518" y="4450831"/>
              <a:ext cx="1892593" cy="338554"/>
              <a:chOff x="3912783" y="786144"/>
              <a:chExt cx="1892593" cy="338554"/>
            </a:xfrm>
          </p:grpSpPr>
          <p:sp>
            <p:nvSpPr>
              <p:cNvPr id="95" name="Rectangle 94"/>
              <p:cNvSpPr/>
              <p:nvPr/>
            </p:nvSpPr>
            <p:spPr>
              <a:xfrm>
                <a:off x="3912783" y="818706"/>
                <a:ext cx="1311347" cy="297712"/>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a:off x="3913977" y="786144"/>
                <a:ext cx="1891399" cy="338554"/>
              </a:xfrm>
              <a:prstGeom prst="rect">
                <a:avLst/>
              </a:prstGeom>
              <a:noFill/>
            </p:spPr>
            <p:txBody>
              <a:bodyPr wrap="square" rtlCol="0">
                <a:spAutoFit/>
              </a:bodyPr>
              <a:lstStyle/>
              <a:p>
                <a:r>
                  <a:rPr lang="en-US" sz="1600" dirty="0">
                    <a:solidFill>
                      <a:schemeClr val="bg1"/>
                    </a:solidFill>
                  </a:rPr>
                  <a:t>Diagnostics</a:t>
                </a:r>
              </a:p>
            </p:txBody>
          </p:sp>
        </p:grpSp>
        <p:grpSp>
          <p:nvGrpSpPr>
            <p:cNvPr id="97" name="Group 96"/>
            <p:cNvGrpSpPr/>
            <p:nvPr/>
          </p:nvGrpSpPr>
          <p:grpSpPr>
            <a:xfrm>
              <a:off x="6907620" y="2856613"/>
              <a:ext cx="1715384" cy="496256"/>
              <a:chOff x="3912783" y="818705"/>
              <a:chExt cx="1715384" cy="496256"/>
            </a:xfrm>
          </p:grpSpPr>
          <p:sp>
            <p:nvSpPr>
              <p:cNvPr id="98" name="Rectangle 97"/>
              <p:cNvSpPr/>
              <p:nvPr/>
            </p:nvSpPr>
            <p:spPr>
              <a:xfrm>
                <a:off x="3912783" y="818705"/>
                <a:ext cx="1694120" cy="450111"/>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3935242" y="828674"/>
                <a:ext cx="1692925" cy="486287"/>
              </a:xfrm>
              <a:prstGeom prst="rect">
                <a:avLst/>
              </a:prstGeom>
              <a:noFill/>
            </p:spPr>
            <p:txBody>
              <a:bodyPr wrap="square" rtlCol="0">
                <a:spAutoFit/>
              </a:bodyPr>
              <a:lstStyle/>
              <a:p>
                <a:pPr>
                  <a:lnSpc>
                    <a:spcPct val="80000"/>
                  </a:lnSpc>
                </a:pPr>
                <a:r>
                  <a:rPr lang="en-US" sz="1600" dirty="0">
                    <a:solidFill>
                      <a:schemeClr val="bg1"/>
                    </a:solidFill>
                  </a:rPr>
                  <a:t>Patient Communication</a:t>
                </a:r>
              </a:p>
            </p:txBody>
          </p:sp>
        </p:grpSp>
      </p:grpSp>
    </p:spTree>
    <p:extLst>
      <p:ext uri="{BB962C8B-B14F-4D97-AF65-F5344CB8AC3E}">
        <p14:creationId xmlns:p14="http://schemas.microsoft.com/office/powerpoint/2010/main" val="171074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Selection Approach</a:t>
            </a:r>
          </a:p>
        </p:txBody>
      </p:sp>
      <p:pic>
        <p:nvPicPr>
          <p:cNvPr id="3" name="Picture 2"/>
          <p:cNvPicPr>
            <a:picLocks noChangeAspect="1"/>
          </p:cNvPicPr>
          <p:nvPr/>
        </p:nvPicPr>
        <p:blipFill>
          <a:blip r:embed="rId2"/>
          <a:stretch>
            <a:fillRect/>
          </a:stretch>
        </p:blipFill>
        <p:spPr>
          <a:xfrm>
            <a:off x="1797660" y="1372658"/>
            <a:ext cx="8960967" cy="5355390"/>
          </a:xfrm>
          <a:prstGeom prst="rect">
            <a:avLst/>
          </a:prstGeom>
        </p:spPr>
      </p:pic>
    </p:spTree>
    <p:extLst>
      <p:ext uri="{BB962C8B-B14F-4D97-AF65-F5344CB8AC3E}">
        <p14:creationId xmlns:p14="http://schemas.microsoft.com/office/powerpoint/2010/main" val="13169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372" y="524189"/>
            <a:ext cx="110532" cy="5818682"/>
            <a:chOff x="-116372" y="524189"/>
            <a:chExt cx="110532" cy="5818682"/>
          </a:xfrm>
        </p:grpSpPr>
        <p:grpSp>
          <p:nvGrpSpPr>
            <p:cNvPr id="5" name="Group 4"/>
            <p:cNvGrpSpPr/>
            <p:nvPr/>
          </p:nvGrpSpPr>
          <p:grpSpPr>
            <a:xfrm rot="16200000">
              <a:off x="-136057" y="5361101"/>
              <a:ext cx="149902" cy="110532"/>
              <a:chOff x="2226039" y="-209862"/>
              <a:chExt cx="149902" cy="209862"/>
            </a:xfrm>
          </p:grpSpPr>
          <p:cxnSp>
            <p:nvCxnSpPr>
              <p:cNvPr id="20" name="Straight Connector 1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6200000">
              <a:off x="-136057" y="4367675"/>
              <a:ext cx="149902" cy="110532"/>
              <a:chOff x="2226039" y="-209862"/>
              <a:chExt cx="149902" cy="209862"/>
            </a:xfrm>
          </p:grpSpPr>
          <p:cxnSp>
            <p:nvCxnSpPr>
              <p:cNvPr id="18" name="Straight Connector 1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6200000">
              <a:off x="-136057" y="3374249"/>
              <a:ext cx="149902" cy="110532"/>
              <a:chOff x="2226039" y="-209862"/>
              <a:chExt cx="149902" cy="209862"/>
            </a:xfrm>
          </p:grpSpPr>
          <p:cxnSp>
            <p:nvCxnSpPr>
              <p:cNvPr id="16" name="Straight Connector 1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6200000">
              <a:off x="-136057" y="2380823"/>
              <a:ext cx="149902" cy="110532"/>
              <a:chOff x="2226039" y="-209862"/>
              <a:chExt cx="149902" cy="209862"/>
            </a:xfrm>
          </p:grpSpPr>
          <p:cxnSp>
            <p:nvCxnSpPr>
              <p:cNvPr id="14" name="Straight Connector 1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6200000">
              <a:off x="-136057" y="1387397"/>
              <a:ext cx="149902" cy="110532"/>
              <a:chOff x="2226039" y="-209862"/>
              <a:chExt cx="149902" cy="209862"/>
            </a:xfrm>
          </p:grpSpPr>
          <p:cxnSp>
            <p:nvCxnSpPr>
              <p:cNvPr id="12" name="Straight Connector 1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Rectangle 2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Rectangle 2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Rectangle 2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Rectangle 2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Rectangle 2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Rectangle 2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Rectangle 3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Rectangle 3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Rectangle 3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Rectangle 3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Rectangle 3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Rectangle 35"/>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Rectangle 36"/>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Rectangle 37"/>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Rectangle 38"/>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Rectangle 39"/>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Rectangle 40"/>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Rectangle 41"/>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Rectangle 42"/>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Rectangle 43"/>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Rectangle 44"/>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Rectangle 45"/>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Rectangle 46"/>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8" name="Group 47"/>
          <p:cNvGrpSpPr/>
          <p:nvPr/>
        </p:nvGrpSpPr>
        <p:grpSpPr>
          <a:xfrm>
            <a:off x="-116372" y="524189"/>
            <a:ext cx="110532" cy="5818682"/>
            <a:chOff x="-116372" y="524189"/>
            <a:chExt cx="110532" cy="5818682"/>
          </a:xfrm>
        </p:grpSpPr>
        <p:grpSp>
          <p:nvGrpSpPr>
            <p:cNvPr id="49" name="Group 48"/>
            <p:cNvGrpSpPr/>
            <p:nvPr/>
          </p:nvGrpSpPr>
          <p:grpSpPr>
            <a:xfrm rot="16200000">
              <a:off x="-136057" y="5361101"/>
              <a:ext cx="149902" cy="110532"/>
              <a:chOff x="2226039" y="-209862"/>
              <a:chExt cx="149902" cy="209862"/>
            </a:xfrm>
          </p:grpSpPr>
          <p:cxnSp>
            <p:nvCxnSpPr>
              <p:cNvPr id="64" name="Straight Connector 6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16200000">
              <a:off x="-136057" y="4367675"/>
              <a:ext cx="149902" cy="110532"/>
              <a:chOff x="2226039" y="-209862"/>
              <a:chExt cx="149902" cy="209862"/>
            </a:xfrm>
          </p:grpSpPr>
          <p:cxnSp>
            <p:nvCxnSpPr>
              <p:cNvPr id="62" name="Straight Connector 6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16200000">
              <a:off x="-136057" y="3374249"/>
              <a:ext cx="149902" cy="110532"/>
              <a:chOff x="2226039" y="-209862"/>
              <a:chExt cx="149902" cy="209862"/>
            </a:xfrm>
          </p:grpSpPr>
          <p:cxnSp>
            <p:nvCxnSpPr>
              <p:cNvPr id="60" name="Straight Connector 5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16200000">
              <a:off x="-136057" y="2380823"/>
              <a:ext cx="149902" cy="110532"/>
              <a:chOff x="2226039" y="-209862"/>
              <a:chExt cx="149902" cy="209862"/>
            </a:xfrm>
          </p:grpSpPr>
          <p:cxnSp>
            <p:nvCxnSpPr>
              <p:cNvPr id="58" name="Straight Connector 5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16200000">
              <a:off x="-136057" y="1387397"/>
              <a:ext cx="149902" cy="110532"/>
              <a:chOff x="2226039" y="-209862"/>
              <a:chExt cx="149902" cy="209862"/>
            </a:xfrm>
          </p:grpSpPr>
          <p:cxnSp>
            <p:nvCxnSpPr>
              <p:cNvPr id="56" name="Straight Connector 5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91974" y="-138366"/>
            <a:ext cx="11204294" cy="110532"/>
            <a:chOff x="491974" y="-138366"/>
            <a:chExt cx="11204294" cy="110532"/>
          </a:xfrm>
        </p:grpSpPr>
        <p:grpSp>
          <p:nvGrpSpPr>
            <p:cNvPr id="67" name="Group 66"/>
            <p:cNvGrpSpPr/>
            <p:nvPr/>
          </p:nvGrpSpPr>
          <p:grpSpPr>
            <a:xfrm>
              <a:off x="2226039" y="-138366"/>
              <a:ext cx="149902" cy="110532"/>
              <a:chOff x="2226039" y="-209862"/>
              <a:chExt cx="149902" cy="209862"/>
            </a:xfrm>
          </p:grpSpPr>
          <p:cxnSp>
            <p:nvCxnSpPr>
              <p:cNvPr id="82" name="Straight Connector 8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121508" y="-138366"/>
              <a:ext cx="149902" cy="110532"/>
              <a:chOff x="2226039" y="-209862"/>
              <a:chExt cx="149902" cy="209862"/>
            </a:xfrm>
          </p:grpSpPr>
          <p:cxnSp>
            <p:nvCxnSpPr>
              <p:cNvPr id="80" name="Straight Connector 7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016977" y="-138366"/>
              <a:ext cx="149902" cy="110532"/>
              <a:chOff x="2226039" y="-209862"/>
              <a:chExt cx="149902" cy="209862"/>
            </a:xfrm>
          </p:grpSpPr>
          <p:cxnSp>
            <p:nvCxnSpPr>
              <p:cNvPr id="78" name="Straight Connector 7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912446" y="-138366"/>
              <a:ext cx="149902" cy="110532"/>
              <a:chOff x="2226039" y="-209862"/>
              <a:chExt cx="149902" cy="209862"/>
            </a:xfrm>
          </p:grpSpPr>
          <p:cxnSp>
            <p:nvCxnSpPr>
              <p:cNvPr id="76" name="Straight Connector 7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9807914" y="-138366"/>
              <a:ext cx="149902" cy="110532"/>
              <a:chOff x="2226039" y="-209862"/>
              <a:chExt cx="149902" cy="209862"/>
            </a:xfrm>
          </p:grpSpPr>
          <p:cxnSp>
            <p:nvCxnSpPr>
              <p:cNvPr id="74" name="Straight Connector 7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86" name="Footer Placeholder 3"/>
          <p:cNvSpPr txBox="1">
            <a:spLocks/>
          </p:cNvSpPr>
          <p:nvPr/>
        </p:nvSpPr>
        <p:spPr>
          <a:xfrm>
            <a:off x="449263" y="6273800"/>
            <a:ext cx="3240405" cy="38946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tint val="75000"/>
                  </a:srgbClr>
                </a:solidFill>
                <a:effectLst/>
                <a:uLnTx/>
                <a:uFillTx/>
                <a:latin typeface="Arial" charset="0"/>
                <a:ea typeface="Arial" charset="0"/>
                <a:cs typeface="Arial" charset="0"/>
              </a:rPr>
              <a:t>Point B</a:t>
            </a:r>
          </a:p>
        </p:txBody>
      </p:sp>
      <p:sp>
        <p:nvSpPr>
          <p:cNvPr id="90" name="Content Placeholder 3"/>
          <p:cNvSpPr>
            <a:spLocks noGrp="1"/>
          </p:cNvSpPr>
          <p:nvPr>
            <p:ph sz="half" idx="1"/>
          </p:nvPr>
        </p:nvSpPr>
        <p:spPr>
          <a:xfrm>
            <a:off x="6586803" y="2589869"/>
            <a:ext cx="5448677" cy="3497896"/>
          </a:xfrm>
        </p:spPr>
        <p:txBody>
          <a:bodyPr vert="horz" lIns="91440" tIns="45720" rIns="91440" bIns="45720" rtlCol="0" anchor="t">
            <a:noAutofit/>
          </a:bodyPr>
          <a:lstStyle/>
          <a:p>
            <a:r>
              <a:rPr lang="en-US" sz="1200" b="1" dirty="0"/>
              <a:t>Susan Kanvik</a:t>
            </a:r>
          </a:p>
          <a:p>
            <a:r>
              <a:rPr lang="en-US" sz="1200" b="1" dirty="0"/>
              <a:t>Point B Senior Director, Healthcare</a:t>
            </a:r>
            <a:endParaRPr lang="en-US" sz="1200" dirty="0"/>
          </a:p>
          <a:p>
            <a:r>
              <a:rPr lang="en-US" sz="1200" dirty="0"/>
              <a:t>Susan is a Healthcare Senior Director for Point B and has a 40 year plus track record in healthcare operations and information technology—specializing in provider clients. Susan has helped healthcare organizations with a wide-breadth of system selections, implementations and optimizations as well as assessment and process redesign efforts.  Before joining Point B, she worked at Group Health Cooperative for 16 years in a variety of leadership positions in both Health Promotion and Information Technology. Susan holds a BS in Community Health Education, cum laude, from the University of Utah, a Master of Public Health, cum laude, from the University of Illinois, and a Certificate in Information Systems Management from City University. </a:t>
            </a:r>
          </a:p>
        </p:txBody>
      </p:sp>
      <p:sp>
        <p:nvSpPr>
          <p:cNvPr id="92" name="Content Placeholder 3"/>
          <p:cNvSpPr txBox="1">
            <a:spLocks/>
          </p:cNvSpPr>
          <p:nvPr/>
        </p:nvSpPr>
        <p:spPr>
          <a:xfrm>
            <a:off x="295494" y="2581634"/>
            <a:ext cx="5989976" cy="4351338"/>
          </a:xfrm>
          <a:prstGeom prst="rect">
            <a:avLst/>
          </a:prstGeom>
        </p:spPr>
        <p:txBody>
          <a:bodyPr>
            <a:normAutofit/>
          </a:bodyPr>
          <a:lstStyle>
            <a:lvl1pPr marL="0" indent="0" algn="l" defTabSz="914400" rtl="0" eaLnBrk="1" latinLnBrk="0" hangingPunct="1">
              <a:lnSpc>
                <a:spcPct val="120000"/>
              </a:lnSpc>
              <a:spcBef>
                <a:spcPts val="0"/>
              </a:spcBef>
              <a:spcAft>
                <a:spcPts val="600"/>
              </a:spcAft>
              <a:buFont typeface="Arial" charset="0"/>
              <a:buNone/>
              <a:defRPr sz="2000" kern="1200">
                <a:solidFill>
                  <a:schemeClr val="tx1"/>
                </a:solidFill>
                <a:latin typeface="Arial" charset="0"/>
                <a:ea typeface="Arial" charset="0"/>
                <a:cs typeface="Arial" charset="0"/>
              </a:defRPr>
            </a:lvl1pPr>
            <a:lvl2pPr marL="12700" indent="0" algn="l" defTabSz="914400" rtl="0" eaLnBrk="1" latinLnBrk="0" hangingPunct="1">
              <a:lnSpc>
                <a:spcPct val="120000"/>
              </a:lnSpc>
              <a:spcBef>
                <a:spcPts val="0"/>
              </a:spcBef>
              <a:buFont typeface="Arial"/>
              <a:buNone/>
              <a:tabLst/>
              <a:defRPr sz="1400" kern="1200">
                <a:solidFill>
                  <a:schemeClr val="tx1"/>
                </a:solidFill>
                <a:latin typeface="Arial" charset="0"/>
                <a:ea typeface="Arial" charset="0"/>
                <a:cs typeface="Arial" charset="0"/>
              </a:defRPr>
            </a:lvl2pPr>
            <a:lvl3pPr marL="9144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3pPr>
            <a:lvl4pPr marL="13716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4pPr>
            <a:lvl5pPr marL="1828800" indent="0" algn="l" defTabSz="914400" rtl="0" eaLnBrk="1" latinLnBrk="0" hangingPunct="1">
              <a:lnSpc>
                <a:spcPct val="120000"/>
              </a:lnSpc>
              <a:spcBef>
                <a:spcPts val="0"/>
              </a:spcBef>
              <a:buFont typeface="Arial"/>
              <a:buNone/>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1" dirty="0"/>
              <a:t>Karen Curtis</a:t>
            </a:r>
          </a:p>
          <a:p>
            <a:r>
              <a:rPr lang="en-US" sz="1200" b="1" dirty="0"/>
              <a:t>Point B Senior Director, Healthcare</a:t>
            </a:r>
            <a:endParaRPr lang="en-US" sz="1200" dirty="0"/>
          </a:p>
          <a:p>
            <a:r>
              <a:rPr lang="en-US" sz="1200" dirty="0"/>
              <a:t>Karen Curtis is a Senior Director in Point B’s Healthcare Practice.  Karen has over 20 years of management consulting experience in the healthcare industry, with a focus on strategic and business planning for healthcare provider organizations.  She has expertise developing new care delivery models and planning and launching accountable care organizations and population health strategies.  Karen holds a MBA and MHA from the University of Washington and a BS from the University of Notre Dame.  </a:t>
            </a:r>
          </a:p>
          <a:p>
            <a:endParaRPr lang="en-US" sz="1200" dirty="0"/>
          </a:p>
        </p:txBody>
      </p:sp>
      <p:pic>
        <p:nvPicPr>
          <p:cNvPr id="3" name="Picture 2"/>
          <p:cNvPicPr>
            <a:picLocks noChangeAspect="1"/>
          </p:cNvPicPr>
          <p:nvPr/>
        </p:nvPicPr>
        <p:blipFill>
          <a:blip r:embed="rId2"/>
          <a:stretch>
            <a:fillRect/>
          </a:stretch>
        </p:blipFill>
        <p:spPr>
          <a:xfrm>
            <a:off x="3069595" y="44900"/>
            <a:ext cx="2820109" cy="2808504"/>
          </a:xfrm>
          <a:prstGeom prst="rect">
            <a:avLst/>
          </a:prstGeom>
        </p:spPr>
      </p:pic>
      <p:pic>
        <p:nvPicPr>
          <p:cNvPr id="2" name="Picture 21" descr="A person smiling for the camera&#10;&#10;Description generated with very high confidence">
            <a:extLst>
              <a:ext uri="{FF2B5EF4-FFF2-40B4-BE49-F238E27FC236}">
                <a16:creationId xmlns:a16="http://schemas.microsoft.com/office/drawing/2014/main" id="{796C6F49-25A5-4816-93BC-445E85546DD3}"/>
              </a:ext>
            </a:extLst>
          </p:cNvPr>
          <p:cNvPicPr>
            <a:picLocks noChangeAspect="1"/>
          </p:cNvPicPr>
          <p:nvPr/>
        </p:nvPicPr>
        <p:blipFill>
          <a:blip r:embed="rId3"/>
          <a:stretch>
            <a:fillRect/>
          </a:stretch>
        </p:blipFill>
        <p:spPr>
          <a:xfrm>
            <a:off x="295494" y="1531007"/>
            <a:ext cx="952500" cy="952500"/>
          </a:xfrm>
          <a:prstGeom prst="rect">
            <a:avLst/>
          </a:prstGeom>
        </p:spPr>
      </p:pic>
      <p:pic>
        <p:nvPicPr>
          <p:cNvPr id="23" name="Picture 83" descr="A person wearing glasses and smiling at the camera&#10;&#10;Description generated with very high confidence">
            <a:extLst>
              <a:ext uri="{FF2B5EF4-FFF2-40B4-BE49-F238E27FC236}">
                <a16:creationId xmlns:a16="http://schemas.microsoft.com/office/drawing/2014/main" id="{CE959DAA-FBAC-4D5D-A2B1-82A3074EA6EE}"/>
              </a:ext>
            </a:extLst>
          </p:cNvPr>
          <p:cNvPicPr>
            <a:picLocks noChangeAspect="1"/>
          </p:cNvPicPr>
          <p:nvPr/>
        </p:nvPicPr>
        <p:blipFill>
          <a:blip r:embed="rId4"/>
          <a:stretch>
            <a:fillRect/>
          </a:stretch>
        </p:blipFill>
        <p:spPr>
          <a:xfrm>
            <a:off x="6750907" y="1638390"/>
            <a:ext cx="914400" cy="914400"/>
          </a:xfrm>
          <a:prstGeom prst="rect">
            <a:avLst/>
          </a:prstGeom>
        </p:spPr>
      </p:pic>
    </p:spTree>
    <p:extLst>
      <p:ext uri="{BB962C8B-B14F-4D97-AF65-F5344CB8AC3E}">
        <p14:creationId xmlns:p14="http://schemas.microsoft.com/office/powerpoint/2010/main" val="145997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4" name="Rectangle 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Group 15"/>
          <p:cNvGrpSpPr/>
          <p:nvPr/>
        </p:nvGrpSpPr>
        <p:grpSpPr>
          <a:xfrm>
            <a:off x="-116372" y="524189"/>
            <a:ext cx="110532" cy="5818682"/>
            <a:chOff x="-116372" y="524189"/>
            <a:chExt cx="110532" cy="5818682"/>
          </a:xfrm>
        </p:grpSpPr>
        <p:grpSp>
          <p:nvGrpSpPr>
            <p:cNvPr id="17" name="Group 16"/>
            <p:cNvGrpSpPr/>
            <p:nvPr/>
          </p:nvGrpSpPr>
          <p:grpSpPr>
            <a:xfrm rot="16200000">
              <a:off x="-136057" y="5361101"/>
              <a:ext cx="149902" cy="110532"/>
              <a:chOff x="2226039" y="-209862"/>
              <a:chExt cx="149902" cy="209862"/>
            </a:xfrm>
          </p:grpSpPr>
          <p:cxnSp>
            <p:nvCxnSpPr>
              <p:cNvPr id="32" name="Straight Connector 3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a:off x="-136057" y="4367675"/>
              <a:ext cx="149902" cy="110532"/>
              <a:chOff x="2226039" y="-209862"/>
              <a:chExt cx="149902" cy="209862"/>
            </a:xfrm>
          </p:grpSpPr>
          <p:cxnSp>
            <p:nvCxnSpPr>
              <p:cNvPr id="30" name="Straight Connector 2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16200000">
              <a:off x="-136057" y="3374249"/>
              <a:ext cx="149902" cy="110532"/>
              <a:chOff x="2226039" y="-209862"/>
              <a:chExt cx="149902" cy="209862"/>
            </a:xfrm>
          </p:grpSpPr>
          <p:cxnSp>
            <p:nvCxnSpPr>
              <p:cNvPr id="28" name="Straight Connector 2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6200000">
              <a:off x="-136057" y="2380823"/>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136057" y="1387397"/>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91974" y="-138366"/>
            <a:ext cx="11204294" cy="110532"/>
            <a:chOff x="491974" y="-138366"/>
            <a:chExt cx="11204294" cy="110532"/>
          </a:xfrm>
        </p:grpSpPr>
        <p:grpSp>
          <p:nvGrpSpPr>
            <p:cNvPr id="35" name="Group 34"/>
            <p:cNvGrpSpPr/>
            <p:nvPr/>
          </p:nvGrpSpPr>
          <p:grpSpPr>
            <a:xfrm>
              <a:off x="2226039" y="-138366"/>
              <a:ext cx="149902" cy="110532"/>
              <a:chOff x="2226039" y="-209862"/>
              <a:chExt cx="149902" cy="209862"/>
            </a:xfrm>
          </p:grpSpPr>
          <p:cxnSp>
            <p:nvCxnSpPr>
              <p:cNvPr id="50" name="Straight Connector 4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21508" y="-138366"/>
              <a:ext cx="149902" cy="110532"/>
              <a:chOff x="2226039" y="-209862"/>
              <a:chExt cx="149902" cy="209862"/>
            </a:xfrm>
          </p:grpSpPr>
          <p:cxnSp>
            <p:nvCxnSpPr>
              <p:cNvPr id="48" name="Straight Connector 4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016977" y="-138366"/>
              <a:ext cx="149902" cy="110532"/>
              <a:chOff x="2226039" y="-209862"/>
              <a:chExt cx="149902" cy="209862"/>
            </a:xfrm>
          </p:grpSpPr>
          <p:cxnSp>
            <p:nvCxnSpPr>
              <p:cNvPr id="46" name="Straight Connector 4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12446"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807914"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816701" y="1517614"/>
            <a:ext cx="8391773" cy="3139321"/>
          </a:xfrm>
          <a:prstGeom prst="rect">
            <a:avLst/>
          </a:prstGeom>
          <a:noFill/>
        </p:spPr>
        <p:txBody>
          <a:bodyPr wrap="square" rtlCol="0">
            <a:spAutoFit/>
          </a:bodyPr>
          <a:lstStyle/>
          <a:p>
            <a:r>
              <a:rPr kumimoji="1" lang="en-US" altLang="zh-CN" sz="6600" dirty="0">
                <a:solidFill>
                  <a:schemeClr val="bg1"/>
                </a:solidFill>
                <a:latin typeface="Arial" charset="0"/>
                <a:ea typeface="Arial" charset="0"/>
                <a:cs typeface="Arial" charset="0"/>
              </a:rPr>
              <a:t>Organizational Change Management Approach</a:t>
            </a:r>
          </a:p>
        </p:txBody>
      </p:sp>
    </p:spTree>
    <p:extLst>
      <p:ext uri="{BB962C8B-B14F-4D97-AF65-F5344CB8AC3E}">
        <p14:creationId xmlns:p14="http://schemas.microsoft.com/office/powerpoint/2010/main" val="370977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Management Approach</a:t>
            </a:r>
          </a:p>
        </p:txBody>
      </p:sp>
      <p:pic>
        <p:nvPicPr>
          <p:cNvPr id="4" name="Picture 3"/>
          <p:cNvPicPr>
            <a:picLocks noChangeAspect="1"/>
          </p:cNvPicPr>
          <p:nvPr/>
        </p:nvPicPr>
        <p:blipFill>
          <a:blip r:embed="rId2"/>
          <a:stretch>
            <a:fillRect/>
          </a:stretch>
        </p:blipFill>
        <p:spPr>
          <a:xfrm>
            <a:off x="742487" y="1390645"/>
            <a:ext cx="10703268" cy="5266552"/>
          </a:xfrm>
          <a:prstGeom prst="rect">
            <a:avLst/>
          </a:prstGeom>
        </p:spPr>
      </p:pic>
    </p:spTree>
    <p:extLst>
      <p:ext uri="{BB962C8B-B14F-4D97-AF65-F5344CB8AC3E}">
        <p14:creationId xmlns:p14="http://schemas.microsoft.com/office/powerpoint/2010/main" val="201192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Engagement Approach</a:t>
            </a:r>
          </a:p>
        </p:txBody>
      </p:sp>
      <p:pic>
        <p:nvPicPr>
          <p:cNvPr id="5" name="Picture 4"/>
          <p:cNvPicPr>
            <a:picLocks noChangeAspect="1"/>
          </p:cNvPicPr>
          <p:nvPr/>
        </p:nvPicPr>
        <p:blipFill>
          <a:blip r:embed="rId2"/>
          <a:stretch>
            <a:fillRect/>
          </a:stretch>
        </p:blipFill>
        <p:spPr>
          <a:xfrm>
            <a:off x="1076453" y="1408670"/>
            <a:ext cx="10168135" cy="5240810"/>
          </a:xfrm>
          <a:prstGeom prst="rect">
            <a:avLst/>
          </a:prstGeom>
        </p:spPr>
      </p:pic>
      <p:sp>
        <p:nvSpPr>
          <p:cNvPr id="3" name="Rounded Rectangle 2"/>
          <p:cNvSpPr/>
          <p:nvPr/>
        </p:nvSpPr>
        <p:spPr>
          <a:xfrm>
            <a:off x="8929816" y="3748216"/>
            <a:ext cx="2026508"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Increased Engagement &amp; Adoption</a:t>
            </a:r>
          </a:p>
        </p:txBody>
      </p:sp>
    </p:spTree>
    <p:extLst>
      <p:ext uri="{BB962C8B-B14F-4D97-AF65-F5344CB8AC3E}">
        <p14:creationId xmlns:p14="http://schemas.microsoft.com/office/powerpoint/2010/main" val="126463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we talk about?</a:t>
            </a:r>
          </a:p>
        </p:txBody>
      </p:sp>
      <p:sp>
        <p:nvSpPr>
          <p:cNvPr id="3" name="Content Placeholder 2"/>
          <p:cNvSpPr>
            <a:spLocks noGrp="1"/>
          </p:cNvSpPr>
          <p:nvPr>
            <p:ph idx="1"/>
          </p:nvPr>
        </p:nvSpPr>
        <p:spPr>
          <a:xfrm>
            <a:off x="1894786" y="1677977"/>
            <a:ext cx="8666344" cy="4781795"/>
          </a:xfrm>
        </p:spPr>
        <p:txBody>
          <a:bodyPr>
            <a:normAutofit/>
          </a:bodyPr>
          <a:lstStyle/>
          <a:p>
            <a:r>
              <a:rPr lang="en-US" b="1" dirty="0"/>
              <a:t>Know Your Customer </a:t>
            </a:r>
          </a:p>
          <a:p>
            <a:br>
              <a:rPr lang="en-US" b="1" dirty="0"/>
            </a:br>
            <a:r>
              <a:rPr lang="en-US" b="1" dirty="0"/>
              <a:t>Establish Comprehensive Patient Experience Governance</a:t>
            </a:r>
            <a:endParaRPr lang="en-US" dirty="0"/>
          </a:p>
          <a:p>
            <a:br>
              <a:rPr lang="en-US" b="1" dirty="0"/>
            </a:br>
            <a:r>
              <a:rPr lang="en-US" b="1" dirty="0"/>
              <a:t>Parallel Focus on Operational Support for Digital Experience </a:t>
            </a:r>
            <a:r>
              <a:rPr lang="en-US" dirty="0"/>
              <a:t> </a:t>
            </a:r>
          </a:p>
          <a:p>
            <a:br>
              <a:rPr lang="en-US" b="1" dirty="0"/>
            </a:br>
            <a:r>
              <a:rPr lang="en-US" b="1" dirty="0"/>
              <a:t>Development and Support Approach</a:t>
            </a:r>
            <a:endParaRPr lang="en-US" dirty="0"/>
          </a:p>
          <a:p>
            <a:br>
              <a:rPr lang="en-US" b="1" dirty="0"/>
            </a:br>
            <a:r>
              <a:rPr lang="en-US" b="1" dirty="0"/>
              <a:t>Appropriate Organizational Change Management Approach</a:t>
            </a:r>
            <a:endParaRPr lang="en-US" dirty="0"/>
          </a:p>
          <a:p>
            <a:endParaRPr lang="en-US" dirty="0"/>
          </a:p>
        </p:txBody>
      </p:sp>
      <p:grpSp>
        <p:nvGrpSpPr>
          <p:cNvPr id="4" name="Group 3"/>
          <p:cNvGrpSpPr/>
          <p:nvPr/>
        </p:nvGrpSpPr>
        <p:grpSpPr>
          <a:xfrm>
            <a:off x="1017526" y="2521393"/>
            <a:ext cx="672709" cy="473583"/>
            <a:chOff x="2615755" y="5033838"/>
            <a:chExt cx="943089" cy="594675"/>
          </a:xfrm>
        </p:grpSpPr>
        <p:pic>
          <p:nvPicPr>
            <p:cNvPr id="5" name="Picture 4"/>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615755" y="5033838"/>
              <a:ext cx="331361" cy="594675"/>
            </a:xfrm>
            <a:prstGeom prst="rect">
              <a:avLst/>
            </a:prstGeom>
          </p:spPr>
        </p:pic>
        <p:pic>
          <p:nvPicPr>
            <p:cNvPr id="6" name="Picture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921619" y="5033838"/>
              <a:ext cx="331361" cy="594675"/>
            </a:xfrm>
            <a:prstGeom prst="rect">
              <a:avLst/>
            </a:prstGeom>
          </p:spPr>
        </p:pic>
        <p:pic>
          <p:nvPicPr>
            <p:cNvPr id="7" name="Picture 6"/>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227483" y="5033838"/>
              <a:ext cx="331361" cy="594675"/>
            </a:xfrm>
            <a:prstGeom prst="rect">
              <a:avLst/>
            </a:prstGeom>
          </p:spPr>
        </p:pic>
      </p:grpSp>
      <p:pic>
        <p:nvPicPr>
          <p:cNvPr id="8" name="Picture 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237886" y="3330446"/>
            <a:ext cx="429641" cy="435279"/>
          </a:xfrm>
          <a:prstGeom prst="rect">
            <a:avLst/>
          </a:prstGeom>
        </p:spPr>
      </p:pic>
      <p:pic>
        <p:nvPicPr>
          <p:cNvPr id="9" name="Picture 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18911" y="4164525"/>
            <a:ext cx="433509" cy="424707"/>
          </a:xfrm>
          <a:prstGeom prst="rect">
            <a:avLst/>
          </a:prstGeom>
        </p:spPr>
      </p:pic>
      <p:pic>
        <p:nvPicPr>
          <p:cNvPr id="11" name="Picture 10"/>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609081" y="4185915"/>
            <a:ext cx="218461" cy="419899"/>
          </a:xfrm>
          <a:prstGeom prst="rect">
            <a:avLst/>
          </a:prstGeom>
        </p:spPr>
      </p:pic>
      <p:pic>
        <p:nvPicPr>
          <p:cNvPr id="12" name="Picture 11"/>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269835" y="4973168"/>
            <a:ext cx="378754" cy="437807"/>
          </a:xfrm>
          <a:prstGeom prst="rect">
            <a:avLst/>
          </a:prstGeom>
        </p:spPr>
      </p:pic>
      <p:pic>
        <p:nvPicPr>
          <p:cNvPr id="13" name="Picture 12"/>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214750" y="1674860"/>
            <a:ext cx="436922" cy="484994"/>
          </a:xfrm>
          <a:prstGeom prst="rect">
            <a:avLst/>
          </a:prstGeom>
        </p:spPr>
      </p:pic>
    </p:spTree>
    <p:extLst>
      <p:ext uri="{BB962C8B-B14F-4D97-AF65-F5344CB8AC3E}">
        <p14:creationId xmlns:p14="http://schemas.microsoft.com/office/powerpoint/2010/main" val="282337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834"/>
            <a:ext cx="12192000" cy="6885834"/>
          </a:xfrm>
          <a:prstGeom prst="rect">
            <a:avLst/>
          </a:prstGeom>
        </p:spPr>
      </p:pic>
      <p:grpSp>
        <p:nvGrpSpPr>
          <p:cNvPr id="5" name="Group 4"/>
          <p:cNvGrpSpPr/>
          <p:nvPr/>
        </p:nvGrpSpPr>
        <p:grpSpPr>
          <a:xfrm>
            <a:off x="-116372" y="524189"/>
            <a:ext cx="110532" cy="5818682"/>
            <a:chOff x="-116372" y="524189"/>
            <a:chExt cx="110532" cy="5818682"/>
          </a:xfrm>
        </p:grpSpPr>
        <p:grpSp>
          <p:nvGrpSpPr>
            <p:cNvPr id="6" name="Group 5"/>
            <p:cNvGrpSpPr/>
            <p:nvPr/>
          </p:nvGrpSpPr>
          <p:grpSpPr>
            <a:xfrm rot="16200000">
              <a:off x="-136057" y="5361101"/>
              <a:ext cx="149902" cy="110532"/>
              <a:chOff x="2226039" y="-209862"/>
              <a:chExt cx="149902" cy="209862"/>
            </a:xfrm>
          </p:grpSpPr>
          <p:cxnSp>
            <p:nvCxnSpPr>
              <p:cNvPr id="21" name="Straight Connector 20"/>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6200000">
              <a:off x="-136057" y="4367675"/>
              <a:ext cx="149902" cy="110532"/>
              <a:chOff x="2226039" y="-209862"/>
              <a:chExt cx="149902" cy="209862"/>
            </a:xfrm>
          </p:grpSpPr>
          <p:cxnSp>
            <p:nvCxnSpPr>
              <p:cNvPr id="19" name="Straight Connector 18"/>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6200000">
              <a:off x="-136057" y="3374249"/>
              <a:ext cx="149902" cy="110532"/>
              <a:chOff x="2226039" y="-209862"/>
              <a:chExt cx="149902" cy="209862"/>
            </a:xfrm>
          </p:grpSpPr>
          <p:cxnSp>
            <p:nvCxnSpPr>
              <p:cNvPr id="17" name="Straight Connector 16"/>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6200000">
              <a:off x="-136057" y="2380823"/>
              <a:ext cx="149902" cy="110532"/>
              <a:chOff x="2226039" y="-209862"/>
              <a:chExt cx="149902" cy="209862"/>
            </a:xfrm>
          </p:grpSpPr>
          <p:cxnSp>
            <p:nvCxnSpPr>
              <p:cNvPr id="15" name="Straight Connector 14"/>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6200000">
              <a:off x="-136057" y="1387397"/>
              <a:ext cx="149902" cy="110532"/>
              <a:chOff x="2226039" y="-209862"/>
              <a:chExt cx="149902" cy="209862"/>
            </a:xfrm>
          </p:grpSpPr>
          <p:cxnSp>
            <p:nvCxnSpPr>
              <p:cNvPr id="13" name="Straight Connector 12"/>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1974" y="-138366"/>
            <a:ext cx="11204294" cy="110532"/>
            <a:chOff x="491974" y="-138366"/>
            <a:chExt cx="11204294" cy="110532"/>
          </a:xfrm>
        </p:grpSpPr>
        <p:grpSp>
          <p:nvGrpSpPr>
            <p:cNvPr id="24" name="Group 23"/>
            <p:cNvGrpSpPr/>
            <p:nvPr/>
          </p:nvGrpSpPr>
          <p:grpSpPr>
            <a:xfrm>
              <a:off x="2226039" y="-138366"/>
              <a:ext cx="149902" cy="110532"/>
              <a:chOff x="2226039" y="-209862"/>
              <a:chExt cx="149902" cy="209862"/>
            </a:xfrm>
          </p:grpSpPr>
          <p:cxnSp>
            <p:nvCxnSpPr>
              <p:cNvPr id="39" name="Straight Connector 38"/>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21508" y="-138366"/>
              <a:ext cx="149902" cy="110532"/>
              <a:chOff x="2226039" y="-209862"/>
              <a:chExt cx="149902" cy="209862"/>
            </a:xfrm>
          </p:grpSpPr>
          <p:cxnSp>
            <p:nvCxnSpPr>
              <p:cNvPr id="37" name="Straight Connector 36"/>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016977" y="-138366"/>
              <a:ext cx="149902" cy="110532"/>
              <a:chOff x="2226039" y="-209862"/>
              <a:chExt cx="149902" cy="209862"/>
            </a:xfrm>
          </p:grpSpPr>
          <p:cxnSp>
            <p:nvCxnSpPr>
              <p:cNvPr id="35" name="Straight Connector 34"/>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912446" y="-138366"/>
              <a:ext cx="149902" cy="110532"/>
              <a:chOff x="2226039" y="-209862"/>
              <a:chExt cx="149902" cy="209862"/>
            </a:xfrm>
          </p:grpSpPr>
          <p:cxnSp>
            <p:nvCxnSpPr>
              <p:cNvPr id="33" name="Straight Connector 32"/>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807914" y="-138366"/>
              <a:ext cx="149902" cy="110532"/>
              <a:chOff x="2226039" y="-209862"/>
              <a:chExt cx="149902" cy="209862"/>
            </a:xfrm>
          </p:grpSpPr>
          <p:cxnSp>
            <p:nvCxnSpPr>
              <p:cNvPr id="31" name="Straight Connector 30"/>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2505385" y="-281850"/>
            <a:ext cx="556708" cy="7386470"/>
            <a:chOff x="12505385" y="-281850"/>
            <a:chExt cx="556708" cy="7386470"/>
          </a:xfrm>
        </p:grpSpPr>
        <p:sp>
          <p:nvSpPr>
            <p:cNvPr id="42" name="Rectangle 41"/>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Rectangle 42"/>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Rectangle 43"/>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Rectangle 44"/>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Rectangle 45"/>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Rectangle 46"/>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Rectangle 47"/>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Rectangle 48"/>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Rectangle 49"/>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Rectangle 50"/>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Rectangle 51"/>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Rectangle 52"/>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54" name="Rectangle 53"/>
          <p:cNvSpPr/>
          <p:nvPr/>
        </p:nvSpPr>
        <p:spPr>
          <a:xfrm>
            <a:off x="0" y="3354564"/>
            <a:ext cx="12192000" cy="3503436"/>
          </a:xfrm>
          <a:prstGeom prst="rect">
            <a:avLst/>
          </a:prstGeom>
          <a:solidFill>
            <a:srgbClr val="0099B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8" name="Picture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2788" y="5842034"/>
            <a:ext cx="1463040" cy="527731"/>
          </a:xfrm>
          <a:prstGeom prst="rect">
            <a:avLst/>
          </a:prstGeom>
        </p:spPr>
      </p:pic>
      <p:sp>
        <p:nvSpPr>
          <p:cNvPr id="60" name="TextBox 59"/>
          <p:cNvSpPr txBox="1"/>
          <p:nvPr/>
        </p:nvSpPr>
        <p:spPr>
          <a:xfrm>
            <a:off x="432871" y="3602478"/>
            <a:ext cx="7215754" cy="3477875"/>
          </a:xfrm>
          <a:prstGeom prst="rect">
            <a:avLst/>
          </a:prstGeom>
          <a:noFill/>
        </p:spPr>
        <p:txBody>
          <a:bodyPr wrap="square" rtlCol="0">
            <a:spAutoFit/>
          </a:bodyPr>
          <a:lstStyle/>
          <a:p>
            <a:r>
              <a:rPr kumimoji="1" lang="en-US" altLang="zh-CN" sz="22000" b="1" dirty="0">
                <a:solidFill>
                  <a:schemeClr val="bg1"/>
                </a:solidFill>
                <a:latin typeface="Arial" charset="0"/>
                <a:ea typeface="Arial" charset="0"/>
                <a:cs typeface="Arial" charset="0"/>
              </a:rPr>
              <a:t>Q&amp;A</a:t>
            </a:r>
            <a:endParaRPr kumimoji="1" lang="zh-CN" altLang="en-US" sz="220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1837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11573097" cy="6858001"/>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88"/>
          </a:p>
        </p:txBody>
      </p:sp>
      <p:sp>
        <p:nvSpPr>
          <p:cNvPr id="103" name="Rounded Rectangle 102"/>
          <p:cNvSpPr/>
          <p:nvPr/>
        </p:nvSpPr>
        <p:spPr>
          <a:xfrm>
            <a:off x="5486933" y="2920369"/>
            <a:ext cx="1057363" cy="640071"/>
          </a:xfrm>
          <a:prstGeom prst="roundRect">
            <a:avLst>
              <a:gd name="adj" fmla="val 11315"/>
            </a:avLst>
          </a:prstGeom>
          <a:solidFill>
            <a:srgbClr val="FFB4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2978">
              <a:defRPr/>
            </a:pPr>
            <a:endParaRPr kumimoji="1" lang="zh-CN" altLang="en-US" sz="1781">
              <a:solidFill>
                <a:srgbClr val="FF8C25"/>
              </a:solidFill>
              <a:latin typeface="Calibri"/>
              <a:ea typeface="宋体" panose="02010600030101010101" pitchFamily="2" charset="-122"/>
            </a:endParaRPr>
          </a:p>
        </p:txBody>
      </p:sp>
      <p:sp>
        <p:nvSpPr>
          <p:cNvPr id="62" name="Rectangle 61"/>
          <p:cNvSpPr/>
          <p:nvPr/>
        </p:nvSpPr>
        <p:spPr>
          <a:xfrm>
            <a:off x="1988344" y="3789127"/>
            <a:ext cx="9584753" cy="3061607"/>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88"/>
          </a:p>
        </p:txBody>
      </p:sp>
      <p:sp>
        <p:nvSpPr>
          <p:cNvPr id="63" name="Title 1"/>
          <p:cNvSpPr>
            <a:spLocks noGrp="1"/>
          </p:cNvSpPr>
          <p:nvPr>
            <p:ph type="title"/>
          </p:nvPr>
        </p:nvSpPr>
        <p:spPr>
          <a:xfrm>
            <a:off x="2316147" y="460239"/>
            <a:ext cx="8073628" cy="519115"/>
          </a:xfrm>
        </p:spPr>
        <p:txBody>
          <a:bodyPr>
            <a:normAutofit fontScale="90000"/>
          </a:bodyPr>
          <a:lstStyle/>
          <a:p>
            <a:pPr algn="l"/>
            <a:r>
              <a:rPr lang="en-US" dirty="0">
                <a:solidFill>
                  <a:schemeClr val="bg1"/>
                </a:solidFill>
              </a:rPr>
              <a:t>Healthcare Experience</a:t>
            </a:r>
          </a:p>
        </p:txBody>
      </p:sp>
      <p:sp>
        <p:nvSpPr>
          <p:cNvPr id="64" name="Rounded Rectangle 63"/>
          <p:cNvSpPr/>
          <p:nvPr/>
        </p:nvSpPr>
        <p:spPr>
          <a:xfrm>
            <a:off x="2315923" y="4303921"/>
            <a:ext cx="2320913" cy="1781411"/>
          </a:xfrm>
          <a:prstGeom prst="round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p>
        </p:txBody>
      </p:sp>
      <p:sp>
        <p:nvSpPr>
          <p:cNvPr id="65" name="Content Placeholder 4"/>
          <p:cNvSpPr txBox="1">
            <a:spLocks/>
          </p:cNvSpPr>
          <p:nvPr/>
        </p:nvSpPr>
        <p:spPr>
          <a:xfrm>
            <a:off x="2418378" y="4463743"/>
            <a:ext cx="2169908" cy="857250"/>
          </a:xfrm>
          <a:prstGeom prst="rect">
            <a:avLst/>
          </a:prstGeom>
        </p:spPr>
        <p:txBody>
          <a:bodyPr vert="horz" lIns="0" tIns="0" rIns="0" bIns="0" rtlCol="0">
            <a:noAutofit/>
          </a:bodyPr>
          <a:lstStyle>
            <a:lvl1pPr marL="0" indent="0" algn="l" defTabSz="960120" rtl="0" eaLnBrk="1" latinLnBrk="0" hangingPunct="1">
              <a:lnSpc>
                <a:spcPct val="120000"/>
              </a:lnSpc>
              <a:spcBef>
                <a:spcPts val="0"/>
              </a:spcBef>
              <a:buFont typeface="Arial" panose="020B0604020202020204" pitchFamily="34" charset="0"/>
              <a:buNone/>
              <a:defRPr sz="1400" b="0" i="1" kern="1200" cap="none">
                <a:solidFill>
                  <a:srgbClr val="595959"/>
                </a:solidFill>
                <a:latin typeface="Georgia"/>
                <a:ea typeface="Arial" charset="0"/>
                <a:cs typeface="Georgia"/>
              </a:defRPr>
            </a:lvl1pPr>
            <a:lvl2pPr marL="9525" indent="0" algn="l" defTabSz="960120" rtl="0" eaLnBrk="1" latinLnBrk="0" hangingPunct="1">
              <a:lnSpc>
                <a:spcPct val="120000"/>
              </a:lnSpc>
              <a:spcBef>
                <a:spcPts val="0"/>
              </a:spcBef>
              <a:buFont typeface="Arial" panose="020B0604020202020204" pitchFamily="34" charset="0"/>
              <a:buNone/>
              <a:tabLst/>
              <a:defRPr sz="1400" b="0" i="1" kern="1200">
                <a:solidFill>
                  <a:srgbClr val="595959"/>
                </a:solidFill>
                <a:latin typeface="Georgia"/>
                <a:ea typeface="Arial" charset="0"/>
                <a:cs typeface="Georgia"/>
              </a:defRPr>
            </a:lvl2pPr>
            <a:lvl3pPr marL="179388" indent="-169863" algn="l" defTabSz="960120" rtl="0" eaLnBrk="1" latinLnBrk="0" hangingPunct="1">
              <a:lnSpc>
                <a:spcPct val="120000"/>
              </a:lnSpc>
              <a:spcBef>
                <a:spcPts val="0"/>
              </a:spcBef>
              <a:buClr>
                <a:srgbClr val="0099BA"/>
              </a:buClr>
              <a:buFont typeface="Arial" panose="020B0604020202020204" pitchFamily="34" charset="0"/>
              <a:buChar char="•"/>
              <a:tabLst/>
              <a:defRPr sz="1400" b="0" i="1" kern="1200">
                <a:solidFill>
                  <a:srgbClr val="595959"/>
                </a:solidFill>
                <a:latin typeface="Georgia"/>
                <a:ea typeface="Arial" charset="0"/>
                <a:cs typeface="Georgia"/>
              </a:defRPr>
            </a:lvl3pPr>
            <a:lvl4pPr marL="1680210" indent="-240030" algn="l" defTabSz="960120" rtl="0" eaLnBrk="1" latinLnBrk="0" hangingPunct="1">
              <a:lnSpc>
                <a:spcPct val="120000"/>
              </a:lnSpc>
              <a:spcBef>
                <a:spcPts val="0"/>
              </a:spcBef>
              <a:buFont typeface="Arial" panose="020B0604020202020204" pitchFamily="34" charset="0"/>
              <a:buChar char="•"/>
              <a:defRPr sz="1400" b="0" i="1" kern="1200">
                <a:solidFill>
                  <a:srgbClr val="595959"/>
                </a:solidFill>
                <a:latin typeface="Georgia"/>
                <a:ea typeface="Arial" charset="0"/>
                <a:cs typeface="Georgia"/>
              </a:defRPr>
            </a:lvl4pPr>
            <a:lvl5pPr marL="2160270" indent="-240030" algn="l" defTabSz="960120" rtl="0" eaLnBrk="1" latinLnBrk="0" hangingPunct="1">
              <a:lnSpc>
                <a:spcPct val="120000"/>
              </a:lnSpc>
              <a:spcBef>
                <a:spcPts val="0"/>
              </a:spcBef>
              <a:buFont typeface="Arial" panose="020B0604020202020204" pitchFamily="34" charset="0"/>
              <a:buChar char="•"/>
              <a:defRPr sz="1400" b="0" i="1" kern="1200">
                <a:solidFill>
                  <a:srgbClr val="595959"/>
                </a:solidFill>
                <a:latin typeface="Georgia"/>
                <a:ea typeface="Arial" charset="0"/>
                <a:cs typeface="Georgia"/>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lvl="1"/>
            <a:r>
              <a:rPr kumimoji="1" lang="en-US" altLang="zh-CN" sz="1313" dirty="0">
                <a:latin typeface="Georgia" charset="0"/>
                <a:ea typeface="Georgia" charset="0"/>
                <a:cs typeface="Georgia" charset="0"/>
              </a:rPr>
              <a:t>“Point B combines healthcare IT expertise with a down-to-earth, human approach.”</a:t>
            </a:r>
          </a:p>
          <a:p>
            <a:pPr algn="r"/>
            <a:r>
              <a:rPr lang="en-US" sz="1125" dirty="0">
                <a:solidFill>
                  <a:schemeClr val="tx1"/>
                </a:solidFill>
                <a:latin typeface="Arial" panose="020B0604020202020204" pitchFamily="34" charset="0"/>
                <a:cs typeface="Arial" panose="020B0604020202020204" pitchFamily="34" charset="0"/>
              </a:rPr>
              <a:t>- VP of Finance, community hospital &amp; medical group</a:t>
            </a:r>
          </a:p>
        </p:txBody>
      </p:sp>
      <p:sp>
        <p:nvSpPr>
          <p:cNvPr id="66" name="TextBox 65"/>
          <p:cNvSpPr txBox="1"/>
          <p:nvPr/>
        </p:nvSpPr>
        <p:spPr>
          <a:xfrm>
            <a:off x="5688078" y="3900267"/>
            <a:ext cx="2203292" cy="300082"/>
          </a:xfrm>
          <a:prstGeom prst="rect">
            <a:avLst/>
          </a:prstGeom>
          <a:noFill/>
        </p:spPr>
        <p:txBody>
          <a:bodyPr wrap="square" lIns="0" tIns="0" rIns="0" bIns="0" rtlCol="0">
            <a:spAutoFit/>
          </a:bodyPr>
          <a:lstStyle/>
          <a:p>
            <a:pPr>
              <a:lnSpc>
                <a:spcPct val="130000"/>
              </a:lnSpc>
              <a:spcAft>
                <a:spcPts val="563"/>
              </a:spcAft>
            </a:pPr>
            <a:r>
              <a:rPr kumimoji="1" lang="en-US" altLang="zh-CN" sz="1500" kern="0" dirty="0">
                <a:solidFill>
                  <a:schemeClr val="bg1"/>
                </a:solidFill>
                <a:latin typeface="Arial" panose="020B0604020202020204" pitchFamily="34" charset="0"/>
                <a:cs typeface="Arial" panose="020B0604020202020204" pitchFamily="34" charset="0"/>
              </a:rPr>
              <a:t>Our Expertise</a:t>
            </a:r>
            <a:endParaRPr kumimoji="1" lang="zh-CN" altLang="en-US" sz="1500" kern="0">
              <a:solidFill>
                <a:schemeClr val="bg1"/>
              </a:solidFill>
              <a:latin typeface="Arial" panose="020B0604020202020204" pitchFamily="34" charset="0"/>
              <a:cs typeface="Arial" panose="020B0604020202020204" pitchFamily="34" charset="0"/>
            </a:endParaRPr>
          </a:p>
        </p:txBody>
      </p:sp>
      <p:sp>
        <p:nvSpPr>
          <p:cNvPr id="67" name="Content Placeholder 1"/>
          <p:cNvSpPr txBox="1">
            <a:spLocks/>
          </p:cNvSpPr>
          <p:nvPr/>
        </p:nvSpPr>
        <p:spPr>
          <a:xfrm>
            <a:off x="8976300" y="1692945"/>
            <a:ext cx="2425942" cy="2571750"/>
          </a:xfrm>
          <a:prstGeom prst="rect">
            <a:avLst/>
          </a:prstGeom>
        </p:spPr>
        <p:txBody>
          <a:bodyPr/>
          <a:lstStyle>
            <a:lvl1pPr marL="0" indent="0" algn="l" defTabSz="483176" rtl="0" eaLnBrk="1" latinLnBrk="0" hangingPunct="1">
              <a:lnSpc>
                <a:spcPct val="130000"/>
              </a:lnSpc>
              <a:spcBef>
                <a:spcPts val="0"/>
              </a:spcBef>
              <a:spcAft>
                <a:spcPts val="600"/>
              </a:spcAft>
              <a:buFont typeface="Arial"/>
              <a:buNone/>
              <a:defRPr sz="1200" b="1" i="0" kern="1200">
                <a:solidFill>
                  <a:srgbClr val="0099BA"/>
                </a:solidFill>
                <a:latin typeface="Arial"/>
                <a:ea typeface="+mn-ea"/>
                <a:cs typeface="Arial"/>
              </a:defRPr>
            </a:lvl1pPr>
            <a:lvl2pPr marL="0" indent="0" algn="l" defTabSz="483176" rtl="0" eaLnBrk="1" latinLnBrk="0" hangingPunct="1">
              <a:lnSpc>
                <a:spcPct val="130000"/>
              </a:lnSpc>
              <a:spcBef>
                <a:spcPts val="0"/>
              </a:spcBef>
              <a:spcAft>
                <a:spcPts val="600"/>
              </a:spcAft>
              <a:buFont typeface="Arial"/>
              <a:buNone/>
              <a:defRPr sz="1200" kern="1200">
                <a:solidFill>
                  <a:schemeClr val="tx1">
                    <a:lumMod val="65000"/>
                    <a:lumOff val="35000"/>
                  </a:schemeClr>
                </a:solidFill>
                <a:latin typeface="Arial"/>
                <a:ea typeface="+mn-ea"/>
                <a:cs typeface="Arial"/>
              </a:defRPr>
            </a:lvl2pPr>
            <a:lvl3pPr marL="137123" indent="-137123" algn="l" defTabSz="483176" rtl="0" eaLnBrk="1" latinLnBrk="0" hangingPunct="1">
              <a:lnSpc>
                <a:spcPct val="130000"/>
              </a:lnSpc>
              <a:spcBef>
                <a:spcPts val="0"/>
              </a:spcBef>
              <a:spcAft>
                <a:spcPts val="600"/>
              </a:spcAft>
              <a:buClr>
                <a:srgbClr val="0099BA"/>
              </a:buClr>
              <a:buFont typeface="Arial"/>
              <a:buChar char="•"/>
              <a:defRPr sz="1200" kern="1200">
                <a:solidFill>
                  <a:schemeClr val="tx1">
                    <a:lumMod val="65000"/>
                    <a:lumOff val="35000"/>
                  </a:schemeClr>
                </a:solidFill>
                <a:latin typeface="Arial"/>
                <a:ea typeface="+mn-ea"/>
                <a:cs typeface="Arial"/>
              </a:defRPr>
            </a:lvl3pPr>
            <a:lvl4pPr marL="137123" indent="-137123" algn="l" defTabSz="483176" rtl="0" eaLnBrk="1" latinLnBrk="0" hangingPunct="1">
              <a:lnSpc>
                <a:spcPct val="130000"/>
              </a:lnSpc>
              <a:spcBef>
                <a:spcPts val="0"/>
              </a:spcBef>
              <a:spcAft>
                <a:spcPts val="600"/>
              </a:spcAft>
              <a:buClr>
                <a:srgbClr val="0099BA"/>
              </a:buClr>
              <a:buSzPct val="90000"/>
              <a:buFont typeface="+mj-lt"/>
              <a:buAutoNum type="arabicPeriod"/>
              <a:defRPr sz="1050" kern="1200">
                <a:solidFill>
                  <a:schemeClr val="tx1">
                    <a:lumMod val="65000"/>
                    <a:lumOff val="35000"/>
                  </a:schemeClr>
                </a:solidFill>
                <a:latin typeface="Arial"/>
                <a:ea typeface="+mn-ea"/>
                <a:cs typeface="Arial"/>
              </a:defRPr>
            </a:lvl4pPr>
            <a:lvl5pPr marL="0" indent="-241590" algn="l" defTabSz="483176" rtl="0" eaLnBrk="1" latinLnBrk="0" hangingPunct="1">
              <a:lnSpc>
                <a:spcPct val="130000"/>
              </a:lnSpc>
              <a:spcBef>
                <a:spcPts val="0"/>
              </a:spcBef>
              <a:spcAft>
                <a:spcPts val="600"/>
              </a:spcAft>
              <a:buFont typeface="Arial"/>
              <a:buChar char="»"/>
              <a:defRPr sz="1050" kern="1200">
                <a:solidFill>
                  <a:schemeClr val="tx1">
                    <a:lumMod val="65000"/>
                    <a:lumOff val="35000"/>
                  </a:schemeClr>
                </a:solidFill>
                <a:latin typeface="Arial"/>
                <a:ea typeface="+mn-ea"/>
                <a:cs typeface="Arial"/>
              </a:defRPr>
            </a:lvl5pPr>
            <a:lvl6pPr marL="2657473" indent="-241590" algn="l" defTabSz="483176" rtl="0" eaLnBrk="1" latinLnBrk="0" hangingPunct="1">
              <a:spcBef>
                <a:spcPct val="20000"/>
              </a:spcBef>
              <a:buFont typeface="Arial"/>
              <a:buChar char="•"/>
              <a:defRPr sz="2100" kern="1200">
                <a:solidFill>
                  <a:schemeClr val="tx1"/>
                </a:solidFill>
                <a:latin typeface="+mn-lt"/>
                <a:ea typeface="+mn-ea"/>
                <a:cs typeface="+mn-cs"/>
              </a:defRPr>
            </a:lvl6pPr>
            <a:lvl7pPr marL="3140651" indent="-241590" algn="l" defTabSz="483176" rtl="0" eaLnBrk="1" latinLnBrk="0" hangingPunct="1">
              <a:spcBef>
                <a:spcPct val="20000"/>
              </a:spcBef>
              <a:buFont typeface="Arial"/>
              <a:buChar char="•"/>
              <a:defRPr sz="2100" kern="1200">
                <a:solidFill>
                  <a:schemeClr val="tx1"/>
                </a:solidFill>
                <a:latin typeface="+mn-lt"/>
                <a:ea typeface="+mn-ea"/>
                <a:cs typeface="+mn-cs"/>
              </a:defRPr>
            </a:lvl7pPr>
            <a:lvl8pPr marL="3623827" indent="-241590" algn="l" defTabSz="483176" rtl="0" eaLnBrk="1" latinLnBrk="0" hangingPunct="1">
              <a:spcBef>
                <a:spcPct val="20000"/>
              </a:spcBef>
              <a:buFont typeface="Arial"/>
              <a:buChar char="•"/>
              <a:defRPr sz="2100" kern="1200">
                <a:solidFill>
                  <a:schemeClr val="tx1"/>
                </a:solidFill>
                <a:latin typeface="+mn-lt"/>
                <a:ea typeface="+mn-ea"/>
                <a:cs typeface="+mn-cs"/>
              </a:defRPr>
            </a:lvl8pPr>
            <a:lvl9pPr marL="4107003" indent="-241590" algn="l" defTabSz="483176" rtl="0" eaLnBrk="1" latinLnBrk="0" hangingPunct="1">
              <a:spcBef>
                <a:spcPct val="20000"/>
              </a:spcBef>
              <a:buFont typeface="Arial"/>
              <a:buChar char="•"/>
              <a:defRPr sz="2100" kern="1200">
                <a:solidFill>
                  <a:schemeClr val="tx1"/>
                </a:solidFill>
                <a:latin typeface="+mn-lt"/>
                <a:ea typeface="+mn-ea"/>
                <a:cs typeface="+mn-cs"/>
              </a:defRPr>
            </a:lvl9pPr>
          </a:lstStyle>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Healthcare Delivery Systems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Integrated Health Systems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Community Hospitals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Academic Medical Centers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Physician Organizations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Large Specialty Practices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Healthcare Services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Health Plans</a:t>
            </a:r>
          </a:p>
          <a:p>
            <a:pPr marL="160734" lvl="1" indent="-160734">
              <a:lnSpc>
                <a:spcPct val="112000"/>
              </a:lnSpc>
              <a:spcAft>
                <a:spcPts val="375"/>
              </a:spcAft>
              <a:buClr>
                <a:schemeClr val="accent2"/>
              </a:buClr>
              <a:buFont typeface="Arial" charset="0"/>
              <a:buChar char="•"/>
              <a:tabLst>
                <a:tab pos="1687261" algn="l"/>
                <a:tab pos="1898168" algn="l"/>
                <a:tab pos="2109074" algn="l"/>
                <a:tab pos="1687261" algn="l"/>
              </a:tabLst>
            </a:pPr>
            <a:r>
              <a:rPr lang="en-US" altLang="zh-CN" sz="1031" dirty="0">
                <a:solidFill>
                  <a:schemeClr val="bg1"/>
                </a:solidFill>
                <a:latin typeface="Arial" panose="020B0604020202020204" pitchFamily="34" charset="0"/>
                <a:cs typeface="Arial" panose="020B0604020202020204" pitchFamily="34" charset="0"/>
              </a:rPr>
              <a:t>Life Sciences</a:t>
            </a:r>
          </a:p>
          <a:p>
            <a:pPr marL="160734" lvl="1" indent="-160734">
              <a:lnSpc>
                <a:spcPct val="112000"/>
              </a:lnSpc>
              <a:spcAft>
                <a:spcPts val="0"/>
              </a:spcAft>
              <a:buClr>
                <a:schemeClr val="bg1"/>
              </a:buClr>
              <a:buFont typeface="Arial" charset="0"/>
              <a:buChar char="•"/>
              <a:tabLst>
                <a:tab pos="1687261" algn="l"/>
                <a:tab pos="1898168" algn="l"/>
                <a:tab pos="2109074" algn="l"/>
                <a:tab pos="1687261" algn="l"/>
              </a:tabLst>
            </a:pPr>
            <a:endParaRPr lang="en-US" altLang="zh-CN" sz="1031"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2298915" y="3900267"/>
            <a:ext cx="2203292" cy="300082"/>
          </a:xfrm>
          <a:prstGeom prst="rect">
            <a:avLst/>
          </a:prstGeom>
          <a:noFill/>
        </p:spPr>
        <p:txBody>
          <a:bodyPr wrap="square" lIns="0" tIns="0" rIns="0" bIns="0" rtlCol="0">
            <a:spAutoFit/>
          </a:bodyPr>
          <a:lstStyle/>
          <a:p>
            <a:pPr>
              <a:lnSpc>
                <a:spcPct val="130000"/>
              </a:lnSpc>
              <a:spcAft>
                <a:spcPts val="563"/>
              </a:spcAft>
            </a:pPr>
            <a:r>
              <a:rPr kumimoji="1" lang="en-US" altLang="zh-CN" sz="1500" kern="0" dirty="0">
                <a:solidFill>
                  <a:schemeClr val="bg1"/>
                </a:solidFill>
                <a:latin typeface="Arial" panose="020B0604020202020204" pitchFamily="34" charset="0"/>
                <a:cs typeface="Arial" panose="020B0604020202020204" pitchFamily="34" charset="0"/>
              </a:rPr>
              <a:t>Word On The Street</a:t>
            </a:r>
            <a:endParaRPr kumimoji="1" lang="zh-CN" altLang="en-US" sz="1500" kern="0">
              <a:solidFill>
                <a:schemeClr val="bg1"/>
              </a:solidFill>
              <a:latin typeface="Arial" panose="020B0604020202020204" pitchFamily="34" charset="0"/>
              <a:cs typeface="Arial" panose="020B0604020202020204" pitchFamily="34" charset="0"/>
            </a:endParaRPr>
          </a:p>
        </p:txBody>
      </p:sp>
      <p:sp>
        <p:nvSpPr>
          <p:cNvPr id="69" name="Triangle 60"/>
          <p:cNvSpPr/>
          <p:nvPr/>
        </p:nvSpPr>
        <p:spPr>
          <a:xfrm rot="10800000">
            <a:off x="2720055" y="6064527"/>
            <a:ext cx="357188" cy="150601"/>
          </a:xfrm>
          <a:prstGeom prst="triangle">
            <a:avLst>
              <a:gd name="adj" fmla="val 100000"/>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88"/>
          </a:p>
        </p:txBody>
      </p:sp>
      <p:sp>
        <p:nvSpPr>
          <p:cNvPr id="77" name="Rounded Rectangle 76"/>
          <p:cNvSpPr/>
          <p:nvPr/>
        </p:nvSpPr>
        <p:spPr bwMode="auto">
          <a:xfrm>
            <a:off x="5710190" y="4270049"/>
            <a:ext cx="2667000" cy="2230765"/>
          </a:xfrm>
          <a:prstGeom prst="roundRect">
            <a:avLst>
              <a:gd name="adj" fmla="val 0"/>
            </a:avLst>
          </a:prstGeom>
          <a:solidFill>
            <a:schemeClr val="bg1">
              <a:alpha val="7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Ins="0"/>
          <a:lstStyle/>
          <a:p>
            <a:endParaRPr lang="en-US" sz="1181" dirty="0">
              <a:solidFill>
                <a:schemeClr val="bg1"/>
              </a:solidFill>
              <a:latin typeface="Arial" panose="020B0604020202020204" pitchFamily="34" charset="0"/>
              <a:ea typeface="Calibri"/>
              <a:cs typeface="Arial" panose="020B0604020202020204" pitchFamily="34" charset="0"/>
            </a:endParaRPr>
          </a:p>
        </p:txBody>
      </p:sp>
      <p:sp>
        <p:nvSpPr>
          <p:cNvPr id="78" name="TextBox 77"/>
          <p:cNvSpPr txBox="1"/>
          <p:nvPr/>
        </p:nvSpPr>
        <p:spPr>
          <a:xfrm>
            <a:off x="5789831" y="4378984"/>
            <a:ext cx="2585940" cy="1926105"/>
          </a:xfrm>
          <a:prstGeom prst="rect">
            <a:avLst/>
          </a:prstGeom>
          <a:noFill/>
        </p:spPr>
        <p:txBody>
          <a:bodyPr wrap="square" lIns="0" tIns="0" rIns="0" bIns="0" rtlCol="0">
            <a:spAutoFit/>
          </a:bodyPr>
          <a:lstStyle/>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Value Based Care</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Healthcare IT &amp; Analytics</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Operational Optimization </a:t>
            </a:r>
            <a:br>
              <a:rPr lang="en-US" altLang="zh-CN" sz="984" dirty="0">
                <a:solidFill>
                  <a:prstClr val="black">
                    <a:lumMod val="65000"/>
                    <a:lumOff val="35000"/>
                  </a:prstClr>
                </a:solidFill>
                <a:latin typeface="Arial" panose="020B0604020202020204" pitchFamily="34" charset="0"/>
                <a:cs typeface="Arial" panose="020B0604020202020204" pitchFamily="34" charset="0"/>
              </a:rPr>
            </a:br>
            <a:r>
              <a:rPr lang="en-US" altLang="zh-CN" sz="984" dirty="0">
                <a:solidFill>
                  <a:prstClr val="black">
                    <a:lumMod val="65000"/>
                    <a:lumOff val="35000"/>
                  </a:prstClr>
                </a:solidFill>
                <a:latin typeface="Arial" panose="020B0604020202020204" pitchFamily="34" charset="0"/>
                <a:cs typeface="Arial" panose="020B0604020202020204" pitchFamily="34" charset="0"/>
              </a:rPr>
              <a:t>&amp; Cost Reduction</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Regulatory Compliance</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Consumerism, Retail </a:t>
            </a:r>
            <a:br>
              <a:rPr lang="en-US" altLang="zh-CN" sz="984" dirty="0">
                <a:solidFill>
                  <a:prstClr val="black">
                    <a:lumMod val="65000"/>
                    <a:lumOff val="35000"/>
                  </a:prstClr>
                </a:solidFill>
                <a:latin typeface="Arial" panose="020B0604020202020204" pitchFamily="34" charset="0"/>
                <a:cs typeface="Arial" panose="020B0604020202020204" pitchFamily="34" charset="0"/>
              </a:rPr>
            </a:br>
            <a:r>
              <a:rPr lang="en-US" altLang="zh-CN" sz="984" dirty="0">
                <a:solidFill>
                  <a:prstClr val="black">
                    <a:lumMod val="65000"/>
                    <a:lumOff val="35000"/>
                  </a:prstClr>
                </a:solidFill>
                <a:latin typeface="Arial" panose="020B0604020202020204" pitchFamily="34" charset="0"/>
                <a:cs typeface="Arial" panose="020B0604020202020204" pitchFamily="34" charset="0"/>
              </a:rPr>
              <a:t>&amp; Digital Health</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Cybersecurity</a:t>
            </a:r>
          </a:p>
          <a:p>
            <a:pPr marL="160734" lvl="1" indent="-160734">
              <a:lnSpc>
                <a:spcPct val="130000"/>
              </a:lnSpc>
              <a:spcBef>
                <a:spcPts val="94"/>
              </a:spcBef>
              <a:spcAft>
                <a:spcPts val="94"/>
              </a:spcAft>
              <a:buClr>
                <a:srgbClr val="FFB439"/>
              </a:buClr>
              <a:buFont typeface="Arial" charset="0"/>
              <a:buChar char="•"/>
              <a:tabLst>
                <a:tab pos="1687261" algn="l"/>
                <a:tab pos="1898168" algn="l"/>
                <a:tab pos="2109074" algn="l"/>
                <a:tab pos="1687261" algn="l"/>
              </a:tabLst>
            </a:pPr>
            <a:r>
              <a:rPr lang="en-US" altLang="zh-CN" sz="984" dirty="0">
                <a:solidFill>
                  <a:prstClr val="black">
                    <a:lumMod val="65000"/>
                    <a:lumOff val="35000"/>
                  </a:prstClr>
                </a:solidFill>
                <a:latin typeface="Arial" panose="020B0604020202020204" pitchFamily="34" charset="0"/>
                <a:cs typeface="Arial" panose="020B0604020202020204" pitchFamily="34" charset="0"/>
              </a:rPr>
              <a:t>Mergers and Affiliations</a:t>
            </a:r>
          </a:p>
        </p:txBody>
      </p:sp>
      <p:sp>
        <p:nvSpPr>
          <p:cNvPr id="82" name="TextBox 81"/>
          <p:cNvSpPr txBox="1"/>
          <p:nvPr/>
        </p:nvSpPr>
        <p:spPr>
          <a:xfrm>
            <a:off x="2298916" y="1817695"/>
            <a:ext cx="1714500" cy="600164"/>
          </a:xfrm>
          <a:prstGeom prst="rect">
            <a:avLst/>
          </a:prstGeom>
          <a:noFill/>
        </p:spPr>
        <p:txBody>
          <a:bodyPr wrap="square" lIns="0" tIns="0" rIns="0" bIns="0" rtlCol="0">
            <a:spAutoFit/>
          </a:bodyPr>
          <a:lstStyle/>
          <a:p>
            <a:pPr defTabSz="452978">
              <a:lnSpc>
                <a:spcPct val="130000"/>
              </a:lnSpc>
              <a:spcAft>
                <a:spcPts val="563"/>
              </a:spcAft>
              <a:defRPr/>
            </a:pPr>
            <a:r>
              <a:rPr kumimoji="1" lang="en-US" altLang="zh-CN" sz="3000" kern="0" dirty="0">
                <a:solidFill>
                  <a:schemeClr val="bg1"/>
                </a:solidFill>
                <a:latin typeface="Arial" panose="020B0604020202020204" pitchFamily="34" charset="0"/>
                <a:ea typeface="宋体" panose="02010600030101010101" pitchFamily="2" charset="-122"/>
                <a:cs typeface="Arial" panose="020B0604020202020204" pitchFamily="34" charset="0"/>
              </a:rPr>
              <a:t>200+</a:t>
            </a:r>
            <a:endParaRPr kumimoji="1" lang="zh-CN" altLang="en-US" sz="3000" kern="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4" name="TextBox 83"/>
          <p:cNvSpPr txBox="1"/>
          <p:nvPr/>
        </p:nvSpPr>
        <p:spPr>
          <a:xfrm>
            <a:off x="2301903" y="2419695"/>
            <a:ext cx="2226563" cy="288669"/>
          </a:xfrm>
          <a:prstGeom prst="rect">
            <a:avLst/>
          </a:prstGeom>
          <a:noFill/>
        </p:spPr>
        <p:txBody>
          <a:bodyPr wrap="square" lIns="0" tIns="0" rIns="0" bIns="0" rtlCol="0">
            <a:spAutoFit/>
          </a:bodyPr>
          <a:lstStyle/>
          <a:p>
            <a:pPr defTabSz="452978">
              <a:defRPr/>
            </a:pPr>
            <a:r>
              <a:rPr kumimoji="1" lang="en-US" altLang="zh-CN" sz="938" kern="0" dirty="0">
                <a:solidFill>
                  <a:schemeClr val="bg1"/>
                </a:solidFill>
                <a:latin typeface="Arial" panose="020B0604020202020204" pitchFamily="34" charset="0"/>
                <a:ea typeface="宋体" panose="02010600030101010101" pitchFamily="2" charset="-122"/>
                <a:cs typeface="Arial" panose="020B0604020202020204" pitchFamily="34" charset="0"/>
              </a:rPr>
              <a:t>Consultants Working with Healthcare Clients</a:t>
            </a:r>
            <a:endParaRPr kumimoji="1" lang="zh-CN" altLang="en-US" sz="938"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5" name="Rounded Rectangle 84"/>
          <p:cNvSpPr/>
          <p:nvPr/>
        </p:nvSpPr>
        <p:spPr>
          <a:xfrm>
            <a:off x="2303950" y="2920369"/>
            <a:ext cx="814388" cy="640071"/>
          </a:xfrm>
          <a:prstGeom prst="roundRect">
            <a:avLst>
              <a:gd name="adj" fmla="val 11315"/>
            </a:avLst>
          </a:prstGeom>
          <a:solidFill>
            <a:srgbClr val="FFB4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2978">
              <a:defRPr/>
            </a:pPr>
            <a:endParaRPr kumimoji="1" lang="zh-CN" altLang="en-US" sz="1781">
              <a:solidFill>
                <a:srgbClr val="FF8C25"/>
              </a:solidFill>
              <a:latin typeface="Calibri"/>
              <a:ea typeface="宋体" panose="02010600030101010101" pitchFamily="2" charset="-122"/>
            </a:endParaRPr>
          </a:p>
        </p:txBody>
      </p:sp>
      <p:sp>
        <p:nvSpPr>
          <p:cNvPr id="86" name="TextBox 85"/>
          <p:cNvSpPr txBox="1"/>
          <p:nvPr/>
        </p:nvSpPr>
        <p:spPr>
          <a:xfrm>
            <a:off x="2315960" y="2917244"/>
            <a:ext cx="810952" cy="600164"/>
          </a:xfrm>
          <a:prstGeom prst="rect">
            <a:avLst/>
          </a:prstGeom>
          <a:noFill/>
        </p:spPr>
        <p:txBody>
          <a:bodyPr wrap="square" lIns="0" tIns="0" rIns="0" bIns="0" rtlCol="0">
            <a:spAutoFit/>
          </a:bodyPr>
          <a:lstStyle/>
          <a:p>
            <a:pPr algn="ctr" defTabSz="452978">
              <a:lnSpc>
                <a:spcPct val="130000"/>
              </a:lnSpc>
              <a:spcAft>
                <a:spcPts val="563"/>
              </a:spcAft>
              <a:defRPr/>
            </a:pPr>
            <a:r>
              <a:rPr kumimoji="1" lang="en-US" altLang="zh-CN" sz="3000" kern="0" dirty="0">
                <a:solidFill>
                  <a:schemeClr val="bg1"/>
                </a:solidFill>
                <a:latin typeface="Arial" panose="020B0604020202020204" pitchFamily="34" charset="0"/>
                <a:ea typeface="宋体" panose="02010600030101010101" pitchFamily="2" charset="-122"/>
                <a:cs typeface="Arial" panose="020B0604020202020204" pitchFamily="34" charset="0"/>
              </a:rPr>
              <a:t>20+</a:t>
            </a:r>
            <a:endParaRPr kumimoji="1" lang="zh-CN" altLang="en-US" sz="3000" kern="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7" name="TextBox 86"/>
          <p:cNvSpPr txBox="1"/>
          <p:nvPr/>
        </p:nvSpPr>
        <p:spPr>
          <a:xfrm>
            <a:off x="3237834" y="3002359"/>
            <a:ext cx="1427225" cy="317266"/>
          </a:xfrm>
          <a:prstGeom prst="rect">
            <a:avLst/>
          </a:prstGeom>
          <a:noFill/>
        </p:spPr>
        <p:txBody>
          <a:bodyPr wrap="square" lIns="0" tIns="0" rIns="0" bIns="0" rtlCol="0">
            <a:spAutoFit/>
          </a:bodyPr>
          <a:lstStyle/>
          <a:p>
            <a:pPr defTabSz="452978">
              <a:defRPr/>
            </a:pPr>
            <a:r>
              <a:rPr kumimoji="1" lang="en-US" altLang="zh-CN" sz="1031" kern="0" dirty="0">
                <a:solidFill>
                  <a:schemeClr val="bg1"/>
                </a:solidFill>
                <a:latin typeface="Arial" panose="020B0604020202020204" pitchFamily="34" charset="0"/>
                <a:ea typeface="宋体" panose="02010600030101010101" pitchFamily="2" charset="-122"/>
                <a:cs typeface="Arial" panose="020B0604020202020204" pitchFamily="34" charset="0"/>
              </a:rPr>
              <a:t>Years of experience </a:t>
            </a:r>
            <a:br>
              <a:rPr kumimoji="1" lang="en-US" altLang="zh-CN" sz="1031" kern="0" dirty="0">
                <a:solidFill>
                  <a:schemeClr val="bg1"/>
                </a:solidFill>
                <a:latin typeface="Arial" panose="020B0604020202020204" pitchFamily="34" charset="0"/>
                <a:ea typeface="宋体" panose="02010600030101010101" pitchFamily="2" charset="-122"/>
                <a:cs typeface="Arial" panose="020B0604020202020204" pitchFamily="34" charset="0"/>
              </a:rPr>
            </a:br>
            <a:r>
              <a:rPr kumimoji="1" lang="en-US" altLang="zh-CN" sz="1031" kern="0" dirty="0">
                <a:solidFill>
                  <a:schemeClr val="bg1"/>
                </a:solidFill>
                <a:latin typeface="Arial" panose="020B0604020202020204" pitchFamily="34" charset="0"/>
                <a:ea typeface="宋体" panose="02010600030101010101" pitchFamily="2" charset="-122"/>
                <a:cs typeface="Arial" panose="020B0604020202020204" pitchFamily="34" charset="0"/>
              </a:rPr>
              <a:t>working in Healthcare</a:t>
            </a:r>
            <a:endParaRPr kumimoji="1" lang="zh-CN" altLang="en-US" sz="1031"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8" name="TextBox 87"/>
          <p:cNvSpPr txBox="1"/>
          <p:nvPr/>
        </p:nvSpPr>
        <p:spPr>
          <a:xfrm>
            <a:off x="2311523" y="1322735"/>
            <a:ext cx="1791708" cy="337657"/>
          </a:xfrm>
          <a:prstGeom prst="rect">
            <a:avLst/>
          </a:prstGeom>
          <a:noFill/>
        </p:spPr>
        <p:txBody>
          <a:bodyPr wrap="square" lIns="0" tIns="0" rIns="0" bIns="0" rtlCol="0">
            <a:spAutoFit/>
          </a:bodyPr>
          <a:lstStyle/>
          <a:p>
            <a:pPr defTabSz="452978">
              <a:lnSpc>
                <a:spcPct val="130000"/>
              </a:lnSpc>
              <a:spcAft>
                <a:spcPts val="563"/>
              </a:spcAft>
              <a:defRPr/>
            </a:pPr>
            <a:r>
              <a:rPr kumimoji="1" lang="en-US" altLang="zh-CN" sz="1688" kern="0" dirty="0">
                <a:solidFill>
                  <a:schemeClr val="bg1"/>
                </a:solidFill>
                <a:latin typeface="Arial" panose="020B0604020202020204" pitchFamily="34" charset="0"/>
                <a:ea typeface="宋体" panose="02010600030101010101" pitchFamily="2" charset="-122"/>
                <a:cs typeface="Arial" panose="020B0604020202020204" pitchFamily="34" charset="0"/>
              </a:rPr>
              <a:t>Who We Are</a:t>
            </a:r>
            <a:endParaRPr kumimoji="1" lang="zh-CN" altLang="en-US" sz="1688" kern="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9" name="TextBox 88"/>
          <p:cNvSpPr txBox="1"/>
          <p:nvPr/>
        </p:nvSpPr>
        <p:spPr>
          <a:xfrm>
            <a:off x="9049058" y="1322735"/>
            <a:ext cx="2203292" cy="337657"/>
          </a:xfrm>
          <a:prstGeom prst="rect">
            <a:avLst/>
          </a:prstGeom>
          <a:noFill/>
        </p:spPr>
        <p:txBody>
          <a:bodyPr wrap="square" lIns="0" tIns="0" rIns="0" bIns="0" rtlCol="0">
            <a:spAutoFit/>
          </a:bodyPr>
          <a:lstStyle/>
          <a:p>
            <a:pPr>
              <a:lnSpc>
                <a:spcPct val="130000"/>
              </a:lnSpc>
              <a:spcAft>
                <a:spcPts val="563"/>
              </a:spcAft>
            </a:pPr>
            <a:r>
              <a:rPr kumimoji="1" lang="en-US" altLang="zh-CN" sz="1688" kern="0" dirty="0">
                <a:solidFill>
                  <a:schemeClr val="bg1"/>
                </a:solidFill>
                <a:latin typeface="Arial" panose="020B0604020202020204" pitchFamily="34" charset="0"/>
                <a:cs typeface="Arial" panose="020B0604020202020204" pitchFamily="34" charset="0"/>
              </a:rPr>
              <a:t>Our Clients</a:t>
            </a:r>
            <a:endParaRPr kumimoji="1" lang="zh-CN" altLang="en-US" sz="1688" kern="0" dirty="0">
              <a:solidFill>
                <a:schemeClr val="bg1"/>
              </a:solidFill>
              <a:latin typeface="Arial" panose="020B0604020202020204" pitchFamily="34" charset="0"/>
              <a:cs typeface="Arial" panose="020B0604020202020204" pitchFamily="34" charset="0"/>
            </a:endParaRPr>
          </a:p>
        </p:txBody>
      </p:sp>
      <p:sp>
        <p:nvSpPr>
          <p:cNvPr id="90" name="TextBox 89"/>
          <p:cNvSpPr txBox="1"/>
          <p:nvPr/>
        </p:nvSpPr>
        <p:spPr>
          <a:xfrm>
            <a:off x="5188477" y="1837299"/>
            <a:ext cx="1553715" cy="537648"/>
          </a:xfrm>
          <a:prstGeom prst="rect">
            <a:avLst/>
          </a:prstGeom>
          <a:noFill/>
        </p:spPr>
        <p:txBody>
          <a:bodyPr wrap="square" lIns="0" tIns="0" rIns="0" bIns="0" rtlCol="0">
            <a:spAutoFit/>
          </a:bodyPr>
          <a:lstStyle/>
          <a:p>
            <a:pPr algn="r">
              <a:lnSpc>
                <a:spcPct val="130000"/>
              </a:lnSpc>
              <a:spcAft>
                <a:spcPts val="563"/>
              </a:spcAft>
            </a:pPr>
            <a:r>
              <a:rPr kumimoji="1" lang="en-US" altLang="zh-CN" sz="3000" kern="0" dirty="0">
                <a:solidFill>
                  <a:schemeClr val="bg1"/>
                </a:solidFill>
                <a:latin typeface="Arial" panose="020B0604020202020204" pitchFamily="34" charset="0"/>
                <a:cs typeface="Arial" panose="020B0604020202020204" pitchFamily="34" charset="0"/>
              </a:rPr>
              <a:t>3000+</a:t>
            </a:r>
            <a:endParaRPr kumimoji="1" lang="zh-CN" altLang="en-US" sz="3000" kern="0" dirty="0">
              <a:solidFill>
                <a:schemeClr val="bg1"/>
              </a:solidFill>
              <a:latin typeface="Arial" panose="020B0604020202020204" pitchFamily="34" charset="0"/>
              <a:cs typeface="Arial" panose="020B0604020202020204" pitchFamily="34" charset="0"/>
            </a:endParaRPr>
          </a:p>
        </p:txBody>
      </p:sp>
      <p:sp>
        <p:nvSpPr>
          <p:cNvPr id="91" name="Rounded Rectangle 90"/>
          <p:cNvSpPr/>
          <p:nvPr/>
        </p:nvSpPr>
        <p:spPr>
          <a:xfrm>
            <a:off x="5955942" y="1797463"/>
            <a:ext cx="1628475" cy="604137"/>
          </a:xfrm>
          <a:prstGeom prst="roundRect">
            <a:avLst>
              <a:gd name="adj" fmla="val 1003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88"/>
          </a:p>
        </p:txBody>
      </p:sp>
      <p:sp>
        <p:nvSpPr>
          <p:cNvPr id="92" name="TextBox 91"/>
          <p:cNvSpPr txBox="1"/>
          <p:nvPr/>
        </p:nvSpPr>
        <p:spPr>
          <a:xfrm>
            <a:off x="6830437" y="1988855"/>
            <a:ext cx="1702485" cy="158633"/>
          </a:xfrm>
          <a:prstGeom prst="rect">
            <a:avLst/>
          </a:prstGeom>
          <a:noFill/>
        </p:spPr>
        <p:txBody>
          <a:bodyPr wrap="square" lIns="0" tIns="0" rIns="0" bIns="0" rtlCol="0">
            <a:spAutoFit/>
          </a:bodyPr>
          <a:lstStyle/>
          <a:p>
            <a:r>
              <a:rPr kumimoji="1" lang="en-US" altLang="zh-CN" sz="1031" kern="0" dirty="0">
                <a:solidFill>
                  <a:schemeClr val="bg1"/>
                </a:solidFill>
                <a:latin typeface="Arial" panose="020B0604020202020204" pitchFamily="34" charset="0"/>
                <a:cs typeface="Arial" panose="020B0604020202020204" pitchFamily="34" charset="0"/>
              </a:rPr>
              <a:t>Healthcare engagements</a:t>
            </a:r>
          </a:p>
        </p:txBody>
      </p:sp>
      <p:sp>
        <p:nvSpPr>
          <p:cNvPr id="93" name="TextBox 92"/>
          <p:cNvSpPr txBox="1"/>
          <p:nvPr/>
        </p:nvSpPr>
        <p:spPr>
          <a:xfrm>
            <a:off x="5717666" y="1322735"/>
            <a:ext cx="2203292" cy="337657"/>
          </a:xfrm>
          <a:prstGeom prst="rect">
            <a:avLst/>
          </a:prstGeom>
          <a:noFill/>
        </p:spPr>
        <p:txBody>
          <a:bodyPr wrap="square" lIns="0" tIns="0" rIns="0" bIns="0" rtlCol="0">
            <a:spAutoFit/>
          </a:bodyPr>
          <a:lstStyle/>
          <a:p>
            <a:pPr>
              <a:lnSpc>
                <a:spcPct val="130000"/>
              </a:lnSpc>
              <a:spcAft>
                <a:spcPts val="563"/>
              </a:spcAft>
            </a:pPr>
            <a:r>
              <a:rPr kumimoji="1" lang="en-US" altLang="zh-CN" sz="1688" kern="0" dirty="0">
                <a:solidFill>
                  <a:schemeClr val="bg1"/>
                </a:solidFill>
                <a:latin typeface="Arial" panose="020B0604020202020204" pitchFamily="34" charset="0"/>
                <a:cs typeface="Arial" panose="020B0604020202020204" pitchFamily="34" charset="0"/>
              </a:rPr>
              <a:t>Our Work</a:t>
            </a:r>
            <a:endParaRPr kumimoji="1" lang="zh-CN" altLang="en-US" sz="1688" kern="0" dirty="0">
              <a:solidFill>
                <a:schemeClr val="bg1"/>
              </a:solidFill>
              <a:latin typeface="Arial" panose="020B0604020202020204" pitchFamily="34" charset="0"/>
              <a:cs typeface="Arial" panose="020B0604020202020204" pitchFamily="34" charset="0"/>
            </a:endParaRPr>
          </a:p>
        </p:txBody>
      </p:sp>
      <p:sp>
        <p:nvSpPr>
          <p:cNvPr id="97" name="TextBox 96"/>
          <p:cNvSpPr txBox="1"/>
          <p:nvPr/>
        </p:nvSpPr>
        <p:spPr>
          <a:xfrm>
            <a:off x="5096339" y="2924081"/>
            <a:ext cx="1368509" cy="537648"/>
          </a:xfrm>
          <a:prstGeom prst="rect">
            <a:avLst/>
          </a:prstGeom>
          <a:noFill/>
        </p:spPr>
        <p:txBody>
          <a:bodyPr wrap="square" lIns="0" tIns="0" rIns="0" bIns="0" rtlCol="0">
            <a:spAutoFit/>
          </a:bodyPr>
          <a:lstStyle/>
          <a:p>
            <a:pPr algn="r">
              <a:lnSpc>
                <a:spcPct val="130000"/>
              </a:lnSpc>
              <a:spcAft>
                <a:spcPts val="563"/>
              </a:spcAft>
            </a:pPr>
            <a:r>
              <a:rPr kumimoji="1" lang="en-US" altLang="zh-CN" sz="3000" kern="0" dirty="0">
                <a:solidFill>
                  <a:schemeClr val="bg1"/>
                </a:solidFill>
                <a:latin typeface="Arial" panose="020B0604020202020204" pitchFamily="34" charset="0"/>
                <a:cs typeface="Arial" panose="020B0604020202020204" pitchFamily="34" charset="0"/>
              </a:rPr>
              <a:t>200+</a:t>
            </a:r>
            <a:endParaRPr kumimoji="1" lang="zh-CN" altLang="en-US" sz="3000" kern="0" dirty="0">
              <a:solidFill>
                <a:schemeClr val="bg1"/>
              </a:solidFill>
              <a:latin typeface="Arial" panose="020B0604020202020204" pitchFamily="34" charset="0"/>
              <a:cs typeface="Arial" panose="020B0604020202020204" pitchFamily="34" charset="0"/>
            </a:endParaRPr>
          </a:p>
        </p:txBody>
      </p:sp>
      <p:grpSp>
        <p:nvGrpSpPr>
          <p:cNvPr id="98" name="Group 97"/>
          <p:cNvGrpSpPr/>
          <p:nvPr/>
        </p:nvGrpSpPr>
        <p:grpSpPr>
          <a:xfrm>
            <a:off x="6536515" y="2890867"/>
            <a:ext cx="1854579" cy="604137"/>
            <a:chOff x="4549229" y="3252941"/>
            <a:chExt cx="1978218" cy="644413"/>
          </a:xfrm>
        </p:grpSpPr>
        <p:sp>
          <p:nvSpPr>
            <p:cNvPr id="99" name="Rounded Rectangle 98"/>
            <p:cNvSpPr/>
            <p:nvPr/>
          </p:nvSpPr>
          <p:spPr>
            <a:xfrm>
              <a:off x="4549229" y="3252941"/>
              <a:ext cx="1737040" cy="644413"/>
            </a:xfrm>
            <a:prstGeom prst="roundRect">
              <a:avLst>
                <a:gd name="adj" fmla="val 10037"/>
              </a:avLst>
            </a:prstGeom>
            <a:solidFill>
              <a:srgbClr val="2373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88"/>
            </a:p>
          </p:txBody>
        </p:sp>
        <p:sp>
          <p:nvSpPr>
            <p:cNvPr id="100" name="TextBox 99"/>
            <p:cNvSpPr txBox="1"/>
            <p:nvPr/>
          </p:nvSpPr>
          <p:spPr>
            <a:xfrm>
              <a:off x="4711463" y="3595447"/>
              <a:ext cx="1815984" cy="169209"/>
            </a:xfrm>
            <a:prstGeom prst="rect">
              <a:avLst/>
            </a:prstGeom>
            <a:noFill/>
          </p:spPr>
          <p:txBody>
            <a:bodyPr wrap="square" lIns="0" tIns="0" rIns="0" bIns="0" rtlCol="0">
              <a:spAutoFit/>
            </a:bodyPr>
            <a:lstStyle/>
            <a:p>
              <a:r>
                <a:rPr kumimoji="1" lang="en-US" altLang="zh-CN" sz="1031" kern="0" dirty="0">
                  <a:solidFill>
                    <a:schemeClr val="bg1"/>
                  </a:solidFill>
                  <a:latin typeface="Arial" panose="020B0604020202020204" pitchFamily="34" charset="0"/>
                  <a:cs typeface="Arial" panose="020B0604020202020204" pitchFamily="34" charset="0"/>
                </a:rPr>
                <a:t>Healthcare Clients Served</a:t>
              </a:r>
              <a:endParaRPr kumimoji="1" lang="zh-CN" altLang="en-US" sz="1031" kern="0" dirty="0">
                <a:solidFill>
                  <a:schemeClr val="bg1"/>
                </a:solidFill>
                <a:latin typeface="Arial" panose="020B0604020202020204" pitchFamily="34" charset="0"/>
                <a:cs typeface="Arial" panose="020B0604020202020204" pitchFamily="34" charset="0"/>
              </a:endParaRPr>
            </a:p>
          </p:txBody>
        </p:sp>
      </p:grpSp>
      <p:sp>
        <p:nvSpPr>
          <p:cNvPr id="101" name="Rectangle 100"/>
          <p:cNvSpPr/>
          <p:nvPr/>
        </p:nvSpPr>
        <p:spPr>
          <a:xfrm>
            <a:off x="11573097" y="1"/>
            <a:ext cx="620713" cy="3794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88"/>
          </a:p>
        </p:txBody>
      </p:sp>
      <p:pic>
        <p:nvPicPr>
          <p:cNvPr id="43" name="Picture 42"/>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3315932" y="1784457"/>
            <a:ext cx="600075" cy="559700"/>
          </a:xfrm>
          <a:prstGeom prst="rect">
            <a:avLst/>
          </a:prstGeom>
        </p:spPr>
      </p:pic>
      <p:sp>
        <p:nvSpPr>
          <p:cNvPr id="44" name="Content Placeholder 13"/>
          <p:cNvSpPr txBox="1">
            <a:spLocks/>
          </p:cNvSpPr>
          <p:nvPr/>
        </p:nvSpPr>
        <p:spPr>
          <a:xfrm>
            <a:off x="9550716" y="4416963"/>
            <a:ext cx="1865690" cy="1698276"/>
          </a:xfrm>
          <a:prstGeom prst="rect">
            <a:avLst/>
          </a:prstGeom>
        </p:spPr>
        <p:txBody>
          <a:bodyPr vert="horz" lIns="0" tIns="0" rIns="0" bIns="0" rtlCol="0">
            <a:noAutofit/>
          </a:bodyPr>
          <a:lstStyle>
            <a:lvl1pPr marL="0" indent="0" algn="l" defTabSz="960120" rtl="0" eaLnBrk="1" latinLnBrk="0" hangingPunct="1">
              <a:lnSpc>
                <a:spcPct val="110000"/>
              </a:lnSpc>
              <a:spcBef>
                <a:spcPts val="0"/>
              </a:spcBef>
              <a:spcAft>
                <a:spcPts val="600"/>
              </a:spcAft>
              <a:buFont typeface="Arial" panose="020B0604020202020204" pitchFamily="34" charset="0"/>
              <a:buNone/>
              <a:defRPr sz="1400" kern="1200">
                <a:solidFill>
                  <a:schemeClr val="accent2"/>
                </a:solidFill>
                <a:latin typeface="Arial" charset="0"/>
                <a:ea typeface="Arial" charset="0"/>
                <a:cs typeface="Arial" charset="0"/>
              </a:defRPr>
            </a:lvl1pPr>
            <a:lvl2pPr marL="9525" indent="0" algn="l" defTabSz="960120" rtl="0" eaLnBrk="1" latinLnBrk="0" hangingPunct="1">
              <a:lnSpc>
                <a:spcPct val="120000"/>
              </a:lnSpc>
              <a:spcBef>
                <a:spcPts val="0"/>
              </a:spcBef>
              <a:buFont typeface="Arial" panose="020B0604020202020204" pitchFamily="34" charset="0"/>
              <a:buNone/>
              <a:tabLst/>
              <a:defRPr sz="1000" kern="1200">
                <a:solidFill>
                  <a:srgbClr val="595959"/>
                </a:solidFill>
                <a:latin typeface="Arial" charset="0"/>
                <a:ea typeface="Arial" charset="0"/>
                <a:cs typeface="Arial" charset="0"/>
              </a:defRPr>
            </a:lvl2pPr>
            <a:lvl3pPr marL="179388" marR="0" indent="-169863" algn="l" defTabSz="960120" rtl="0" eaLnBrk="1" fontAlgn="auto" latinLnBrk="0" hangingPunct="1">
              <a:lnSpc>
                <a:spcPct val="110000"/>
              </a:lnSpc>
              <a:spcBef>
                <a:spcPts val="0"/>
              </a:spcBef>
              <a:spcAft>
                <a:spcPts val="600"/>
              </a:spcAft>
              <a:buClr>
                <a:srgbClr val="0099BA"/>
              </a:buClr>
              <a:buSzTx/>
              <a:buFont typeface="Arial" panose="020B0604020202020204" pitchFamily="34" charset="0"/>
              <a:buChar char="•"/>
              <a:tabLst/>
              <a:defRPr sz="1000" kern="1200">
                <a:solidFill>
                  <a:srgbClr val="595959"/>
                </a:solidFill>
                <a:latin typeface="Arial" charset="0"/>
                <a:ea typeface="Arial" charset="0"/>
                <a:cs typeface="Arial" charset="0"/>
              </a:defRPr>
            </a:lvl3pPr>
            <a:lvl4pPr marL="212725" marR="0" indent="-212725" algn="l" defTabSz="960120" rtl="0" eaLnBrk="1" fontAlgn="auto" latinLnBrk="0" hangingPunct="1">
              <a:lnSpc>
                <a:spcPct val="110000"/>
              </a:lnSpc>
              <a:spcBef>
                <a:spcPts val="0"/>
              </a:spcBef>
              <a:spcAft>
                <a:spcPts val="0"/>
              </a:spcAft>
              <a:buClrTx/>
              <a:buSzTx/>
              <a:buFont typeface="Arial" panose="020B0604020202020204" pitchFamily="34" charset="0"/>
              <a:buNone/>
              <a:tabLst/>
              <a:defRPr sz="1000" b="0" i="1" kern="1200">
                <a:solidFill>
                  <a:srgbClr val="595959"/>
                </a:solidFill>
                <a:latin typeface="Georgia" charset="0"/>
                <a:ea typeface="Georgia" charset="0"/>
                <a:cs typeface="Georgia" charset="0"/>
              </a:defRPr>
            </a:lvl4pPr>
            <a:lvl5pPr marL="2160270" marR="0" indent="-240030" algn="l" defTabSz="960120" rtl="0" eaLnBrk="1" fontAlgn="auto" latinLnBrk="0" hangingPunct="1">
              <a:lnSpc>
                <a:spcPct val="110000"/>
              </a:lnSpc>
              <a:spcBef>
                <a:spcPts val="0"/>
              </a:spcBef>
              <a:spcAft>
                <a:spcPts val="600"/>
              </a:spcAft>
              <a:buClrTx/>
              <a:buSzTx/>
              <a:buFont typeface="Arial" panose="020B0604020202020204" pitchFamily="34" charset="0"/>
              <a:buChar char="•"/>
              <a:tabLst/>
              <a:defRPr sz="1000" kern="1200">
                <a:solidFill>
                  <a:srgbClr val="595959"/>
                </a:solidFill>
                <a:latin typeface="Arial" charset="0"/>
                <a:ea typeface="Arial" charset="0"/>
                <a:cs typeface="Arial"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8930" lvl="1" defTabSz="900113">
              <a:lnSpc>
                <a:spcPct val="110000"/>
              </a:lnSpc>
              <a:spcAft>
                <a:spcPts val="1875"/>
              </a:spcAft>
            </a:pPr>
            <a:r>
              <a:rPr kumimoji="1" lang="en-US" altLang="zh-CN" sz="1031" dirty="0">
                <a:solidFill>
                  <a:schemeClr val="bg1"/>
                </a:solidFill>
              </a:rPr>
              <a:t>Next-generation Population Health</a:t>
            </a:r>
          </a:p>
          <a:p>
            <a:pPr marL="8930" lvl="1" defTabSz="900113">
              <a:lnSpc>
                <a:spcPct val="110000"/>
              </a:lnSpc>
              <a:spcAft>
                <a:spcPts val="1875"/>
              </a:spcAft>
            </a:pPr>
            <a:r>
              <a:rPr kumimoji="1" lang="en-US" altLang="zh-CN" sz="1031" dirty="0">
                <a:solidFill>
                  <a:schemeClr val="bg1"/>
                </a:solidFill>
              </a:rPr>
              <a:t>Hospital system cost reduction</a:t>
            </a:r>
          </a:p>
          <a:p>
            <a:pPr marL="8930" lvl="1" defTabSz="900113">
              <a:lnSpc>
                <a:spcPct val="110000"/>
              </a:lnSpc>
              <a:spcAft>
                <a:spcPts val="1875"/>
              </a:spcAft>
            </a:pPr>
            <a:r>
              <a:rPr kumimoji="1" lang="en-US" altLang="zh-CN" sz="1031" dirty="0">
                <a:solidFill>
                  <a:schemeClr val="bg1"/>
                </a:solidFill>
              </a:rPr>
              <a:t>Value-added regulatory compliance systems</a:t>
            </a:r>
          </a:p>
          <a:p>
            <a:pPr marL="8930" lvl="1" defTabSz="900113">
              <a:lnSpc>
                <a:spcPct val="110000"/>
              </a:lnSpc>
              <a:spcAft>
                <a:spcPts val="1875"/>
              </a:spcAft>
            </a:pPr>
            <a:r>
              <a:rPr kumimoji="1" lang="en-US" altLang="zh-CN" sz="1031" dirty="0">
                <a:solidFill>
                  <a:schemeClr val="bg1"/>
                </a:solidFill>
              </a:rPr>
              <a:t>Healthcare consumer experience strategy</a:t>
            </a:r>
          </a:p>
          <a:p>
            <a:pPr marL="8930" lvl="1" defTabSz="900113">
              <a:lnSpc>
                <a:spcPct val="110000"/>
              </a:lnSpc>
              <a:spcAft>
                <a:spcPts val="1125"/>
              </a:spcAft>
            </a:pPr>
            <a:endParaRPr kumimoji="1" lang="en-US" altLang="zh-CN" sz="1031" dirty="0">
              <a:solidFill>
                <a:schemeClr val="bg1"/>
              </a:solidFill>
            </a:endParaRPr>
          </a:p>
          <a:p>
            <a:pPr defTabSz="900113">
              <a:spcAft>
                <a:spcPts val="1125"/>
              </a:spcAft>
            </a:pPr>
            <a:endParaRPr kumimoji="1" lang="zh-CN" altLang="en-US" sz="1031" dirty="0">
              <a:solidFill>
                <a:schemeClr val="bg1"/>
              </a:solidFill>
            </a:endParaRPr>
          </a:p>
        </p:txBody>
      </p:sp>
      <p:sp>
        <p:nvSpPr>
          <p:cNvPr id="45" name="Content Placeholder 13"/>
          <p:cNvSpPr txBox="1">
            <a:spLocks/>
          </p:cNvSpPr>
          <p:nvPr/>
        </p:nvSpPr>
        <p:spPr>
          <a:xfrm>
            <a:off x="8999710" y="3992008"/>
            <a:ext cx="2416696" cy="282725"/>
          </a:xfrm>
          <a:prstGeom prst="rect">
            <a:avLst/>
          </a:prstGeom>
        </p:spPr>
        <p:txBody>
          <a:bodyPr/>
          <a:lstStyle>
            <a:lvl1pPr marL="0" indent="0" algn="l" defTabSz="960120" rtl="0" eaLnBrk="1" latinLnBrk="0" hangingPunct="1">
              <a:lnSpc>
                <a:spcPct val="110000"/>
              </a:lnSpc>
              <a:spcBef>
                <a:spcPts val="0"/>
              </a:spcBef>
              <a:spcAft>
                <a:spcPts val="600"/>
              </a:spcAft>
              <a:buFont typeface="Arial" panose="020B0604020202020204" pitchFamily="34" charset="0"/>
              <a:buNone/>
              <a:defRPr sz="1400" kern="1200">
                <a:solidFill>
                  <a:schemeClr val="accent2"/>
                </a:solidFill>
                <a:latin typeface="Arial" charset="0"/>
                <a:ea typeface="Arial" charset="0"/>
                <a:cs typeface="Arial" charset="0"/>
              </a:defRPr>
            </a:lvl1pPr>
            <a:lvl2pPr marL="9525" indent="0" algn="l" defTabSz="960120" rtl="0" eaLnBrk="1" latinLnBrk="0" hangingPunct="1">
              <a:lnSpc>
                <a:spcPct val="120000"/>
              </a:lnSpc>
              <a:spcBef>
                <a:spcPts val="0"/>
              </a:spcBef>
              <a:buFont typeface="Arial" panose="020B0604020202020204" pitchFamily="34" charset="0"/>
              <a:buNone/>
              <a:tabLst/>
              <a:defRPr sz="1000" kern="1200">
                <a:solidFill>
                  <a:srgbClr val="595959"/>
                </a:solidFill>
                <a:latin typeface="Arial" charset="0"/>
                <a:ea typeface="Arial" charset="0"/>
                <a:cs typeface="Arial" charset="0"/>
              </a:defRPr>
            </a:lvl2pPr>
            <a:lvl3pPr marL="179388" marR="0" indent="-169863" algn="l" defTabSz="960120" rtl="0" eaLnBrk="1" fontAlgn="auto" latinLnBrk="0" hangingPunct="1">
              <a:lnSpc>
                <a:spcPct val="110000"/>
              </a:lnSpc>
              <a:spcBef>
                <a:spcPts val="0"/>
              </a:spcBef>
              <a:spcAft>
                <a:spcPts val="600"/>
              </a:spcAft>
              <a:buClr>
                <a:srgbClr val="0099BA"/>
              </a:buClr>
              <a:buSzTx/>
              <a:buFont typeface="Arial" panose="020B0604020202020204" pitchFamily="34" charset="0"/>
              <a:buChar char="•"/>
              <a:tabLst/>
              <a:defRPr sz="1000" kern="1200">
                <a:solidFill>
                  <a:srgbClr val="595959"/>
                </a:solidFill>
                <a:latin typeface="Arial" charset="0"/>
                <a:ea typeface="Arial" charset="0"/>
                <a:cs typeface="Arial" charset="0"/>
              </a:defRPr>
            </a:lvl3pPr>
            <a:lvl4pPr marL="212725" marR="0" indent="-212725" algn="l" defTabSz="960120" rtl="0" eaLnBrk="1" fontAlgn="auto" latinLnBrk="0" hangingPunct="1">
              <a:lnSpc>
                <a:spcPct val="110000"/>
              </a:lnSpc>
              <a:spcBef>
                <a:spcPts val="0"/>
              </a:spcBef>
              <a:spcAft>
                <a:spcPts val="0"/>
              </a:spcAft>
              <a:buClrTx/>
              <a:buSzTx/>
              <a:buFont typeface="Arial" panose="020B0604020202020204" pitchFamily="34" charset="0"/>
              <a:buNone/>
              <a:tabLst/>
              <a:defRPr sz="1000" b="0" i="1" kern="1200">
                <a:solidFill>
                  <a:srgbClr val="595959"/>
                </a:solidFill>
                <a:latin typeface="Georgia" charset="0"/>
                <a:ea typeface="Georgia" charset="0"/>
                <a:cs typeface="Georgia" charset="0"/>
              </a:defRPr>
            </a:lvl4pPr>
            <a:lvl5pPr marL="2160270" marR="0" indent="-240030" algn="l" defTabSz="960120" rtl="0" eaLnBrk="1" fontAlgn="auto" latinLnBrk="0" hangingPunct="1">
              <a:lnSpc>
                <a:spcPct val="110000"/>
              </a:lnSpc>
              <a:spcBef>
                <a:spcPts val="0"/>
              </a:spcBef>
              <a:spcAft>
                <a:spcPts val="600"/>
              </a:spcAft>
              <a:buClrTx/>
              <a:buSzTx/>
              <a:buFont typeface="Arial" panose="020B0604020202020204" pitchFamily="34" charset="0"/>
              <a:buChar char="•"/>
              <a:tabLst/>
              <a:defRPr sz="1000" kern="1200">
                <a:solidFill>
                  <a:srgbClr val="595959"/>
                </a:solidFill>
                <a:latin typeface="Arial" charset="0"/>
                <a:ea typeface="Arial" charset="0"/>
                <a:cs typeface="Arial"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defTabSz="900113">
              <a:spcAft>
                <a:spcPts val="563"/>
              </a:spcAft>
            </a:pPr>
            <a:r>
              <a:rPr kumimoji="1" lang="en-US" altLang="zh-CN" sz="1313">
                <a:solidFill>
                  <a:schemeClr val="bg1"/>
                </a:solidFill>
              </a:rPr>
              <a:t>Our Representative Projects</a:t>
            </a:r>
            <a:endParaRPr kumimoji="1" lang="en-US" altLang="zh-CN" sz="1313" dirty="0">
              <a:solidFill>
                <a:schemeClr val="bg1"/>
              </a:solidFill>
            </a:endParaRPr>
          </a:p>
        </p:txBody>
      </p:sp>
      <p:pic>
        <p:nvPicPr>
          <p:cNvPr id="46" name="Picture 45"/>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019745" y="4392501"/>
            <a:ext cx="322879" cy="322879"/>
          </a:xfrm>
          <a:prstGeom prst="rect">
            <a:avLst/>
          </a:prstGeom>
        </p:spPr>
      </p:pic>
      <p:pic>
        <p:nvPicPr>
          <p:cNvPr id="47" name="Picture 46"/>
          <p:cNvPicPr>
            <a:picLocks noChangeAspect="1"/>
          </p:cNvPicPr>
          <p:nvPr/>
        </p:nvPicPr>
        <p:blipFill>
          <a:blip r:embed="rId5"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025025" y="5361860"/>
            <a:ext cx="312319" cy="364887"/>
          </a:xfrm>
          <a:prstGeom prst="rect">
            <a:avLst/>
          </a:prstGeom>
        </p:spPr>
      </p:pic>
      <p:pic>
        <p:nvPicPr>
          <p:cNvPr id="48" name="Picture 47"/>
          <p:cNvPicPr>
            <a:picLocks noChangeAspect="1"/>
          </p:cNvPicPr>
          <p:nvPr/>
        </p:nvPicPr>
        <p:blipFill>
          <a:blip r:embed="rId6"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043719" y="4821146"/>
            <a:ext cx="346747" cy="346747"/>
          </a:xfrm>
          <a:prstGeom prst="rect">
            <a:avLst/>
          </a:prstGeom>
        </p:spPr>
      </p:pic>
      <p:pic>
        <p:nvPicPr>
          <p:cNvPr id="49" name="Picture 48"/>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9042539" y="5991693"/>
            <a:ext cx="352227" cy="305098"/>
          </a:xfrm>
          <a:prstGeom prst="rect">
            <a:avLst/>
          </a:prstGeom>
        </p:spPr>
      </p:pic>
      <p:pic>
        <p:nvPicPr>
          <p:cNvPr id="50" name="Picture 49"/>
          <p:cNvPicPr>
            <a:picLocks noChangeAspect="1"/>
          </p:cNvPicPr>
          <p:nvPr/>
        </p:nvPicPr>
        <p:blipFill rotWithShape="1">
          <a:blip r:embed="rId8" cstate="screen">
            <a:extLst>
              <a:ext uri="{28A0092B-C50C-407E-A947-70E740481C1C}">
                <a14:useLocalDpi xmlns:a14="http://schemas.microsoft.com/office/drawing/2010/main"/>
              </a:ext>
            </a:extLst>
          </a:blip>
          <a:srcRect l="45891" r="25594"/>
          <a:stretch/>
        </p:blipFill>
        <p:spPr>
          <a:xfrm>
            <a:off x="-8781" y="10574"/>
            <a:ext cx="2009907" cy="6885834"/>
          </a:xfrm>
          <a:prstGeom prst="rect">
            <a:avLst/>
          </a:prstGeom>
        </p:spPr>
      </p:pic>
    </p:spTree>
    <p:extLst>
      <p:ext uri="{BB962C8B-B14F-4D97-AF65-F5344CB8AC3E}">
        <p14:creationId xmlns:p14="http://schemas.microsoft.com/office/powerpoint/2010/main" val="3288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43"/>
          <a:stretch/>
        </p:blipFill>
        <p:spPr>
          <a:xfrm>
            <a:off x="-22783" y="-27835"/>
            <a:ext cx="12178091" cy="6885835"/>
          </a:xfrm>
          <a:prstGeom prst="rect">
            <a:avLst/>
          </a:prstGeom>
        </p:spPr>
      </p:pic>
      <p:sp>
        <p:nvSpPr>
          <p:cNvPr id="5" name="Rectangle 4"/>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Rectangle 15"/>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Rectangle 16"/>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Rectangle 17"/>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Rectangle 18"/>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Rectangle 19"/>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Rectangle 20"/>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Rectangle 21"/>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Rectangle 22"/>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Rectangle 23"/>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Rectangle 24"/>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Rectangle 25"/>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Rectangle 26"/>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Rectangle 27"/>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9" name="Group 28"/>
          <p:cNvGrpSpPr/>
          <p:nvPr/>
        </p:nvGrpSpPr>
        <p:grpSpPr>
          <a:xfrm>
            <a:off x="-116372" y="524189"/>
            <a:ext cx="110532" cy="5818682"/>
            <a:chOff x="-116372" y="524189"/>
            <a:chExt cx="110532" cy="5818682"/>
          </a:xfrm>
        </p:grpSpPr>
        <p:grpSp>
          <p:nvGrpSpPr>
            <p:cNvPr id="30" name="Group 29"/>
            <p:cNvGrpSpPr/>
            <p:nvPr/>
          </p:nvGrpSpPr>
          <p:grpSpPr>
            <a:xfrm rot="16200000">
              <a:off x="-136057" y="5361101"/>
              <a:ext cx="149902" cy="110532"/>
              <a:chOff x="2226039" y="-209862"/>
              <a:chExt cx="149902" cy="209862"/>
            </a:xfrm>
          </p:grpSpPr>
          <p:cxnSp>
            <p:nvCxnSpPr>
              <p:cNvPr id="45" name="Straight Connector 44"/>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rot="16200000">
              <a:off x="-136057" y="4367675"/>
              <a:ext cx="149902" cy="110532"/>
              <a:chOff x="2226039" y="-209862"/>
              <a:chExt cx="149902" cy="209862"/>
            </a:xfrm>
          </p:grpSpPr>
          <p:cxnSp>
            <p:nvCxnSpPr>
              <p:cNvPr id="43" name="Straight Connector 42"/>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6200000">
              <a:off x="-136057" y="3374249"/>
              <a:ext cx="149902" cy="110532"/>
              <a:chOff x="2226039" y="-209862"/>
              <a:chExt cx="149902" cy="209862"/>
            </a:xfrm>
          </p:grpSpPr>
          <p:cxnSp>
            <p:nvCxnSpPr>
              <p:cNvPr id="41" name="Straight Connector 40"/>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6200000">
              <a:off x="-136057" y="2380823"/>
              <a:ext cx="149902" cy="110532"/>
              <a:chOff x="2226039" y="-209862"/>
              <a:chExt cx="149902" cy="209862"/>
            </a:xfrm>
          </p:grpSpPr>
          <p:cxnSp>
            <p:nvCxnSpPr>
              <p:cNvPr id="39" name="Straight Connector 38"/>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16200000">
              <a:off x="-136057" y="1387397"/>
              <a:ext cx="149902" cy="110532"/>
              <a:chOff x="2226039" y="-209862"/>
              <a:chExt cx="149902" cy="209862"/>
            </a:xfrm>
          </p:grpSpPr>
          <p:cxnSp>
            <p:nvCxnSpPr>
              <p:cNvPr id="37" name="Straight Connector 36"/>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91974" y="-138366"/>
            <a:ext cx="11204294" cy="110532"/>
            <a:chOff x="491974" y="-138366"/>
            <a:chExt cx="11204294" cy="110532"/>
          </a:xfrm>
        </p:grpSpPr>
        <p:grpSp>
          <p:nvGrpSpPr>
            <p:cNvPr id="48" name="Group 47"/>
            <p:cNvGrpSpPr/>
            <p:nvPr/>
          </p:nvGrpSpPr>
          <p:grpSpPr>
            <a:xfrm>
              <a:off x="2226039" y="-138366"/>
              <a:ext cx="149902" cy="110532"/>
              <a:chOff x="2226039" y="-209862"/>
              <a:chExt cx="149902" cy="209862"/>
            </a:xfrm>
          </p:grpSpPr>
          <p:cxnSp>
            <p:nvCxnSpPr>
              <p:cNvPr id="63" name="Straight Connector 62"/>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121508" y="-138366"/>
              <a:ext cx="149902" cy="110532"/>
              <a:chOff x="2226039" y="-209862"/>
              <a:chExt cx="149902" cy="209862"/>
            </a:xfrm>
          </p:grpSpPr>
          <p:cxnSp>
            <p:nvCxnSpPr>
              <p:cNvPr id="61" name="Straight Connector 60"/>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016977" y="-138366"/>
              <a:ext cx="149902" cy="110532"/>
              <a:chOff x="2226039" y="-209862"/>
              <a:chExt cx="149902" cy="209862"/>
            </a:xfrm>
          </p:grpSpPr>
          <p:cxnSp>
            <p:nvCxnSpPr>
              <p:cNvPr id="59" name="Straight Connector 58"/>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912446" y="-138366"/>
              <a:ext cx="149902" cy="110532"/>
              <a:chOff x="2226039" y="-209862"/>
              <a:chExt cx="149902" cy="209862"/>
            </a:xfrm>
          </p:grpSpPr>
          <p:cxnSp>
            <p:nvCxnSpPr>
              <p:cNvPr id="57" name="Straight Connector 56"/>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9807914" y="-138366"/>
              <a:ext cx="149902" cy="110532"/>
              <a:chOff x="2226039" y="-209862"/>
              <a:chExt cx="149902" cy="209862"/>
            </a:xfrm>
          </p:grpSpPr>
          <p:cxnSp>
            <p:nvCxnSpPr>
              <p:cNvPr id="55" name="Straight Connector 54"/>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052721" y="-6185"/>
            <a:ext cx="5139279" cy="6873039"/>
          </a:xfrm>
          <a:prstGeom prst="rect">
            <a:avLst/>
          </a:prstGeom>
          <a:solidFill>
            <a:srgbClr val="23738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TextBox 65"/>
          <p:cNvSpPr txBox="1"/>
          <p:nvPr/>
        </p:nvSpPr>
        <p:spPr>
          <a:xfrm>
            <a:off x="7069664" y="521208"/>
            <a:ext cx="5139279" cy="1015663"/>
          </a:xfrm>
          <a:prstGeom prst="rect">
            <a:avLst/>
          </a:prstGeom>
          <a:noFill/>
        </p:spPr>
        <p:txBody>
          <a:bodyPr wrap="square" rtlCol="0">
            <a:spAutoFit/>
          </a:bodyPr>
          <a:lstStyle/>
          <a:p>
            <a:pPr algn="ctr"/>
            <a:r>
              <a:rPr kumimoji="1" lang="en-US" altLang="zh-CN" sz="3000" dirty="0">
                <a:solidFill>
                  <a:schemeClr val="bg1"/>
                </a:solidFill>
                <a:latin typeface="Arial" charset="0"/>
                <a:ea typeface="Arial" charset="0"/>
                <a:cs typeface="Arial" charset="0"/>
              </a:rPr>
              <a:t>Learning Objectives </a:t>
            </a:r>
          </a:p>
          <a:p>
            <a:pPr algn="ctr"/>
            <a:r>
              <a:rPr kumimoji="1" lang="en-US" altLang="zh-CN" sz="3000" dirty="0">
                <a:solidFill>
                  <a:schemeClr val="bg1"/>
                </a:solidFill>
                <a:latin typeface="Arial" charset="0"/>
                <a:ea typeface="Arial" charset="0"/>
                <a:cs typeface="Arial" charset="0"/>
              </a:rPr>
              <a:t>Include</a:t>
            </a:r>
          </a:p>
        </p:txBody>
      </p:sp>
      <p:cxnSp>
        <p:nvCxnSpPr>
          <p:cNvPr id="67" name="Straight Connector 66"/>
          <p:cNvCxnSpPr/>
          <p:nvPr/>
        </p:nvCxnSpPr>
        <p:spPr>
          <a:xfrm>
            <a:off x="9296403" y="1596970"/>
            <a:ext cx="685800" cy="0"/>
          </a:xfrm>
          <a:prstGeom prst="line">
            <a:avLst/>
          </a:prstGeom>
          <a:ln w="28575">
            <a:solidFill>
              <a:schemeClr val="bg1"/>
            </a:solidFill>
          </a:ln>
        </p:spPr>
        <p:style>
          <a:lnRef idx="2">
            <a:schemeClr val="dk1"/>
          </a:lnRef>
          <a:fillRef idx="0">
            <a:schemeClr val="dk1"/>
          </a:fillRef>
          <a:effectRef idx="1">
            <a:schemeClr val="dk1"/>
          </a:effectRef>
          <a:fontRef idx="minor">
            <a:schemeClr val="tx1"/>
          </a:fontRef>
        </p:style>
      </p:cxnSp>
      <p:sp>
        <p:nvSpPr>
          <p:cNvPr id="76" name="Footer Placeholder 3"/>
          <p:cNvSpPr txBox="1">
            <a:spLocks/>
          </p:cNvSpPr>
          <p:nvPr/>
        </p:nvSpPr>
        <p:spPr>
          <a:xfrm>
            <a:off x="449263" y="6273800"/>
            <a:ext cx="3240405" cy="38946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tint val="75000"/>
                  </a:srgbClr>
                </a:solidFill>
                <a:effectLst/>
                <a:uLnTx/>
                <a:uFillTx/>
                <a:latin typeface="Arial" charset="0"/>
                <a:ea typeface="Arial" charset="0"/>
                <a:cs typeface="Arial" charset="0"/>
              </a:rPr>
              <a:t>Point B</a:t>
            </a:r>
          </a:p>
        </p:txBody>
      </p:sp>
      <p:sp>
        <p:nvSpPr>
          <p:cNvPr id="77" name="Text Placeholder 5"/>
          <p:cNvSpPr>
            <a:spLocks noGrp="1"/>
          </p:cNvSpPr>
          <p:nvPr>
            <p:ph idx="1"/>
          </p:nvPr>
        </p:nvSpPr>
        <p:spPr>
          <a:xfrm>
            <a:off x="7128927" y="1916900"/>
            <a:ext cx="4135237" cy="4758233"/>
          </a:xfrm>
        </p:spPr>
        <p:txBody>
          <a:bodyPr>
            <a:normAutofit/>
          </a:bodyPr>
          <a:lstStyle/>
          <a:p>
            <a:pPr lvl="2"/>
            <a:r>
              <a:rPr lang="en-US" altLang="zh-CN" sz="1688" dirty="0">
                <a:solidFill>
                  <a:schemeClr val="bg1"/>
                </a:solidFill>
              </a:rPr>
              <a:t>Understanding Patient Expectations </a:t>
            </a:r>
          </a:p>
          <a:p>
            <a:pPr lvl="2"/>
            <a:endParaRPr lang="en-US" altLang="zh-CN" sz="1688" dirty="0">
              <a:solidFill>
                <a:schemeClr val="bg1"/>
              </a:solidFill>
            </a:endParaRPr>
          </a:p>
          <a:p>
            <a:pPr lvl="2"/>
            <a:r>
              <a:rPr lang="en-US" altLang="zh-CN" sz="1688" dirty="0">
                <a:solidFill>
                  <a:schemeClr val="bg1"/>
                </a:solidFill>
              </a:rPr>
              <a:t>Comprehensive Patient Experience Governance</a:t>
            </a:r>
          </a:p>
          <a:p>
            <a:pPr lvl="2"/>
            <a:endParaRPr lang="en-US" altLang="zh-CN" sz="1688" dirty="0">
              <a:solidFill>
                <a:schemeClr val="bg1"/>
              </a:solidFill>
            </a:endParaRPr>
          </a:p>
          <a:p>
            <a:pPr lvl="2"/>
            <a:r>
              <a:rPr lang="en-US" altLang="zh-CN" sz="1688" dirty="0">
                <a:solidFill>
                  <a:schemeClr val="bg1"/>
                </a:solidFill>
              </a:rPr>
              <a:t>Focus on Operational Support for Digital Experience </a:t>
            </a:r>
          </a:p>
          <a:p>
            <a:pPr lvl="2"/>
            <a:endParaRPr lang="en-US" altLang="zh-CN" sz="1688" dirty="0">
              <a:solidFill>
                <a:schemeClr val="bg1"/>
              </a:solidFill>
            </a:endParaRPr>
          </a:p>
          <a:p>
            <a:pPr lvl="2"/>
            <a:r>
              <a:rPr lang="en-US" altLang="zh-CN" sz="1688" dirty="0">
                <a:solidFill>
                  <a:schemeClr val="bg1"/>
                </a:solidFill>
              </a:rPr>
              <a:t>Clear understanding of the buy vs build </a:t>
            </a:r>
          </a:p>
          <a:p>
            <a:pPr lvl="2"/>
            <a:endParaRPr lang="en-US" altLang="zh-CN" sz="1688" dirty="0">
              <a:solidFill>
                <a:schemeClr val="bg1"/>
              </a:solidFill>
            </a:endParaRPr>
          </a:p>
          <a:p>
            <a:pPr lvl="2"/>
            <a:r>
              <a:rPr lang="en-US" altLang="zh-CN" sz="1688" dirty="0">
                <a:solidFill>
                  <a:schemeClr val="bg1"/>
                </a:solidFill>
              </a:rPr>
              <a:t>Organizational Change Management Approach</a:t>
            </a:r>
          </a:p>
          <a:p>
            <a:pPr lvl="2"/>
            <a:endParaRPr lang="en-US" altLang="zh-CN" sz="1688" dirty="0">
              <a:solidFill>
                <a:schemeClr val="bg1"/>
              </a:solidFill>
            </a:endParaRPr>
          </a:p>
        </p:txBody>
      </p:sp>
    </p:spTree>
    <p:extLst>
      <p:ext uri="{BB962C8B-B14F-4D97-AF65-F5344CB8AC3E}">
        <p14:creationId xmlns:p14="http://schemas.microsoft.com/office/powerpoint/2010/main" val="84950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4" name="Rectangle 3"/>
          <p:cNvSpPr/>
          <p:nvPr/>
        </p:nvSpPr>
        <p:spPr>
          <a:xfrm>
            <a:off x="12510763" y="-281850"/>
            <a:ext cx="551330" cy="551330"/>
          </a:xfrm>
          <a:prstGeom prst="rect">
            <a:avLst/>
          </a:prstGeom>
          <a:solidFill>
            <a:srgbClr val="009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p:cNvSpPr/>
          <p:nvPr/>
        </p:nvSpPr>
        <p:spPr>
          <a:xfrm>
            <a:off x="12510763" y="440526"/>
            <a:ext cx="551330" cy="551330"/>
          </a:xfrm>
          <a:prstGeom prst="rect">
            <a:avLst/>
          </a:prstGeom>
          <a:solidFill>
            <a:srgbClr val="23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p:cNvSpPr/>
          <p:nvPr/>
        </p:nvSpPr>
        <p:spPr>
          <a:xfrm>
            <a:off x="12510763" y="1039458"/>
            <a:ext cx="551330" cy="551330"/>
          </a:xfrm>
          <a:prstGeom prst="rect">
            <a:avLst/>
          </a:prstGeom>
          <a:solidFill>
            <a:srgbClr val="C3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Rectangle 6"/>
          <p:cNvSpPr/>
          <p:nvPr/>
        </p:nvSpPr>
        <p:spPr>
          <a:xfrm>
            <a:off x="12508074" y="1638390"/>
            <a:ext cx="551330" cy="551330"/>
          </a:xfrm>
          <a:prstGeom prst="rect">
            <a:avLst/>
          </a:prstGeom>
          <a:solidFill>
            <a:srgbClr val="121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2510763" y="2237322"/>
            <a:ext cx="551330" cy="551330"/>
          </a:xfrm>
          <a:prstGeom prst="rect">
            <a:avLst/>
          </a:prstGeom>
          <a:solidFill>
            <a:srgbClr val="7D8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12508074" y="2836254"/>
            <a:ext cx="551330" cy="551330"/>
          </a:xfrm>
          <a:prstGeom prst="rect">
            <a:avLst/>
          </a:prstGeom>
          <a:solidFill>
            <a:srgbClr val="BE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508074" y="3558630"/>
            <a:ext cx="551330" cy="551330"/>
          </a:xfrm>
          <a:prstGeom prst="rect">
            <a:avLst/>
          </a:prstGeom>
          <a:solidFill>
            <a:srgbClr val="7D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2505385" y="4157562"/>
            <a:ext cx="551330" cy="551330"/>
          </a:xfrm>
          <a:prstGeom prst="rect">
            <a:avLst/>
          </a:prstGeom>
          <a:solidFill>
            <a:srgbClr val="FFA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12508074" y="4756494"/>
            <a:ext cx="551330" cy="551330"/>
          </a:xfrm>
          <a:prstGeom prst="rect">
            <a:avLst/>
          </a:prstGeom>
          <a:solidFill>
            <a:srgbClr val="690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12505385" y="5355426"/>
            <a:ext cx="551330" cy="551330"/>
          </a:xfrm>
          <a:prstGeom prst="rect">
            <a:avLst/>
          </a:prstGeom>
          <a:solidFill>
            <a:srgbClr val="FF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Rectangle 13"/>
          <p:cNvSpPr/>
          <p:nvPr/>
        </p:nvSpPr>
        <p:spPr>
          <a:xfrm>
            <a:off x="12508074" y="5954358"/>
            <a:ext cx="551330" cy="551330"/>
          </a:xfrm>
          <a:prstGeom prst="rect">
            <a:avLst/>
          </a:prstGeom>
          <a:solidFill>
            <a:srgbClr val="19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Rectangle 14"/>
          <p:cNvSpPr/>
          <p:nvPr/>
        </p:nvSpPr>
        <p:spPr>
          <a:xfrm>
            <a:off x="12505385" y="6553290"/>
            <a:ext cx="551330" cy="551330"/>
          </a:xfrm>
          <a:prstGeom prst="rect">
            <a:avLst/>
          </a:prstGeom>
          <a:solidFill>
            <a:srgbClr val="D2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Group 15"/>
          <p:cNvGrpSpPr/>
          <p:nvPr/>
        </p:nvGrpSpPr>
        <p:grpSpPr>
          <a:xfrm>
            <a:off x="-116372" y="524189"/>
            <a:ext cx="110532" cy="5818682"/>
            <a:chOff x="-116372" y="524189"/>
            <a:chExt cx="110532" cy="5818682"/>
          </a:xfrm>
        </p:grpSpPr>
        <p:grpSp>
          <p:nvGrpSpPr>
            <p:cNvPr id="17" name="Group 16"/>
            <p:cNvGrpSpPr/>
            <p:nvPr/>
          </p:nvGrpSpPr>
          <p:grpSpPr>
            <a:xfrm rot="16200000">
              <a:off x="-136057" y="5361101"/>
              <a:ext cx="149902" cy="110532"/>
              <a:chOff x="2226039" y="-209862"/>
              <a:chExt cx="149902" cy="209862"/>
            </a:xfrm>
          </p:grpSpPr>
          <p:cxnSp>
            <p:nvCxnSpPr>
              <p:cNvPr id="32" name="Straight Connector 3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6200000">
              <a:off x="-136057" y="4367675"/>
              <a:ext cx="149902" cy="110532"/>
              <a:chOff x="2226039" y="-209862"/>
              <a:chExt cx="149902" cy="209862"/>
            </a:xfrm>
          </p:grpSpPr>
          <p:cxnSp>
            <p:nvCxnSpPr>
              <p:cNvPr id="30" name="Straight Connector 2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rot="16200000">
              <a:off x="-136057" y="3374249"/>
              <a:ext cx="149902" cy="110532"/>
              <a:chOff x="2226039" y="-209862"/>
              <a:chExt cx="149902" cy="209862"/>
            </a:xfrm>
          </p:grpSpPr>
          <p:cxnSp>
            <p:nvCxnSpPr>
              <p:cNvPr id="28" name="Straight Connector 2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6200000">
              <a:off x="-136057" y="2380823"/>
              <a:ext cx="149902" cy="110532"/>
              <a:chOff x="2226039" y="-209862"/>
              <a:chExt cx="149902" cy="209862"/>
            </a:xfrm>
          </p:grpSpPr>
          <p:cxnSp>
            <p:nvCxnSpPr>
              <p:cNvPr id="26" name="Straight Connector 2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136057" y="1387397"/>
              <a:ext cx="149902" cy="110532"/>
              <a:chOff x="2226039" y="-209862"/>
              <a:chExt cx="149902" cy="209862"/>
            </a:xfrm>
          </p:grpSpPr>
          <p:cxnSp>
            <p:nvCxnSpPr>
              <p:cNvPr id="24" name="Straight Connector 2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16200000">
              <a:off x="-61106" y="468923"/>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1106" y="6287605"/>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91974" y="-138366"/>
            <a:ext cx="11204294" cy="110532"/>
            <a:chOff x="491974" y="-138366"/>
            <a:chExt cx="11204294" cy="110532"/>
          </a:xfrm>
        </p:grpSpPr>
        <p:grpSp>
          <p:nvGrpSpPr>
            <p:cNvPr id="35" name="Group 34"/>
            <p:cNvGrpSpPr/>
            <p:nvPr/>
          </p:nvGrpSpPr>
          <p:grpSpPr>
            <a:xfrm>
              <a:off x="2226039" y="-138366"/>
              <a:ext cx="149902" cy="110532"/>
              <a:chOff x="2226039" y="-209862"/>
              <a:chExt cx="149902" cy="209862"/>
            </a:xfrm>
          </p:grpSpPr>
          <p:cxnSp>
            <p:nvCxnSpPr>
              <p:cNvPr id="50" name="Straight Connector 49"/>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21508" y="-138366"/>
              <a:ext cx="149902" cy="110532"/>
              <a:chOff x="2226039" y="-209862"/>
              <a:chExt cx="149902" cy="209862"/>
            </a:xfrm>
          </p:grpSpPr>
          <p:cxnSp>
            <p:nvCxnSpPr>
              <p:cNvPr id="48" name="Straight Connector 47"/>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016977" y="-138366"/>
              <a:ext cx="149902" cy="110532"/>
              <a:chOff x="2226039" y="-209862"/>
              <a:chExt cx="149902" cy="209862"/>
            </a:xfrm>
          </p:grpSpPr>
          <p:cxnSp>
            <p:nvCxnSpPr>
              <p:cNvPr id="46" name="Straight Connector 45"/>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12446" y="-138366"/>
              <a:ext cx="149902" cy="110532"/>
              <a:chOff x="2226039" y="-209862"/>
              <a:chExt cx="149902" cy="209862"/>
            </a:xfrm>
          </p:grpSpPr>
          <p:cxnSp>
            <p:nvCxnSpPr>
              <p:cNvPr id="44" name="Straight Connector 43"/>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807914" y="-138366"/>
              <a:ext cx="149902" cy="110532"/>
              <a:chOff x="2226039" y="-209862"/>
              <a:chExt cx="149902" cy="209862"/>
            </a:xfrm>
          </p:grpSpPr>
          <p:cxnSp>
            <p:nvCxnSpPr>
              <p:cNvPr id="42" name="Straight Connector 41"/>
              <p:cNvCxnSpPr/>
              <p:nvPr/>
            </p:nvCxnSpPr>
            <p:spPr>
              <a:xfrm>
                <a:off x="2226039"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75941" y="-209862"/>
                <a:ext cx="0" cy="209862"/>
              </a:xfrm>
              <a:prstGeom prst="line">
                <a:avLst/>
              </a:prstGeom>
              <a:ln>
                <a:solidFill>
                  <a:srgbClr val="555555"/>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491974"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96268" y="-138366"/>
              <a:ext cx="0" cy="110532"/>
            </a:xfrm>
            <a:prstGeom prst="line">
              <a:avLst/>
            </a:prstGeom>
            <a:ln w="12700">
              <a:solidFill>
                <a:srgbClr val="555555"/>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121508" y="1367712"/>
            <a:ext cx="7172850" cy="3139321"/>
          </a:xfrm>
          <a:prstGeom prst="rect">
            <a:avLst/>
          </a:prstGeom>
          <a:noFill/>
        </p:spPr>
        <p:txBody>
          <a:bodyPr wrap="square" rtlCol="0">
            <a:spAutoFit/>
          </a:bodyPr>
          <a:lstStyle/>
          <a:p>
            <a:r>
              <a:rPr kumimoji="1" lang="en-US" altLang="zh-CN" sz="6600" dirty="0">
                <a:solidFill>
                  <a:schemeClr val="bg1"/>
                </a:solidFill>
                <a:latin typeface="Arial" charset="0"/>
                <a:ea typeface="Arial" charset="0"/>
                <a:cs typeface="Arial" charset="0"/>
              </a:rPr>
              <a:t>Understanding Patient Expectations </a:t>
            </a:r>
          </a:p>
        </p:txBody>
      </p:sp>
    </p:spTree>
    <p:extLst>
      <p:ext uri="{BB962C8B-B14F-4D97-AF65-F5344CB8AC3E}">
        <p14:creationId xmlns:p14="http://schemas.microsoft.com/office/powerpoint/2010/main" val="364000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2527" y="1497013"/>
            <a:ext cx="5686947" cy="3190696"/>
          </a:xfrm>
          <a:prstGeom prst="rect">
            <a:avLst/>
          </a:prstGeom>
        </p:spPr>
      </p:pic>
      <p:sp>
        <p:nvSpPr>
          <p:cNvPr id="9" name="Rectangle 8"/>
          <p:cNvSpPr/>
          <p:nvPr/>
        </p:nvSpPr>
        <p:spPr>
          <a:xfrm>
            <a:off x="172731" y="3124101"/>
            <a:ext cx="2937609" cy="1596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p:cNvSpPr/>
          <p:nvPr/>
        </p:nvSpPr>
        <p:spPr>
          <a:xfrm>
            <a:off x="1274046" y="5007629"/>
            <a:ext cx="2937609" cy="1596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4414052" y="5007629"/>
            <a:ext cx="2937609" cy="1596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p:cNvSpPr/>
          <p:nvPr/>
        </p:nvSpPr>
        <p:spPr>
          <a:xfrm>
            <a:off x="9107201" y="3124101"/>
            <a:ext cx="2937609" cy="1596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p:cNvSpPr/>
          <p:nvPr/>
        </p:nvSpPr>
        <p:spPr>
          <a:xfrm>
            <a:off x="7542458" y="5007629"/>
            <a:ext cx="2937609" cy="1596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Group 1"/>
          <p:cNvGrpSpPr/>
          <p:nvPr/>
        </p:nvGrpSpPr>
        <p:grpSpPr>
          <a:xfrm>
            <a:off x="-5840" y="521208"/>
            <a:ext cx="12197840" cy="684934"/>
            <a:chOff x="-5840" y="521208"/>
            <a:chExt cx="12197840" cy="684934"/>
          </a:xfrm>
        </p:grpSpPr>
        <p:sp>
          <p:nvSpPr>
            <p:cNvPr id="16" name="TextBox 15"/>
            <p:cNvSpPr txBox="1"/>
            <p:nvPr/>
          </p:nvSpPr>
          <p:spPr>
            <a:xfrm>
              <a:off x="-5840" y="521208"/>
              <a:ext cx="12197840" cy="553998"/>
            </a:xfrm>
            <a:prstGeom prst="rect">
              <a:avLst/>
            </a:prstGeom>
            <a:noFill/>
          </p:spPr>
          <p:txBody>
            <a:bodyPr wrap="square" rtlCol="0">
              <a:spAutoFit/>
            </a:bodyPr>
            <a:lstStyle/>
            <a:p>
              <a:pPr algn="ctr"/>
              <a:r>
                <a:rPr kumimoji="1" lang="en-US" altLang="zh-CN" sz="3000" dirty="0">
                  <a:latin typeface="Arial" charset="0"/>
                  <a:ea typeface="Arial" charset="0"/>
                  <a:cs typeface="Arial" charset="0"/>
                </a:rPr>
                <a:t>Patients are consumers.  How does this change “healthcare as usual”?</a:t>
              </a:r>
            </a:p>
          </p:txBody>
        </p:sp>
        <p:cxnSp>
          <p:nvCxnSpPr>
            <p:cNvPr id="17" name="Straight Connector 16"/>
            <p:cNvCxnSpPr/>
            <p:nvPr/>
          </p:nvCxnSpPr>
          <p:spPr>
            <a:xfrm>
              <a:off x="5750180" y="1206142"/>
              <a:ext cx="685800"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grpSp>
      <p:pic>
        <p:nvPicPr>
          <p:cNvPr id="3" name="Picture 2"/>
          <p:cNvPicPr>
            <a:picLocks noChangeAspect="1"/>
          </p:cNvPicPr>
          <p:nvPr/>
        </p:nvPicPr>
        <p:blipFill>
          <a:blip r:embed="rId4"/>
          <a:stretch>
            <a:fillRect/>
          </a:stretch>
        </p:blipFill>
        <p:spPr>
          <a:xfrm>
            <a:off x="1103372" y="3281010"/>
            <a:ext cx="1076325" cy="771525"/>
          </a:xfrm>
          <a:prstGeom prst="rect">
            <a:avLst/>
          </a:prstGeom>
        </p:spPr>
      </p:pic>
      <p:sp>
        <p:nvSpPr>
          <p:cNvPr id="18" name="TextBox 17"/>
          <p:cNvSpPr txBox="1"/>
          <p:nvPr/>
        </p:nvSpPr>
        <p:spPr>
          <a:xfrm>
            <a:off x="172731" y="4209444"/>
            <a:ext cx="2841671" cy="327077"/>
          </a:xfrm>
          <a:prstGeom prst="rect">
            <a:avLst/>
          </a:prstGeom>
          <a:noFill/>
        </p:spPr>
        <p:txBody>
          <a:bodyPr wrap="square" rtlCol="0">
            <a:spAutoFit/>
          </a:bodyPr>
          <a:lstStyle/>
          <a:p>
            <a:pPr algn="ctr">
              <a:lnSpc>
                <a:spcPct val="120000"/>
              </a:lnSpc>
            </a:pPr>
            <a:r>
              <a:rPr kumimoji="1" lang="en-US" sz="1400" dirty="0">
                <a:solidFill>
                  <a:schemeClr val="bg1"/>
                </a:solidFill>
                <a:latin typeface="Arial" charset="0"/>
                <a:ea typeface="Arial" charset="0"/>
                <a:cs typeface="Arial" charset="0"/>
              </a:rPr>
              <a:t>Deeper Consumer Relationships</a:t>
            </a:r>
          </a:p>
        </p:txBody>
      </p:sp>
      <p:sp>
        <p:nvSpPr>
          <p:cNvPr id="20" name="TextBox 19"/>
          <p:cNvSpPr txBox="1"/>
          <p:nvPr/>
        </p:nvSpPr>
        <p:spPr>
          <a:xfrm>
            <a:off x="7542456" y="6075816"/>
            <a:ext cx="2841671" cy="327077"/>
          </a:xfrm>
          <a:prstGeom prst="rect">
            <a:avLst/>
          </a:prstGeom>
          <a:noFill/>
        </p:spPr>
        <p:txBody>
          <a:bodyPr wrap="square" rtlCol="0">
            <a:spAutoFit/>
          </a:bodyPr>
          <a:lstStyle/>
          <a:p>
            <a:pPr algn="ctr">
              <a:lnSpc>
                <a:spcPct val="120000"/>
              </a:lnSpc>
            </a:pPr>
            <a:r>
              <a:rPr kumimoji="1" lang="en-US" sz="1400" dirty="0">
                <a:solidFill>
                  <a:schemeClr val="bg1"/>
                </a:solidFill>
                <a:latin typeface="Arial" charset="0"/>
                <a:ea typeface="Arial" charset="0"/>
                <a:cs typeface="Arial" charset="0"/>
              </a:rPr>
              <a:t>Rapid Technology Change</a:t>
            </a:r>
          </a:p>
        </p:txBody>
      </p:sp>
      <p:sp>
        <p:nvSpPr>
          <p:cNvPr id="21" name="TextBox 20"/>
          <p:cNvSpPr txBox="1"/>
          <p:nvPr/>
        </p:nvSpPr>
        <p:spPr>
          <a:xfrm>
            <a:off x="9108768" y="4280462"/>
            <a:ext cx="2841671" cy="327077"/>
          </a:xfrm>
          <a:prstGeom prst="rect">
            <a:avLst/>
          </a:prstGeom>
          <a:noFill/>
        </p:spPr>
        <p:txBody>
          <a:bodyPr wrap="square" rtlCol="0">
            <a:spAutoFit/>
          </a:bodyPr>
          <a:lstStyle/>
          <a:p>
            <a:pPr algn="ctr">
              <a:lnSpc>
                <a:spcPct val="120000"/>
              </a:lnSpc>
            </a:pPr>
            <a:r>
              <a:rPr kumimoji="1" lang="en-US" sz="1400" dirty="0">
                <a:solidFill>
                  <a:schemeClr val="bg1"/>
                </a:solidFill>
                <a:latin typeface="Arial" charset="0"/>
                <a:ea typeface="Arial" charset="0"/>
                <a:cs typeface="Arial" charset="0"/>
              </a:rPr>
              <a:t>Complex Affiliations</a:t>
            </a:r>
          </a:p>
        </p:txBody>
      </p:sp>
      <p:sp>
        <p:nvSpPr>
          <p:cNvPr id="22" name="TextBox 21"/>
          <p:cNvSpPr txBox="1"/>
          <p:nvPr/>
        </p:nvSpPr>
        <p:spPr>
          <a:xfrm>
            <a:off x="4414052" y="6131614"/>
            <a:ext cx="2841671" cy="327077"/>
          </a:xfrm>
          <a:prstGeom prst="rect">
            <a:avLst/>
          </a:prstGeom>
          <a:noFill/>
        </p:spPr>
        <p:txBody>
          <a:bodyPr wrap="square" rtlCol="0">
            <a:spAutoFit/>
          </a:bodyPr>
          <a:lstStyle/>
          <a:p>
            <a:pPr algn="ctr">
              <a:lnSpc>
                <a:spcPct val="120000"/>
              </a:lnSpc>
            </a:pPr>
            <a:r>
              <a:rPr kumimoji="1" lang="en-US" sz="1400" dirty="0">
                <a:solidFill>
                  <a:schemeClr val="bg1"/>
                </a:solidFill>
                <a:latin typeface="Arial" charset="0"/>
                <a:ea typeface="Arial" charset="0"/>
                <a:cs typeface="Arial" charset="0"/>
              </a:rPr>
              <a:t>Change to Business Models</a:t>
            </a:r>
          </a:p>
        </p:txBody>
      </p:sp>
      <p:sp>
        <p:nvSpPr>
          <p:cNvPr id="23" name="TextBox 22"/>
          <p:cNvSpPr txBox="1"/>
          <p:nvPr/>
        </p:nvSpPr>
        <p:spPr>
          <a:xfrm>
            <a:off x="1298405" y="6092972"/>
            <a:ext cx="2841671" cy="327077"/>
          </a:xfrm>
          <a:prstGeom prst="rect">
            <a:avLst/>
          </a:prstGeom>
          <a:noFill/>
        </p:spPr>
        <p:txBody>
          <a:bodyPr wrap="square" rtlCol="0">
            <a:spAutoFit/>
          </a:bodyPr>
          <a:lstStyle/>
          <a:p>
            <a:pPr algn="ctr">
              <a:lnSpc>
                <a:spcPct val="120000"/>
              </a:lnSpc>
            </a:pPr>
            <a:r>
              <a:rPr kumimoji="1" lang="en-US" sz="1400" dirty="0">
                <a:solidFill>
                  <a:schemeClr val="bg1"/>
                </a:solidFill>
                <a:latin typeface="Arial" charset="0"/>
                <a:ea typeface="Arial" charset="0"/>
                <a:cs typeface="Arial" charset="0"/>
              </a:rPr>
              <a:t>Increased Competition</a:t>
            </a:r>
          </a:p>
        </p:txBody>
      </p:sp>
      <p:pic>
        <p:nvPicPr>
          <p:cNvPr id="6" name="Picture 5"/>
          <p:cNvPicPr>
            <a:picLocks noChangeAspect="1"/>
          </p:cNvPicPr>
          <p:nvPr/>
        </p:nvPicPr>
        <p:blipFill>
          <a:blip r:embed="rId5"/>
          <a:stretch>
            <a:fillRect/>
          </a:stretch>
        </p:blipFill>
        <p:spPr>
          <a:xfrm>
            <a:off x="2057499" y="5164538"/>
            <a:ext cx="1009650" cy="904875"/>
          </a:xfrm>
          <a:prstGeom prst="rect">
            <a:avLst/>
          </a:prstGeom>
        </p:spPr>
      </p:pic>
      <p:pic>
        <p:nvPicPr>
          <p:cNvPr id="7" name="Picture 6"/>
          <p:cNvPicPr>
            <a:picLocks noChangeAspect="1"/>
          </p:cNvPicPr>
          <p:nvPr/>
        </p:nvPicPr>
        <p:blipFill>
          <a:blip r:embed="rId6"/>
          <a:stretch>
            <a:fillRect/>
          </a:stretch>
        </p:blipFill>
        <p:spPr>
          <a:xfrm>
            <a:off x="5344693" y="5130680"/>
            <a:ext cx="1076325" cy="927565"/>
          </a:xfrm>
          <a:prstGeom prst="rect">
            <a:avLst/>
          </a:prstGeom>
        </p:spPr>
      </p:pic>
      <p:pic>
        <p:nvPicPr>
          <p:cNvPr id="8" name="Picture 7"/>
          <p:cNvPicPr>
            <a:picLocks noChangeAspect="1"/>
          </p:cNvPicPr>
          <p:nvPr/>
        </p:nvPicPr>
        <p:blipFill>
          <a:blip r:embed="rId7"/>
          <a:stretch>
            <a:fillRect/>
          </a:stretch>
        </p:blipFill>
        <p:spPr>
          <a:xfrm>
            <a:off x="9890654" y="3219598"/>
            <a:ext cx="1009650" cy="965367"/>
          </a:xfrm>
          <a:prstGeom prst="rect">
            <a:avLst/>
          </a:prstGeom>
        </p:spPr>
      </p:pic>
      <p:pic>
        <p:nvPicPr>
          <p:cNvPr id="24" name="Picture 23"/>
          <p:cNvPicPr>
            <a:picLocks noChangeAspect="1"/>
          </p:cNvPicPr>
          <p:nvPr/>
        </p:nvPicPr>
        <p:blipFill>
          <a:blip r:embed="rId8"/>
          <a:stretch>
            <a:fillRect/>
          </a:stretch>
        </p:blipFill>
        <p:spPr>
          <a:xfrm>
            <a:off x="8520723" y="5075691"/>
            <a:ext cx="981075" cy="1000125"/>
          </a:xfrm>
          <a:prstGeom prst="rect">
            <a:avLst/>
          </a:prstGeom>
        </p:spPr>
      </p:pic>
    </p:spTree>
    <p:extLst>
      <p:ext uri="{BB962C8B-B14F-4D97-AF65-F5344CB8AC3E}">
        <p14:creationId xmlns:p14="http://schemas.microsoft.com/office/powerpoint/2010/main" val="124237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9587025" y="2693580"/>
            <a:ext cx="4449" cy="335096"/>
          </a:xfrm>
          <a:prstGeom prst="line">
            <a:avLst/>
          </a:prstGeom>
          <a:ln w="6350">
            <a:solidFill>
              <a:schemeClr val="bg1">
                <a:lumMod val="65000"/>
              </a:schemeClr>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138532" y="2700669"/>
            <a:ext cx="4449" cy="335096"/>
          </a:xfrm>
          <a:prstGeom prst="line">
            <a:avLst/>
          </a:prstGeom>
          <a:ln w="6350">
            <a:solidFill>
              <a:schemeClr val="bg1">
                <a:lumMod val="65000"/>
              </a:schemeClr>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753835" y="2718390"/>
            <a:ext cx="4449" cy="335096"/>
          </a:xfrm>
          <a:prstGeom prst="line">
            <a:avLst/>
          </a:prstGeom>
          <a:ln w="6350">
            <a:solidFill>
              <a:schemeClr val="bg1">
                <a:lumMod val="65000"/>
              </a:schemeClr>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875181" y="4649972"/>
            <a:ext cx="0" cy="499730"/>
          </a:xfrm>
          <a:prstGeom prst="line">
            <a:avLst/>
          </a:prstGeom>
          <a:ln w="6350">
            <a:solidFill>
              <a:schemeClr val="bg1">
                <a:lumMod val="65000"/>
              </a:schemeClr>
            </a:soli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426688" y="4657061"/>
            <a:ext cx="0" cy="499730"/>
          </a:xfrm>
          <a:prstGeom prst="line">
            <a:avLst/>
          </a:prstGeom>
          <a:ln w="6350">
            <a:solidFill>
              <a:schemeClr val="bg1">
                <a:lumMod val="65000"/>
              </a:schemeClr>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b="0" dirty="0">
                <a:solidFill>
                  <a:srgbClr val="5A5A59"/>
                </a:solidFill>
              </a:rPr>
              <a:t>Patients are Consumers</a:t>
            </a:r>
          </a:p>
        </p:txBody>
      </p:sp>
      <p:sp>
        <p:nvSpPr>
          <p:cNvPr id="52" name="Rectangle 51"/>
          <p:cNvSpPr/>
          <p:nvPr/>
        </p:nvSpPr>
        <p:spPr>
          <a:xfrm>
            <a:off x="1668738" y="1548808"/>
            <a:ext cx="2194424" cy="1600438"/>
          </a:xfrm>
          <a:prstGeom prst="rect">
            <a:avLst/>
          </a:prstGeom>
        </p:spPr>
        <p:txBody>
          <a:bodyPr wrap="square">
            <a:spAutoFit/>
          </a:bodyPr>
          <a:lstStyle/>
          <a:p>
            <a:pPr algn="ctr">
              <a:defRPr/>
            </a:pPr>
            <a:r>
              <a:rPr lang="en-US" sz="1050" kern="0" dirty="0">
                <a:solidFill>
                  <a:srgbClr val="5A5A59"/>
                </a:solidFill>
              </a:rPr>
              <a:t>Health care consumers are </a:t>
            </a:r>
            <a:br>
              <a:rPr lang="en-US" sz="1050" kern="0" dirty="0">
                <a:solidFill>
                  <a:srgbClr val="5A5A59"/>
                </a:solidFill>
              </a:rPr>
            </a:br>
            <a:r>
              <a:rPr lang="en-US" sz="1050" kern="0" dirty="0">
                <a:solidFill>
                  <a:srgbClr val="5A5A59"/>
                </a:solidFill>
              </a:rPr>
              <a:t>taking advantage of </a:t>
            </a:r>
            <a:r>
              <a:rPr lang="en-US" sz="1400" b="1" kern="0" dirty="0">
                <a:solidFill>
                  <a:srgbClr val="FC2504"/>
                </a:solidFill>
              </a:rPr>
              <a:t>unprecedented access</a:t>
            </a:r>
            <a:r>
              <a:rPr lang="en-US" sz="1050" b="1" kern="0" dirty="0">
                <a:solidFill>
                  <a:srgbClr val="FC2504"/>
                </a:solidFill>
              </a:rPr>
              <a:t> </a:t>
            </a:r>
            <a:r>
              <a:rPr lang="en-US" sz="1050" kern="0" dirty="0">
                <a:solidFill>
                  <a:srgbClr val="5A5A59"/>
                </a:solidFill>
              </a:rPr>
              <a:t>to information and becoming more involved and informed about their care. </a:t>
            </a:r>
          </a:p>
          <a:p>
            <a:pPr algn="ctr">
              <a:defRPr/>
            </a:pPr>
            <a:endParaRPr lang="en-US" sz="1050" kern="0" dirty="0">
              <a:solidFill>
                <a:srgbClr val="5A5A59"/>
              </a:solidFill>
            </a:endParaRPr>
          </a:p>
          <a:p>
            <a:pPr algn="ctr">
              <a:defRPr/>
            </a:pPr>
            <a:endParaRPr lang="en-US" sz="1050" kern="0" dirty="0">
              <a:solidFill>
                <a:srgbClr val="5A5A59"/>
              </a:solidFill>
            </a:endParaRPr>
          </a:p>
          <a:p>
            <a:pPr algn="ctr">
              <a:defRPr/>
            </a:pPr>
            <a:endParaRPr lang="en-US" sz="1050" kern="0" dirty="0">
              <a:solidFill>
                <a:srgbClr val="5A5A59"/>
              </a:solidFill>
            </a:endParaRPr>
          </a:p>
        </p:txBody>
      </p:sp>
      <p:sp>
        <p:nvSpPr>
          <p:cNvPr id="53" name="Rectangle 52"/>
          <p:cNvSpPr/>
          <p:nvPr/>
        </p:nvSpPr>
        <p:spPr>
          <a:xfrm>
            <a:off x="3306152" y="5163878"/>
            <a:ext cx="2375179" cy="792525"/>
          </a:xfrm>
          <a:prstGeom prst="rect">
            <a:avLst/>
          </a:prstGeom>
        </p:spPr>
        <p:txBody>
          <a:bodyPr wrap="square">
            <a:spAutoFit/>
          </a:bodyPr>
          <a:lstStyle/>
          <a:p>
            <a:pPr algn="ctr">
              <a:defRPr/>
            </a:pPr>
            <a:r>
              <a:rPr lang="en-US" sz="1050" kern="0" dirty="0">
                <a:solidFill>
                  <a:srgbClr val="5A5A59"/>
                </a:solidFill>
              </a:rPr>
              <a:t>At the same time, </a:t>
            </a:r>
            <a:r>
              <a:rPr lang="en-US" sz="1400" b="1" kern="0" dirty="0">
                <a:solidFill>
                  <a:srgbClr val="65CEDF"/>
                </a:solidFill>
              </a:rPr>
              <a:t>94 million </a:t>
            </a:r>
            <a:r>
              <a:rPr lang="en-US" sz="1050" kern="0" dirty="0">
                <a:solidFill>
                  <a:srgbClr val="5A5A59"/>
                </a:solidFill>
              </a:rPr>
              <a:t>Americans are on high-deductible plans, more than double the amount in 2015, meaning they shop around.</a:t>
            </a:r>
          </a:p>
        </p:txBody>
      </p:sp>
      <p:sp>
        <p:nvSpPr>
          <p:cNvPr id="54" name="Rectangle 53"/>
          <p:cNvSpPr/>
          <p:nvPr/>
        </p:nvSpPr>
        <p:spPr>
          <a:xfrm>
            <a:off x="5018991" y="1697665"/>
            <a:ext cx="2246591" cy="954107"/>
          </a:xfrm>
          <a:prstGeom prst="rect">
            <a:avLst/>
          </a:prstGeom>
        </p:spPr>
        <p:txBody>
          <a:bodyPr wrap="square">
            <a:spAutoFit/>
          </a:bodyPr>
          <a:lstStyle/>
          <a:p>
            <a:pPr algn="ctr">
              <a:defRPr/>
            </a:pPr>
            <a:r>
              <a:rPr lang="en-US" sz="1400" b="1" kern="0" dirty="0">
                <a:solidFill>
                  <a:srgbClr val="0099BA"/>
                </a:solidFill>
              </a:rPr>
              <a:t>85% of American</a:t>
            </a:r>
            <a:r>
              <a:rPr lang="en-US" sz="1050" b="1" kern="0" dirty="0">
                <a:solidFill>
                  <a:srgbClr val="0099BA"/>
                </a:solidFill>
              </a:rPr>
              <a:t> </a:t>
            </a:r>
            <a:r>
              <a:rPr lang="en-US" sz="1050" kern="0" dirty="0">
                <a:solidFill>
                  <a:srgbClr val="5A5A59"/>
                </a:solidFill>
              </a:rPr>
              <a:t>consumers read online reviews before making a health care decision about a health care provider. </a:t>
            </a:r>
          </a:p>
          <a:p>
            <a:pPr algn="ctr">
              <a:defRPr/>
            </a:pPr>
            <a:r>
              <a:rPr lang="en-US" sz="1050" kern="0" dirty="0">
                <a:solidFill>
                  <a:srgbClr val="5A5A59"/>
                </a:solidFill>
              </a:rPr>
              <a:t> </a:t>
            </a:r>
          </a:p>
        </p:txBody>
      </p:sp>
      <p:sp>
        <p:nvSpPr>
          <p:cNvPr id="55" name="Rectangle 54"/>
          <p:cNvSpPr/>
          <p:nvPr/>
        </p:nvSpPr>
        <p:spPr>
          <a:xfrm>
            <a:off x="6825528" y="5185144"/>
            <a:ext cx="2236955" cy="792525"/>
          </a:xfrm>
          <a:prstGeom prst="rect">
            <a:avLst/>
          </a:prstGeom>
        </p:spPr>
        <p:txBody>
          <a:bodyPr wrap="square">
            <a:spAutoFit/>
          </a:bodyPr>
          <a:lstStyle/>
          <a:p>
            <a:pPr algn="ctr">
              <a:defRPr/>
            </a:pPr>
            <a:r>
              <a:rPr lang="en-US" sz="1400" b="1" kern="0" dirty="0">
                <a:solidFill>
                  <a:srgbClr val="65CEDF"/>
                </a:solidFill>
              </a:rPr>
              <a:t>88% of consumers </a:t>
            </a:r>
            <a:r>
              <a:rPr lang="en-US" sz="1050" kern="0" dirty="0">
                <a:solidFill>
                  <a:srgbClr val="5A5A59"/>
                </a:solidFill>
              </a:rPr>
              <a:t>trust those online reviews as much as personal recommendations.</a:t>
            </a:r>
          </a:p>
          <a:p>
            <a:pPr algn="ctr">
              <a:defRPr/>
            </a:pPr>
            <a:endParaRPr lang="en-US" sz="1050" kern="0" dirty="0">
              <a:solidFill>
                <a:srgbClr val="5A5A59"/>
              </a:solidFill>
            </a:endParaRPr>
          </a:p>
        </p:txBody>
      </p:sp>
      <p:sp>
        <p:nvSpPr>
          <p:cNvPr id="56" name="Rectangle 55"/>
          <p:cNvSpPr/>
          <p:nvPr/>
        </p:nvSpPr>
        <p:spPr>
          <a:xfrm>
            <a:off x="8594651" y="1346792"/>
            <a:ext cx="1945758" cy="1654299"/>
          </a:xfrm>
          <a:prstGeom prst="rect">
            <a:avLst/>
          </a:prstGeom>
        </p:spPr>
        <p:txBody>
          <a:bodyPr wrap="square">
            <a:spAutoFit/>
          </a:bodyPr>
          <a:lstStyle/>
          <a:p>
            <a:pPr algn="ctr">
              <a:defRPr/>
            </a:pPr>
            <a:r>
              <a:rPr lang="en-US" sz="1050" kern="0" dirty="0">
                <a:solidFill>
                  <a:srgbClr val="5A5A59"/>
                </a:solidFill>
              </a:rPr>
              <a:t>Electronic health records have made it much easier to switch health care providers and therefore consumers </a:t>
            </a:r>
            <a:r>
              <a:rPr lang="en-US" sz="1400" b="1" kern="0" dirty="0">
                <a:solidFill>
                  <a:srgbClr val="FC2504"/>
                </a:solidFill>
              </a:rPr>
              <a:t>are willing to move</a:t>
            </a:r>
            <a:r>
              <a:rPr lang="en-US" sz="1050" kern="0" dirty="0">
                <a:solidFill>
                  <a:srgbClr val="FC2504"/>
                </a:solidFill>
              </a:rPr>
              <a:t> </a:t>
            </a:r>
            <a:r>
              <a:rPr lang="en-US" sz="1050" kern="0" dirty="0">
                <a:solidFill>
                  <a:srgbClr val="5A5A59"/>
                </a:solidFill>
              </a:rPr>
              <a:t>to another provider to get a perceived better experience. </a:t>
            </a:r>
          </a:p>
          <a:p>
            <a:pPr algn="ctr">
              <a:defRPr/>
            </a:pPr>
            <a:endParaRPr lang="en-US" sz="1050" kern="0" dirty="0">
              <a:solidFill>
                <a:srgbClr val="5A5A59"/>
              </a:solidFill>
            </a:endParaRPr>
          </a:p>
          <a:p>
            <a:pPr algn="ctr">
              <a:defRPr/>
            </a:pPr>
            <a:endParaRPr lang="en-US" sz="1050" kern="0" dirty="0">
              <a:solidFill>
                <a:srgbClr val="5A5A59"/>
              </a:solidFill>
            </a:endParaRPr>
          </a:p>
        </p:txBody>
      </p:sp>
      <p:grpSp>
        <p:nvGrpSpPr>
          <p:cNvPr id="5" name="Group 4"/>
          <p:cNvGrpSpPr/>
          <p:nvPr/>
        </p:nvGrpSpPr>
        <p:grpSpPr>
          <a:xfrm>
            <a:off x="1780763" y="2910311"/>
            <a:ext cx="8761216" cy="1980000"/>
            <a:chOff x="256763" y="2740190"/>
            <a:chExt cx="8761216" cy="1980000"/>
          </a:xfrm>
        </p:grpSpPr>
        <p:grpSp>
          <p:nvGrpSpPr>
            <p:cNvPr id="7" name="Group 6"/>
            <p:cNvGrpSpPr>
              <a:grpSpLocks noChangeAspect="1"/>
            </p:cNvGrpSpPr>
            <p:nvPr/>
          </p:nvGrpSpPr>
          <p:grpSpPr>
            <a:xfrm>
              <a:off x="256763" y="2740190"/>
              <a:ext cx="8761216" cy="1980000"/>
              <a:chOff x="1865726" y="3106210"/>
              <a:chExt cx="6697288" cy="1513561"/>
            </a:xfrm>
          </p:grpSpPr>
          <p:sp>
            <p:nvSpPr>
              <p:cNvPr id="8" name="Freeform 7"/>
              <p:cNvSpPr>
                <a:spLocks/>
              </p:cNvSpPr>
              <p:nvPr/>
            </p:nvSpPr>
            <p:spPr bwMode="auto">
              <a:xfrm flipV="1">
                <a:off x="7064975" y="38529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9" name="Freeform 8"/>
              <p:cNvSpPr>
                <a:spLocks/>
              </p:cNvSpPr>
              <p:nvPr/>
            </p:nvSpPr>
            <p:spPr bwMode="auto">
              <a:xfrm>
                <a:off x="5764047" y="31062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0" name="Freeform 7"/>
              <p:cNvSpPr>
                <a:spLocks/>
              </p:cNvSpPr>
              <p:nvPr/>
            </p:nvSpPr>
            <p:spPr bwMode="auto">
              <a:xfrm flipV="1">
                <a:off x="4463255" y="387301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1" name="Freeform 10"/>
              <p:cNvSpPr>
                <a:spLocks/>
              </p:cNvSpPr>
              <p:nvPr/>
            </p:nvSpPr>
            <p:spPr bwMode="auto">
              <a:xfrm>
                <a:off x="3162059" y="31062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2" name="Freeform 7"/>
              <p:cNvSpPr>
                <a:spLocks/>
              </p:cNvSpPr>
              <p:nvPr/>
            </p:nvSpPr>
            <p:spPr bwMode="auto">
              <a:xfrm>
                <a:off x="1865726" y="312625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C0006"/>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3" name="Freeform 12"/>
              <p:cNvSpPr>
                <a:spLocks/>
              </p:cNvSpPr>
              <p:nvPr/>
            </p:nvSpPr>
            <p:spPr bwMode="auto">
              <a:xfrm flipV="1">
                <a:off x="1865726" y="387301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5" name="Freeform 7"/>
              <p:cNvSpPr>
                <a:spLocks/>
              </p:cNvSpPr>
              <p:nvPr/>
            </p:nvSpPr>
            <p:spPr bwMode="auto">
              <a:xfrm flipV="1">
                <a:off x="3162059" y="38529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2E7EB"/>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6" name="Freeform 7"/>
              <p:cNvSpPr>
                <a:spLocks/>
              </p:cNvSpPr>
              <p:nvPr/>
            </p:nvSpPr>
            <p:spPr bwMode="auto">
              <a:xfrm>
                <a:off x="4463255" y="3126251"/>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99BA"/>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7" name="Freeform 7"/>
              <p:cNvSpPr>
                <a:spLocks/>
              </p:cNvSpPr>
              <p:nvPr/>
            </p:nvSpPr>
            <p:spPr bwMode="auto">
              <a:xfrm flipV="1">
                <a:off x="5764047" y="385297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2E7EB"/>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8" name="Freeform 7"/>
              <p:cNvSpPr>
                <a:spLocks/>
              </p:cNvSpPr>
              <p:nvPr/>
            </p:nvSpPr>
            <p:spPr bwMode="auto">
              <a:xfrm>
                <a:off x="7064975" y="3106210"/>
                <a:ext cx="1498039" cy="74676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C2504"/>
              </a:solidFill>
              <a:ln>
                <a:noFill/>
              </a:ln>
            </p:spPr>
            <p:txBody>
              <a:bodyPr vert="horz" wrap="square" lIns="91440" tIns="45720" rIns="91440" bIns="45720" numCol="1" anchor="t" anchorCtr="0" compatLnSpc="1">
                <a:prstTxWarp prst="textNoShape">
                  <a:avLst/>
                </a:prstTxWarp>
              </a:bodyPr>
              <a:lstStyle/>
              <a:p>
                <a:endParaRPr lang="en-US" sz="1351" dirty="0"/>
              </a:p>
            </p:txBody>
          </p:sp>
        </p:grpSp>
        <p:sp>
          <p:nvSpPr>
            <p:cNvPr id="57" name="Freeform 33"/>
            <p:cNvSpPr>
              <a:spLocks noEditPoints="1"/>
            </p:cNvSpPr>
            <p:nvPr/>
          </p:nvSpPr>
          <p:spPr bwMode="auto">
            <a:xfrm>
              <a:off x="669364" y="3258879"/>
              <a:ext cx="1084431" cy="812831"/>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2"/>
            <p:cNvSpPr>
              <a:spLocks noEditPoints="1"/>
            </p:cNvSpPr>
            <p:nvPr/>
          </p:nvSpPr>
          <p:spPr bwMode="auto">
            <a:xfrm>
              <a:off x="2566269" y="3225210"/>
              <a:ext cx="746928" cy="835066"/>
            </a:xfrm>
            <a:custGeom>
              <a:avLst/>
              <a:gdLst>
                <a:gd name="T0" fmla="*/ 210 w 577"/>
                <a:gd name="T1" fmla="*/ 508 h 646"/>
                <a:gd name="T2" fmla="*/ 219 w 577"/>
                <a:gd name="T3" fmla="*/ 497 h 646"/>
                <a:gd name="T4" fmla="*/ 353 w 577"/>
                <a:gd name="T5" fmla="*/ 489 h 646"/>
                <a:gd name="T6" fmla="*/ 296 w 577"/>
                <a:gd name="T7" fmla="*/ 441 h 646"/>
                <a:gd name="T8" fmla="*/ 222 w 577"/>
                <a:gd name="T9" fmla="*/ 384 h 646"/>
                <a:gd name="T10" fmla="*/ 367 w 577"/>
                <a:gd name="T11" fmla="*/ 354 h 646"/>
                <a:gd name="T12" fmla="*/ 360 w 577"/>
                <a:gd name="T13" fmla="*/ 366 h 646"/>
                <a:gd name="T14" fmla="*/ 236 w 577"/>
                <a:gd name="T15" fmla="*/ 384 h 646"/>
                <a:gd name="T16" fmla="*/ 299 w 577"/>
                <a:gd name="T17" fmla="*/ 427 h 646"/>
                <a:gd name="T18" fmla="*/ 367 w 577"/>
                <a:gd name="T19" fmla="*/ 489 h 646"/>
                <a:gd name="T20" fmla="*/ 302 w 577"/>
                <a:gd name="T21" fmla="*/ 582 h 646"/>
                <a:gd name="T22" fmla="*/ 295 w 577"/>
                <a:gd name="T23" fmla="*/ 293 h 646"/>
                <a:gd name="T24" fmla="*/ 288 w 577"/>
                <a:gd name="T25" fmla="*/ 582 h 646"/>
                <a:gd name="T26" fmla="*/ 302 w 577"/>
                <a:gd name="T27" fmla="*/ 582 h 646"/>
                <a:gd name="T28" fmla="*/ 359 w 577"/>
                <a:gd name="T29" fmla="*/ 211 h 646"/>
                <a:gd name="T30" fmla="*/ 289 w 577"/>
                <a:gd name="T31" fmla="*/ 231 h 646"/>
                <a:gd name="T32" fmla="*/ 227 w 577"/>
                <a:gd name="T33" fmla="*/ 216 h 646"/>
                <a:gd name="T34" fmla="*/ 289 w 577"/>
                <a:gd name="T35" fmla="*/ 245 h 646"/>
                <a:gd name="T36" fmla="*/ 577 w 577"/>
                <a:gd name="T37" fmla="*/ 462 h 646"/>
                <a:gd name="T38" fmla="*/ 444 w 577"/>
                <a:gd name="T39" fmla="*/ 83 h 646"/>
                <a:gd name="T40" fmla="*/ 458 w 577"/>
                <a:gd name="T41" fmla="*/ 51 h 646"/>
                <a:gd name="T42" fmla="*/ 393 w 577"/>
                <a:gd name="T43" fmla="*/ 47 h 646"/>
                <a:gd name="T44" fmla="*/ 344 w 577"/>
                <a:gd name="T45" fmla="*/ 31 h 646"/>
                <a:gd name="T46" fmla="*/ 289 w 577"/>
                <a:gd name="T47" fmla="*/ 0 h 646"/>
                <a:gd name="T48" fmla="*/ 233 w 577"/>
                <a:gd name="T49" fmla="*/ 31 h 646"/>
                <a:gd name="T50" fmla="*/ 200 w 577"/>
                <a:gd name="T51" fmla="*/ 51 h 646"/>
                <a:gd name="T52" fmla="*/ 147 w 577"/>
                <a:gd name="T53" fmla="*/ 37 h 646"/>
                <a:gd name="T54" fmla="*/ 130 w 577"/>
                <a:gd name="T55" fmla="*/ 80 h 646"/>
                <a:gd name="T56" fmla="*/ 213 w 577"/>
                <a:gd name="T57" fmla="*/ 213 h 646"/>
                <a:gd name="T58" fmla="*/ 289 w 577"/>
                <a:gd name="T59" fmla="*/ 646 h 646"/>
                <a:gd name="T60" fmla="*/ 179 w 577"/>
                <a:gd name="T61" fmla="*/ 59 h 646"/>
                <a:gd name="T62" fmla="*/ 200 w 577"/>
                <a:gd name="T63" fmla="*/ 65 h 646"/>
                <a:gd name="T64" fmla="*/ 246 w 577"/>
                <a:gd name="T65" fmla="*/ 37 h 646"/>
                <a:gd name="T66" fmla="*/ 331 w 577"/>
                <a:gd name="T67" fmla="*/ 37 h 646"/>
                <a:gd name="T68" fmla="*/ 377 w 577"/>
                <a:gd name="T69" fmla="*/ 65 h 646"/>
                <a:gd name="T70" fmla="*/ 430 w 577"/>
                <a:gd name="T71" fmla="*/ 51 h 646"/>
                <a:gd name="T72" fmla="*/ 438 w 577"/>
                <a:gd name="T73" fmla="*/ 70 h 646"/>
                <a:gd name="T74" fmla="*/ 350 w 577"/>
                <a:gd name="T75" fmla="*/ 218 h 646"/>
                <a:gd name="T76" fmla="*/ 563 w 577"/>
                <a:gd name="T77" fmla="*/ 462 h 646"/>
                <a:gd name="T78" fmla="*/ 14 w 577"/>
                <a:gd name="T79" fmla="*/ 462 h 646"/>
                <a:gd name="T80" fmla="*/ 227 w 577"/>
                <a:gd name="T81" fmla="*/ 218 h 646"/>
                <a:gd name="T82" fmla="*/ 140 w 577"/>
                <a:gd name="T83" fmla="*/ 70 h 646"/>
                <a:gd name="T84" fmla="*/ 147 w 577"/>
                <a:gd name="T85" fmla="*/ 51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7" h="646">
                  <a:moveTo>
                    <a:pt x="297" y="542"/>
                  </a:moveTo>
                  <a:cubicBezTo>
                    <a:pt x="272" y="542"/>
                    <a:pt x="233" y="526"/>
                    <a:pt x="210" y="508"/>
                  </a:cubicBezTo>
                  <a:cubicBezTo>
                    <a:pt x="207" y="505"/>
                    <a:pt x="206" y="501"/>
                    <a:pt x="209" y="498"/>
                  </a:cubicBezTo>
                  <a:cubicBezTo>
                    <a:pt x="211" y="495"/>
                    <a:pt x="216" y="494"/>
                    <a:pt x="219" y="497"/>
                  </a:cubicBezTo>
                  <a:cubicBezTo>
                    <a:pt x="239" y="513"/>
                    <a:pt x="275" y="528"/>
                    <a:pt x="297" y="528"/>
                  </a:cubicBezTo>
                  <a:cubicBezTo>
                    <a:pt x="349" y="528"/>
                    <a:pt x="353" y="498"/>
                    <a:pt x="353" y="489"/>
                  </a:cubicBezTo>
                  <a:cubicBezTo>
                    <a:pt x="353" y="457"/>
                    <a:pt x="330" y="449"/>
                    <a:pt x="303" y="443"/>
                  </a:cubicBezTo>
                  <a:cubicBezTo>
                    <a:pt x="301" y="442"/>
                    <a:pt x="298" y="442"/>
                    <a:pt x="296" y="441"/>
                  </a:cubicBezTo>
                  <a:cubicBezTo>
                    <a:pt x="293" y="440"/>
                    <a:pt x="291" y="440"/>
                    <a:pt x="288" y="439"/>
                  </a:cubicBezTo>
                  <a:cubicBezTo>
                    <a:pt x="265" y="434"/>
                    <a:pt x="222" y="424"/>
                    <a:pt x="222" y="384"/>
                  </a:cubicBezTo>
                  <a:cubicBezTo>
                    <a:pt x="222" y="344"/>
                    <a:pt x="262" y="329"/>
                    <a:pt x="295" y="329"/>
                  </a:cubicBezTo>
                  <a:cubicBezTo>
                    <a:pt x="317" y="329"/>
                    <a:pt x="344" y="339"/>
                    <a:pt x="367" y="354"/>
                  </a:cubicBezTo>
                  <a:cubicBezTo>
                    <a:pt x="370" y="356"/>
                    <a:pt x="371" y="361"/>
                    <a:pt x="369" y="364"/>
                  </a:cubicBezTo>
                  <a:cubicBezTo>
                    <a:pt x="367" y="367"/>
                    <a:pt x="363" y="368"/>
                    <a:pt x="360" y="366"/>
                  </a:cubicBezTo>
                  <a:cubicBezTo>
                    <a:pt x="338" y="352"/>
                    <a:pt x="314" y="343"/>
                    <a:pt x="295" y="343"/>
                  </a:cubicBezTo>
                  <a:cubicBezTo>
                    <a:pt x="239" y="343"/>
                    <a:pt x="236" y="377"/>
                    <a:pt x="236" y="384"/>
                  </a:cubicBezTo>
                  <a:cubicBezTo>
                    <a:pt x="236" y="410"/>
                    <a:pt x="263" y="419"/>
                    <a:pt x="291" y="425"/>
                  </a:cubicBezTo>
                  <a:cubicBezTo>
                    <a:pt x="294" y="426"/>
                    <a:pt x="297" y="427"/>
                    <a:pt x="299" y="427"/>
                  </a:cubicBezTo>
                  <a:cubicBezTo>
                    <a:pt x="301" y="428"/>
                    <a:pt x="304" y="429"/>
                    <a:pt x="307" y="429"/>
                  </a:cubicBezTo>
                  <a:cubicBezTo>
                    <a:pt x="328" y="434"/>
                    <a:pt x="367" y="443"/>
                    <a:pt x="367" y="489"/>
                  </a:cubicBezTo>
                  <a:cubicBezTo>
                    <a:pt x="367" y="528"/>
                    <a:pt x="331" y="542"/>
                    <a:pt x="297" y="542"/>
                  </a:cubicBezTo>
                  <a:close/>
                  <a:moveTo>
                    <a:pt x="302" y="582"/>
                  </a:moveTo>
                  <a:cubicBezTo>
                    <a:pt x="302" y="300"/>
                    <a:pt x="302" y="300"/>
                    <a:pt x="302" y="300"/>
                  </a:cubicBezTo>
                  <a:cubicBezTo>
                    <a:pt x="302" y="297"/>
                    <a:pt x="299" y="293"/>
                    <a:pt x="295" y="293"/>
                  </a:cubicBezTo>
                  <a:cubicBezTo>
                    <a:pt x="292" y="293"/>
                    <a:pt x="288" y="297"/>
                    <a:pt x="288" y="300"/>
                  </a:cubicBezTo>
                  <a:cubicBezTo>
                    <a:pt x="288" y="582"/>
                    <a:pt x="288" y="582"/>
                    <a:pt x="288" y="582"/>
                  </a:cubicBezTo>
                  <a:cubicBezTo>
                    <a:pt x="288" y="586"/>
                    <a:pt x="292" y="589"/>
                    <a:pt x="295" y="589"/>
                  </a:cubicBezTo>
                  <a:cubicBezTo>
                    <a:pt x="299" y="589"/>
                    <a:pt x="302" y="586"/>
                    <a:pt x="302" y="582"/>
                  </a:cubicBezTo>
                  <a:close/>
                  <a:moveTo>
                    <a:pt x="364" y="219"/>
                  </a:moveTo>
                  <a:cubicBezTo>
                    <a:pt x="365" y="215"/>
                    <a:pt x="363" y="212"/>
                    <a:pt x="359" y="211"/>
                  </a:cubicBezTo>
                  <a:cubicBezTo>
                    <a:pt x="355" y="210"/>
                    <a:pt x="351" y="213"/>
                    <a:pt x="351" y="216"/>
                  </a:cubicBezTo>
                  <a:cubicBezTo>
                    <a:pt x="351" y="216"/>
                    <a:pt x="342" y="231"/>
                    <a:pt x="289" y="231"/>
                  </a:cubicBezTo>
                  <a:cubicBezTo>
                    <a:pt x="233" y="231"/>
                    <a:pt x="227" y="216"/>
                    <a:pt x="227" y="216"/>
                  </a:cubicBezTo>
                  <a:cubicBezTo>
                    <a:pt x="227" y="216"/>
                    <a:pt x="227" y="216"/>
                    <a:pt x="227" y="216"/>
                  </a:cubicBezTo>
                  <a:cubicBezTo>
                    <a:pt x="213" y="219"/>
                    <a:pt x="213" y="219"/>
                    <a:pt x="213" y="219"/>
                  </a:cubicBezTo>
                  <a:cubicBezTo>
                    <a:pt x="214" y="224"/>
                    <a:pt x="222" y="245"/>
                    <a:pt x="289" y="245"/>
                  </a:cubicBezTo>
                  <a:cubicBezTo>
                    <a:pt x="355" y="245"/>
                    <a:pt x="363" y="224"/>
                    <a:pt x="364" y="219"/>
                  </a:cubicBezTo>
                  <a:close/>
                  <a:moveTo>
                    <a:pt x="577" y="462"/>
                  </a:moveTo>
                  <a:cubicBezTo>
                    <a:pt x="577" y="344"/>
                    <a:pt x="452" y="245"/>
                    <a:pt x="365" y="213"/>
                  </a:cubicBezTo>
                  <a:cubicBezTo>
                    <a:pt x="366" y="181"/>
                    <a:pt x="381" y="134"/>
                    <a:pt x="444" y="83"/>
                  </a:cubicBezTo>
                  <a:cubicBezTo>
                    <a:pt x="446" y="81"/>
                    <a:pt x="447" y="80"/>
                    <a:pt x="447" y="80"/>
                  </a:cubicBezTo>
                  <a:cubicBezTo>
                    <a:pt x="461" y="67"/>
                    <a:pt x="461" y="57"/>
                    <a:pt x="458" y="51"/>
                  </a:cubicBezTo>
                  <a:cubicBezTo>
                    <a:pt x="455" y="42"/>
                    <a:pt x="445" y="37"/>
                    <a:pt x="430" y="37"/>
                  </a:cubicBezTo>
                  <a:cubicBezTo>
                    <a:pt x="418" y="37"/>
                    <a:pt x="405" y="41"/>
                    <a:pt x="393" y="47"/>
                  </a:cubicBezTo>
                  <a:cubicBezTo>
                    <a:pt x="387" y="49"/>
                    <a:pt x="382" y="51"/>
                    <a:pt x="377" y="51"/>
                  </a:cubicBezTo>
                  <a:cubicBezTo>
                    <a:pt x="365" y="51"/>
                    <a:pt x="356" y="43"/>
                    <a:pt x="344" y="31"/>
                  </a:cubicBezTo>
                  <a:cubicBezTo>
                    <a:pt x="341" y="28"/>
                    <a:pt x="341" y="28"/>
                    <a:pt x="341" y="28"/>
                  </a:cubicBezTo>
                  <a:cubicBezTo>
                    <a:pt x="329" y="15"/>
                    <a:pt x="314" y="0"/>
                    <a:pt x="289"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6" y="51"/>
                    <a:pt x="190" y="49"/>
                    <a:pt x="185" y="47"/>
                  </a:cubicBezTo>
                  <a:cubicBezTo>
                    <a:pt x="172" y="41"/>
                    <a:pt x="159" y="37"/>
                    <a:pt x="147" y="37"/>
                  </a:cubicBezTo>
                  <a:cubicBezTo>
                    <a:pt x="133" y="37"/>
                    <a:pt x="123" y="42"/>
                    <a:pt x="119" y="51"/>
                  </a:cubicBezTo>
                  <a:cubicBezTo>
                    <a:pt x="117" y="57"/>
                    <a:pt x="117" y="67"/>
                    <a:pt x="130" y="80"/>
                  </a:cubicBezTo>
                  <a:cubicBezTo>
                    <a:pt x="131" y="80"/>
                    <a:pt x="132" y="81"/>
                    <a:pt x="134" y="83"/>
                  </a:cubicBezTo>
                  <a:cubicBezTo>
                    <a:pt x="196" y="134"/>
                    <a:pt x="212" y="181"/>
                    <a:pt x="213" y="213"/>
                  </a:cubicBezTo>
                  <a:cubicBezTo>
                    <a:pt x="125" y="245"/>
                    <a:pt x="0" y="344"/>
                    <a:pt x="0" y="462"/>
                  </a:cubicBezTo>
                  <a:cubicBezTo>
                    <a:pt x="0" y="579"/>
                    <a:pt x="47" y="646"/>
                    <a:pt x="289"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9" y="25"/>
                    <a:pt x="269" y="14"/>
                    <a:pt x="289" y="14"/>
                  </a:cubicBezTo>
                  <a:cubicBezTo>
                    <a:pt x="308" y="14"/>
                    <a:pt x="319" y="25"/>
                    <a:pt x="331" y="37"/>
                  </a:cubicBezTo>
                  <a:cubicBezTo>
                    <a:pt x="334" y="41"/>
                    <a:pt x="334" y="41"/>
                    <a:pt x="334" y="41"/>
                  </a:cubicBezTo>
                  <a:cubicBezTo>
                    <a:pt x="346" y="53"/>
                    <a:pt x="359" y="65"/>
                    <a:pt x="377" y="65"/>
                  </a:cubicBezTo>
                  <a:cubicBezTo>
                    <a:pt x="384" y="65"/>
                    <a:pt x="391" y="63"/>
                    <a:pt x="399" y="59"/>
                  </a:cubicBezTo>
                  <a:cubicBezTo>
                    <a:pt x="409" y="54"/>
                    <a:pt x="420" y="51"/>
                    <a:pt x="430" y="51"/>
                  </a:cubicBezTo>
                  <a:cubicBezTo>
                    <a:pt x="439" y="51"/>
                    <a:pt x="444" y="54"/>
                    <a:pt x="445" y="56"/>
                  </a:cubicBezTo>
                  <a:cubicBezTo>
                    <a:pt x="446" y="58"/>
                    <a:pt x="445"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20" y="632"/>
                    <a:pt x="289" y="632"/>
                  </a:cubicBezTo>
                  <a:cubicBezTo>
                    <a:pt x="58" y="632"/>
                    <a:pt x="14" y="573"/>
                    <a:pt x="14" y="462"/>
                  </a:cubicBezTo>
                  <a:cubicBezTo>
                    <a:pt x="14" y="349"/>
                    <a:pt x="138" y="253"/>
                    <a:pt x="222" y="224"/>
                  </a:cubicBezTo>
                  <a:cubicBezTo>
                    <a:pt x="225" y="223"/>
                    <a:pt x="227" y="221"/>
                    <a:pt x="227" y="218"/>
                  </a:cubicBezTo>
                  <a:cubicBezTo>
                    <a:pt x="227" y="183"/>
                    <a:pt x="212" y="129"/>
                    <a:pt x="143" y="72"/>
                  </a:cubicBezTo>
                  <a:cubicBezTo>
                    <a:pt x="141" y="71"/>
                    <a:pt x="140" y="70"/>
                    <a:pt x="140" y="70"/>
                  </a:cubicBezTo>
                  <a:cubicBezTo>
                    <a:pt x="133" y="63"/>
                    <a:pt x="131" y="58"/>
                    <a:pt x="132" y="56"/>
                  </a:cubicBezTo>
                  <a:cubicBezTo>
                    <a:pt x="133" y="54"/>
                    <a:pt x="138" y="51"/>
                    <a:pt x="147" y="51"/>
                  </a:cubicBezTo>
                  <a:cubicBezTo>
                    <a:pt x="157" y="51"/>
                    <a:pt x="168" y="54"/>
                    <a:pt x="179" y="59"/>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noEditPoints="1"/>
            </p:cNvSpPr>
            <p:nvPr/>
          </p:nvSpPr>
          <p:spPr bwMode="auto">
            <a:xfrm>
              <a:off x="4372900" y="3333417"/>
              <a:ext cx="635953" cy="738905"/>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EditPoints="1"/>
            </p:cNvSpPr>
            <p:nvPr/>
          </p:nvSpPr>
          <p:spPr bwMode="auto">
            <a:xfrm>
              <a:off x="5986205" y="3391787"/>
              <a:ext cx="811267" cy="723450"/>
            </a:xfrm>
            <a:custGeom>
              <a:avLst/>
              <a:gdLst>
                <a:gd name="T0" fmla="*/ 99 w 411"/>
                <a:gd name="T1" fmla="*/ 47 h 366"/>
                <a:gd name="T2" fmla="*/ 48 w 411"/>
                <a:gd name="T3" fmla="*/ 47 h 366"/>
                <a:gd name="T4" fmla="*/ 409 w 411"/>
                <a:gd name="T5" fmla="*/ 34 h 366"/>
                <a:gd name="T6" fmla="*/ 0 w 411"/>
                <a:gd name="T7" fmla="*/ 34 h 366"/>
                <a:gd name="T8" fmla="*/ 295 w 411"/>
                <a:gd name="T9" fmla="*/ 290 h 366"/>
                <a:gd name="T10" fmla="*/ 372 w 411"/>
                <a:gd name="T11" fmla="*/ 354 h 366"/>
                <a:gd name="T12" fmla="*/ 393 w 411"/>
                <a:gd name="T13" fmla="*/ 366 h 366"/>
                <a:gd name="T14" fmla="*/ 396 w 411"/>
                <a:gd name="T15" fmla="*/ 330 h 366"/>
                <a:gd name="T16" fmla="*/ 367 w 411"/>
                <a:gd name="T17" fmla="*/ 290 h 366"/>
                <a:gd name="T18" fmla="*/ 398 w 411"/>
                <a:gd name="T19" fmla="*/ 345 h 366"/>
                <a:gd name="T20" fmla="*/ 379 w 411"/>
                <a:gd name="T21" fmla="*/ 346 h 366"/>
                <a:gd name="T22" fmla="*/ 387 w 411"/>
                <a:gd name="T23" fmla="*/ 326 h 366"/>
                <a:gd name="T24" fmla="*/ 208 w 411"/>
                <a:gd name="T25" fmla="*/ 205 h 366"/>
                <a:gd name="T26" fmla="*/ 387 w 411"/>
                <a:gd name="T27" fmla="*/ 326 h 366"/>
                <a:gd name="T28" fmla="*/ 189 w 411"/>
                <a:gd name="T29" fmla="*/ 139 h 366"/>
                <a:gd name="T30" fmla="*/ 171 w 411"/>
                <a:gd name="T31" fmla="*/ 134 h 366"/>
                <a:gd name="T32" fmla="*/ 178 w 411"/>
                <a:gd name="T33" fmla="*/ 154 h 366"/>
                <a:gd name="T34" fmla="*/ 197 w 411"/>
                <a:gd name="T35" fmla="*/ 208 h 366"/>
                <a:gd name="T36" fmla="*/ 198 w 411"/>
                <a:gd name="T37" fmla="*/ 210 h 366"/>
                <a:gd name="T38" fmla="*/ 237 w 411"/>
                <a:gd name="T39" fmla="*/ 238 h 366"/>
                <a:gd name="T40" fmla="*/ 354 w 411"/>
                <a:gd name="T41" fmla="*/ 52 h 366"/>
                <a:gd name="T42" fmla="*/ 280 w 411"/>
                <a:gd name="T43" fmla="*/ 193 h 366"/>
                <a:gd name="T44" fmla="*/ 252 w 411"/>
                <a:gd name="T45" fmla="*/ 154 h 366"/>
                <a:gd name="T46" fmla="*/ 250 w 411"/>
                <a:gd name="T47" fmla="*/ 153 h 366"/>
                <a:gd name="T48" fmla="*/ 240 w 411"/>
                <a:gd name="T49" fmla="*/ 160 h 366"/>
                <a:gd name="T50" fmla="*/ 197 w 411"/>
                <a:gd name="T51" fmla="*/ 144 h 366"/>
                <a:gd name="T52" fmla="*/ 329 w 411"/>
                <a:gd name="T53" fmla="*/ 247 h 366"/>
                <a:gd name="T54" fmla="*/ 363 w 411"/>
                <a:gd name="T55" fmla="*/ 47 h 366"/>
                <a:gd name="T56" fmla="*/ 131 w 411"/>
                <a:gd name="T57" fmla="*/ 47 h 366"/>
                <a:gd name="T58" fmla="*/ 247 w 411"/>
                <a:gd name="T59" fmla="*/ 247 h 366"/>
                <a:gd name="T60" fmla="*/ 10 w 411"/>
                <a:gd name="T61" fmla="*/ 256 h 366"/>
                <a:gd name="T62" fmla="*/ 375 w 411"/>
                <a:gd name="T63" fmla="*/ 9 h 366"/>
                <a:gd name="T64" fmla="*/ 375 w 411"/>
                <a:gd name="T65" fmla="*/ 281 h 366"/>
                <a:gd name="T66" fmla="*/ 53 w 411"/>
                <a:gd name="T67" fmla="*/ 204 h 366"/>
                <a:gd name="T68" fmla="*/ 94 w 411"/>
                <a:gd name="T69" fmla="*/ 213 h 366"/>
                <a:gd name="T70" fmla="*/ 73 w 411"/>
                <a:gd name="T71" fmla="*/ 113 h 366"/>
                <a:gd name="T72" fmla="*/ 106 w 411"/>
                <a:gd name="T73" fmla="*/ 145 h 366"/>
                <a:gd name="T74" fmla="*/ 51 w 411"/>
                <a:gd name="T75" fmla="*/ 145 h 366"/>
                <a:gd name="T76" fmla="*/ 73 w 411"/>
                <a:gd name="T77" fmla="*/ 168 h 366"/>
                <a:gd name="T78" fmla="*/ 48 w 411"/>
                <a:gd name="T79" fmla="*/ 243 h 366"/>
                <a:gd name="T80" fmla="*/ 99 w 411"/>
                <a:gd name="T81" fmla="*/ 243 h 366"/>
                <a:gd name="T82" fmla="*/ 94 w 411"/>
                <a:gd name="T83" fmla="*/ 86 h 366"/>
                <a:gd name="T84" fmla="*/ 53 w 411"/>
                <a:gd name="T85" fmla="*/ 7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366">
                  <a:moveTo>
                    <a:pt x="53" y="52"/>
                  </a:moveTo>
                  <a:cubicBezTo>
                    <a:pt x="94" y="52"/>
                    <a:pt x="94" y="52"/>
                    <a:pt x="94" y="52"/>
                  </a:cubicBezTo>
                  <a:cubicBezTo>
                    <a:pt x="97" y="52"/>
                    <a:pt x="99" y="50"/>
                    <a:pt x="99" y="47"/>
                  </a:cubicBezTo>
                  <a:cubicBezTo>
                    <a:pt x="99" y="45"/>
                    <a:pt x="97" y="43"/>
                    <a:pt x="94" y="43"/>
                  </a:cubicBezTo>
                  <a:cubicBezTo>
                    <a:pt x="53" y="43"/>
                    <a:pt x="53" y="43"/>
                    <a:pt x="53" y="43"/>
                  </a:cubicBezTo>
                  <a:cubicBezTo>
                    <a:pt x="50" y="43"/>
                    <a:pt x="48" y="45"/>
                    <a:pt x="48" y="47"/>
                  </a:cubicBezTo>
                  <a:cubicBezTo>
                    <a:pt x="48" y="50"/>
                    <a:pt x="50" y="52"/>
                    <a:pt x="53" y="52"/>
                  </a:cubicBezTo>
                  <a:close/>
                  <a:moveTo>
                    <a:pt x="409" y="256"/>
                  </a:moveTo>
                  <a:cubicBezTo>
                    <a:pt x="409" y="34"/>
                    <a:pt x="409" y="34"/>
                    <a:pt x="409" y="34"/>
                  </a:cubicBezTo>
                  <a:cubicBezTo>
                    <a:pt x="409" y="15"/>
                    <a:pt x="394" y="0"/>
                    <a:pt x="375" y="0"/>
                  </a:cubicBezTo>
                  <a:cubicBezTo>
                    <a:pt x="34" y="0"/>
                    <a:pt x="34" y="0"/>
                    <a:pt x="34" y="0"/>
                  </a:cubicBezTo>
                  <a:cubicBezTo>
                    <a:pt x="16" y="0"/>
                    <a:pt x="0" y="15"/>
                    <a:pt x="0" y="34"/>
                  </a:cubicBezTo>
                  <a:cubicBezTo>
                    <a:pt x="0" y="256"/>
                    <a:pt x="0" y="256"/>
                    <a:pt x="0" y="256"/>
                  </a:cubicBezTo>
                  <a:cubicBezTo>
                    <a:pt x="0" y="275"/>
                    <a:pt x="16" y="290"/>
                    <a:pt x="34" y="290"/>
                  </a:cubicBezTo>
                  <a:cubicBezTo>
                    <a:pt x="295" y="290"/>
                    <a:pt x="295" y="290"/>
                    <a:pt x="295" y="290"/>
                  </a:cubicBezTo>
                  <a:cubicBezTo>
                    <a:pt x="366" y="354"/>
                    <a:pt x="366" y="354"/>
                    <a:pt x="366" y="354"/>
                  </a:cubicBezTo>
                  <a:cubicBezTo>
                    <a:pt x="366" y="355"/>
                    <a:pt x="368" y="355"/>
                    <a:pt x="369" y="355"/>
                  </a:cubicBezTo>
                  <a:cubicBezTo>
                    <a:pt x="370" y="355"/>
                    <a:pt x="371" y="355"/>
                    <a:pt x="372" y="354"/>
                  </a:cubicBezTo>
                  <a:cubicBezTo>
                    <a:pt x="373" y="353"/>
                    <a:pt x="373" y="353"/>
                    <a:pt x="373" y="353"/>
                  </a:cubicBezTo>
                  <a:cubicBezTo>
                    <a:pt x="381" y="362"/>
                    <a:pt x="381" y="362"/>
                    <a:pt x="381" y="362"/>
                  </a:cubicBezTo>
                  <a:cubicBezTo>
                    <a:pt x="385" y="365"/>
                    <a:pt x="389" y="366"/>
                    <a:pt x="393" y="366"/>
                  </a:cubicBezTo>
                  <a:cubicBezTo>
                    <a:pt x="397" y="366"/>
                    <a:pt x="401" y="365"/>
                    <a:pt x="404" y="362"/>
                  </a:cubicBezTo>
                  <a:cubicBezTo>
                    <a:pt x="411" y="355"/>
                    <a:pt x="411" y="345"/>
                    <a:pt x="404" y="339"/>
                  </a:cubicBezTo>
                  <a:cubicBezTo>
                    <a:pt x="396" y="330"/>
                    <a:pt x="396" y="330"/>
                    <a:pt x="396" y="330"/>
                  </a:cubicBezTo>
                  <a:cubicBezTo>
                    <a:pt x="397" y="329"/>
                    <a:pt x="397" y="329"/>
                    <a:pt x="397" y="329"/>
                  </a:cubicBezTo>
                  <a:cubicBezTo>
                    <a:pt x="398" y="327"/>
                    <a:pt x="398" y="325"/>
                    <a:pt x="397" y="323"/>
                  </a:cubicBezTo>
                  <a:cubicBezTo>
                    <a:pt x="367" y="290"/>
                    <a:pt x="367" y="290"/>
                    <a:pt x="367" y="290"/>
                  </a:cubicBezTo>
                  <a:cubicBezTo>
                    <a:pt x="375" y="290"/>
                    <a:pt x="375" y="290"/>
                    <a:pt x="375" y="290"/>
                  </a:cubicBezTo>
                  <a:cubicBezTo>
                    <a:pt x="394" y="290"/>
                    <a:pt x="409" y="275"/>
                    <a:pt x="409" y="256"/>
                  </a:cubicBezTo>
                  <a:close/>
                  <a:moveTo>
                    <a:pt x="398" y="345"/>
                  </a:moveTo>
                  <a:cubicBezTo>
                    <a:pt x="401" y="348"/>
                    <a:pt x="401" y="352"/>
                    <a:pt x="398" y="355"/>
                  </a:cubicBezTo>
                  <a:cubicBezTo>
                    <a:pt x="395" y="358"/>
                    <a:pt x="391" y="358"/>
                    <a:pt x="388" y="355"/>
                  </a:cubicBezTo>
                  <a:cubicBezTo>
                    <a:pt x="379" y="346"/>
                    <a:pt x="379" y="346"/>
                    <a:pt x="379" y="346"/>
                  </a:cubicBezTo>
                  <a:cubicBezTo>
                    <a:pt x="389" y="337"/>
                    <a:pt x="389" y="337"/>
                    <a:pt x="389" y="337"/>
                  </a:cubicBezTo>
                  <a:lnTo>
                    <a:pt x="398" y="345"/>
                  </a:lnTo>
                  <a:close/>
                  <a:moveTo>
                    <a:pt x="387" y="326"/>
                  </a:moveTo>
                  <a:cubicBezTo>
                    <a:pt x="369" y="344"/>
                    <a:pt x="369" y="344"/>
                    <a:pt x="369" y="344"/>
                  </a:cubicBezTo>
                  <a:cubicBezTo>
                    <a:pt x="242" y="230"/>
                    <a:pt x="242" y="230"/>
                    <a:pt x="242" y="230"/>
                  </a:cubicBezTo>
                  <a:cubicBezTo>
                    <a:pt x="231" y="219"/>
                    <a:pt x="216" y="209"/>
                    <a:pt x="208" y="205"/>
                  </a:cubicBezTo>
                  <a:cubicBezTo>
                    <a:pt x="247" y="165"/>
                    <a:pt x="247" y="165"/>
                    <a:pt x="247" y="165"/>
                  </a:cubicBezTo>
                  <a:cubicBezTo>
                    <a:pt x="252" y="173"/>
                    <a:pt x="262" y="188"/>
                    <a:pt x="273" y="199"/>
                  </a:cubicBezTo>
                  <a:lnTo>
                    <a:pt x="387" y="326"/>
                  </a:lnTo>
                  <a:close/>
                  <a:moveTo>
                    <a:pt x="198" y="134"/>
                  </a:moveTo>
                  <a:cubicBezTo>
                    <a:pt x="196" y="134"/>
                    <a:pt x="194" y="134"/>
                    <a:pt x="193" y="135"/>
                  </a:cubicBezTo>
                  <a:cubicBezTo>
                    <a:pt x="189" y="139"/>
                    <a:pt x="189" y="139"/>
                    <a:pt x="189" y="139"/>
                  </a:cubicBezTo>
                  <a:cubicBezTo>
                    <a:pt x="177" y="128"/>
                    <a:pt x="177" y="128"/>
                    <a:pt x="177" y="128"/>
                  </a:cubicBezTo>
                  <a:cubicBezTo>
                    <a:pt x="175" y="126"/>
                    <a:pt x="172" y="126"/>
                    <a:pt x="171" y="128"/>
                  </a:cubicBezTo>
                  <a:cubicBezTo>
                    <a:pt x="169" y="130"/>
                    <a:pt x="169" y="133"/>
                    <a:pt x="171" y="134"/>
                  </a:cubicBezTo>
                  <a:cubicBezTo>
                    <a:pt x="182" y="146"/>
                    <a:pt x="182" y="146"/>
                    <a:pt x="182" y="146"/>
                  </a:cubicBezTo>
                  <a:cubicBezTo>
                    <a:pt x="179" y="149"/>
                    <a:pt x="179" y="149"/>
                    <a:pt x="179" y="149"/>
                  </a:cubicBezTo>
                  <a:cubicBezTo>
                    <a:pt x="178" y="151"/>
                    <a:pt x="177" y="152"/>
                    <a:pt x="178" y="154"/>
                  </a:cubicBezTo>
                  <a:cubicBezTo>
                    <a:pt x="196" y="207"/>
                    <a:pt x="196" y="207"/>
                    <a:pt x="196" y="207"/>
                  </a:cubicBezTo>
                  <a:cubicBezTo>
                    <a:pt x="196" y="207"/>
                    <a:pt x="196" y="207"/>
                    <a:pt x="196" y="207"/>
                  </a:cubicBezTo>
                  <a:cubicBezTo>
                    <a:pt x="196" y="208"/>
                    <a:pt x="196" y="208"/>
                    <a:pt x="197" y="208"/>
                  </a:cubicBezTo>
                  <a:cubicBezTo>
                    <a:pt x="197" y="208"/>
                    <a:pt x="197" y="209"/>
                    <a:pt x="197" y="209"/>
                  </a:cubicBezTo>
                  <a:cubicBezTo>
                    <a:pt x="197" y="209"/>
                    <a:pt x="197" y="209"/>
                    <a:pt x="197" y="209"/>
                  </a:cubicBezTo>
                  <a:cubicBezTo>
                    <a:pt x="197" y="209"/>
                    <a:pt x="198" y="209"/>
                    <a:pt x="198" y="210"/>
                  </a:cubicBezTo>
                  <a:cubicBezTo>
                    <a:pt x="198" y="210"/>
                    <a:pt x="198" y="210"/>
                    <a:pt x="198" y="210"/>
                  </a:cubicBezTo>
                  <a:cubicBezTo>
                    <a:pt x="198" y="210"/>
                    <a:pt x="221" y="222"/>
                    <a:pt x="236" y="237"/>
                  </a:cubicBezTo>
                  <a:cubicBezTo>
                    <a:pt x="237" y="238"/>
                    <a:pt x="237" y="238"/>
                    <a:pt x="237" y="238"/>
                  </a:cubicBezTo>
                  <a:cubicBezTo>
                    <a:pt x="140" y="238"/>
                    <a:pt x="140" y="238"/>
                    <a:pt x="140" y="238"/>
                  </a:cubicBezTo>
                  <a:cubicBezTo>
                    <a:pt x="140" y="52"/>
                    <a:pt x="140" y="52"/>
                    <a:pt x="140" y="52"/>
                  </a:cubicBezTo>
                  <a:cubicBezTo>
                    <a:pt x="354" y="52"/>
                    <a:pt x="354" y="52"/>
                    <a:pt x="354" y="52"/>
                  </a:cubicBezTo>
                  <a:cubicBezTo>
                    <a:pt x="354" y="238"/>
                    <a:pt x="354" y="238"/>
                    <a:pt x="354" y="238"/>
                  </a:cubicBezTo>
                  <a:cubicBezTo>
                    <a:pt x="320" y="238"/>
                    <a:pt x="320" y="238"/>
                    <a:pt x="320" y="238"/>
                  </a:cubicBezTo>
                  <a:cubicBezTo>
                    <a:pt x="280" y="193"/>
                    <a:pt x="280" y="193"/>
                    <a:pt x="280" y="193"/>
                  </a:cubicBezTo>
                  <a:cubicBezTo>
                    <a:pt x="265" y="178"/>
                    <a:pt x="253" y="156"/>
                    <a:pt x="252" y="155"/>
                  </a:cubicBezTo>
                  <a:cubicBezTo>
                    <a:pt x="252" y="155"/>
                    <a:pt x="252" y="155"/>
                    <a:pt x="252" y="155"/>
                  </a:cubicBezTo>
                  <a:cubicBezTo>
                    <a:pt x="252" y="155"/>
                    <a:pt x="252" y="155"/>
                    <a:pt x="252" y="154"/>
                  </a:cubicBezTo>
                  <a:cubicBezTo>
                    <a:pt x="252" y="154"/>
                    <a:pt x="252" y="154"/>
                    <a:pt x="251" y="154"/>
                  </a:cubicBezTo>
                  <a:cubicBezTo>
                    <a:pt x="251" y="154"/>
                    <a:pt x="251" y="154"/>
                    <a:pt x="251" y="154"/>
                  </a:cubicBezTo>
                  <a:cubicBezTo>
                    <a:pt x="251" y="154"/>
                    <a:pt x="250" y="153"/>
                    <a:pt x="250" y="153"/>
                  </a:cubicBezTo>
                  <a:cubicBezTo>
                    <a:pt x="250" y="153"/>
                    <a:pt x="250" y="153"/>
                    <a:pt x="250" y="153"/>
                  </a:cubicBezTo>
                  <a:lnTo>
                    <a:pt x="198" y="134"/>
                  </a:lnTo>
                  <a:close/>
                  <a:moveTo>
                    <a:pt x="240" y="160"/>
                  </a:moveTo>
                  <a:cubicBezTo>
                    <a:pt x="202" y="197"/>
                    <a:pt x="202" y="197"/>
                    <a:pt x="202" y="197"/>
                  </a:cubicBezTo>
                  <a:cubicBezTo>
                    <a:pt x="188" y="154"/>
                    <a:pt x="188" y="154"/>
                    <a:pt x="188" y="154"/>
                  </a:cubicBezTo>
                  <a:cubicBezTo>
                    <a:pt x="197" y="144"/>
                    <a:pt x="197" y="144"/>
                    <a:pt x="197" y="144"/>
                  </a:cubicBezTo>
                  <a:lnTo>
                    <a:pt x="240" y="160"/>
                  </a:lnTo>
                  <a:close/>
                  <a:moveTo>
                    <a:pt x="359" y="281"/>
                  </a:moveTo>
                  <a:cubicBezTo>
                    <a:pt x="329" y="247"/>
                    <a:pt x="329" y="247"/>
                    <a:pt x="329" y="247"/>
                  </a:cubicBezTo>
                  <a:cubicBezTo>
                    <a:pt x="358" y="247"/>
                    <a:pt x="358" y="247"/>
                    <a:pt x="358" y="247"/>
                  </a:cubicBezTo>
                  <a:cubicBezTo>
                    <a:pt x="361" y="247"/>
                    <a:pt x="363" y="245"/>
                    <a:pt x="363" y="243"/>
                  </a:cubicBezTo>
                  <a:cubicBezTo>
                    <a:pt x="363" y="47"/>
                    <a:pt x="363" y="47"/>
                    <a:pt x="363" y="47"/>
                  </a:cubicBezTo>
                  <a:cubicBezTo>
                    <a:pt x="363" y="45"/>
                    <a:pt x="361" y="43"/>
                    <a:pt x="358" y="43"/>
                  </a:cubicBezTo>
                  <a:cubicBezTo>
                    <a:pt x="135" y="43"/>
                    <a:pt x="135" y="43"/>
                    <a:pt x="135" y="43"/>
                  </a:cubicBezTo>
                  <a:cubicBezTo>
                    <a:pt x="133" y="43"/>
                    <a:pt x="131" y="45"/>
                    <a:pt x="131" y="47"/>
                  </a:cubicBezTo>
                  <a:cubicBezTo>
                    <a:pt x="131" y="243"/>
                    <a:pt x="131" y="243"/>
                    <a:pt x="131" y="243"/>
                  </a:cubicBezTo>
                  <a:cubicBezTo>
                    <a:pt x="131" y="245"/>
                    <a:pt x="133" y="247"/>
                    <a:pt x="135" y="247"/>
                  </a:cubicBezTo>
                  <a:cubicBezTo>
                    <a:pt x="247" y="247"/>
                    <a:pt x="247" y="247"/>
                    <a:pt x="247" y="247"/>
                  </a:cubicBezTo>
                  <a:cubicBezTo>
                    <a:pt x="284" y="281"/>
                    <a:pt x="284" y="281"/>
                    <a:pt x="284" y="281"/>
                  </a:cubicBezTo>
                  <a:cubicBezTo>
                    <a:pt x="34" y="281"/>
                    <a:pt x="34" y="281"/>
                    <a:pt x="34" y="281"/>
                  </a:cubicBezTo>
                  <a:cubicBezTo>
                    <a:pt x="21" y="281"/>
                    <a:pt x="10" y="270"/>
                    <a:pt x="10" y="256"/>
                  </a:cubicBezTo>
                  <a:cubicBezTo>
                    <a:pt x="10" y="34"/>
                    <a:pt x="10" y="34"/>
                    <a:pt x="10" y="34"/>
                  </a:cubicBezTo>
                  <a:cubicBezTo>
                    <a:pt x="10" y="20"/>
                    <a:pt x="21" y="9"/>
                    <a:pt x="34" y="9"/>
                  </a:cubicBezTo>
                  <a:cubicBezTo>
                    <a:pt x="375" y="9"/>
                    <a:pt x="375" y="9"/>
                    <a:pt x="375" y="9"/>
                  </a:cubicBezTo>
                  <a:cubicBezTo>
                    <a:pt x="389" y="9"/>
                    <a:pt x="400" y="20"/>
                    <a:pt x="400" y="34"/>
                  </a:cubicBezTo>
                  <a:cubicBezTo>
                    <a:pt x="400" y="256"/>
                    <a:pt x="400" y="256"/>
                    <a:pt x="400" y="256"/>
                  </a:cubicBezTo>
                  <a:cubicBezTo>
                    <a:pt x="400" y="270"/>
                    <a:pt x="389" y="281"/>
                    <a:pt x="375" y="281"/>
                  </a:cubicBezTo>
                  <a:lnTo>
                    <a:pt x="359" y="281"/>
                  </a:lnTo>
                  <a:close/>
                  <a:moveTo>
                    <a:pt x="94" y="204"/>
                  </a:moveTo>
                  <a:cubicBezTo>
                    <a:pt x="53" y="204"/>
                    <a:pt x="53" y="204"/>
                    <a:pt x="53" y="204"/>
                  </a:cubicBezTo>
                  <a:cubicBezTo>
                    <a:pt x="50" y="204"/>
                    <a:pt x="48" y="206"/>
                    <a:pt x="48" y="209"/>
                  </a:cubicBezTo>
                  <a:cubicBezTo>
                    <a:pt x="48" y="211"/>
                    <a:pt x="50" y="213"/>
                    <a:pt x="53" y="213"/>
                  </a:cubicBezTo>
                  <a:cubicBezTo>
                    <a:pt x="94" y="213"/>
                    <a:pt x="94" y="213"/>
                    <a:pt x="94" y="213"/>
                  </a:cubicBezTo>
                  <a:cubicBezTo>
                    <a:pt x="97" y="213"/>
                    <a:pt x="99" y="211"/>
                    <a:pt x="99" y="209"/>
                  </a:cubicBezTo>
                  <a:cubicBezTo>
                    <a:pt x="99" y="206"/>
                    <a:pt x="97" y="204"/>
                    <a:pt x="94" y="204"/>
                  </a:cubicBezTo>
                  <a:close/>
                  <a:moveTo>
                    <a:pt x="73" y="113"/>
                  </a:moveTo>
                  <a:cubicBezTo>
                    <a:pt x="56" y="113"/>
                    <a:pt x="41" y="127"/>
                    <a:pt x="41" y="145"/>
                  </a:cubicBezTo>
                  <a:cubicBezTo>
                    <a:pt x="41" y="163"/>
                    <a:pt x="56" y="177"/>
                    <a:pt x="73" y="177"/>
                  </a:cubicBezTo>
                  <a:cubicBezTo>
                    <a:pt x="91" y="177"/>
                    <a:pt x="106" y="163"/>
                    <a:pt x="106" y="145"/>
                  </a:cubicBezTo>
                  <a:cubicBezTo>
                    <a:pt x="106" y="127"/>
                    <a:pt x="91" y="113"/>
                    <a:pt x="73" y="113"/>
                  </a:cubicBezTo>
                  <a:close/>
                  <a:moveTo>
                    <a:pt x="73" y="168"/>
                  </a:moveTo>
                  <a:cubicBezTo>
                    <a:pt x="61" y="168"/>
                    <a:pt x="51" y="157"/>
                    <a:pt x="51" y="145"/>
                  </a:cubicBezTo>
                  <a:cubicBezTo>
                    <a:pt x="51" y="132"/>
                    <a:pt x="61" y="122"/>
                    <a:pt x="73" y="122"/>
                  </a:cubicBezTo>
                  <a:cubicBezTo>
                    <a:pt x="86" y="122"/>
                    <a:pt x="96" y="132"/>
                    <a:pt x="96" y="145"/>
                  </a:cubicBezTo>
                  <a:cubicBezTo>
                    <a:pt x="96" y="157"/>
                    <a:pt x="86" y="168"/>
                    <a:pt x="73" y="168"/>
                  </a:cubicBezTo>
                  <a:close/>
                  <a:moveTo>
                    <a:pt x="94" y="238"/>
                  </a:moveTo>
                  <a:cubicBezTo>
                    <a:pt x="53" y="238"/>
                    <a:pt x="53" y="238"/>
                    <a:pt x="53" y="238"/>
                  </a:cubicBezTo>
                  <a:cubicBezTo>
                    <a:pt x="50" y="238"/>
                    <a:pt x="48" y="240"/>
                    <a:pt x="48" y="243"/>
                  </a:cubicBezTo>
                  <a:cubicBezTo>
                    <a:pt x="48" y="245"/>
                    <a:pt x="50" y="247"/>
                    <a:pt x="53" y="247"/>
                  </a:cubicBezTo>
                  <a:cubicBezTo>
                    <a:pt x="94" y="247"/>
                    <a:pt x="94" y="247"/>
                    <a:pt x="94" y="247"/>
                  </a:cubicBezTo>
                  <a:cubicBezTo>
                    <a:pt x="97" y="247"/>
                    <a:pt x="99" y="245"/>
                    <a:pt x="99" y="243"/>
                  </a:cubicBezTo>
                  <a:cubicBezTo>
                    <a:pt x="99" y="240"/>
                    <a:pt x="97" y="238"/>
                    <a:pt x="94" y="238"/>
                  </a:cubicBezTo>
                  <a:close/>
                  <a:moveTo>
                    <a:pt x="53" y="86"/>
                  </a:moveTo>
                  <a:cubicBezTo>
                    <a:pt x="94" y="86"/>
                    <a:pt x="94" y="86"/>
                    <a:pt x="94" y="86"/>
                  </a:cubicBezTo>
                  <a:cubicBezTo>
                    <a:pt x="97" y="86"/>
                    <a:pt x="99" y="84"/>
                    <a:pt x="99" y="81"/>
                  </a:cubicBezTo>
                  <a:cubicBezTo>
                    <a:pt x="99" y="79"/>
                    <a:pt x="97" y="77"/>
                    <a:pt x="94" y="77"/>
                  </a:cubicBezTo>
                  <a:cubicBezTo>
                    <a:pt x="53" y="77"/>
                    <a:pt x="53" y="77"/>
                    <a:pt x="53" y="77"/>
                  </a:cubicBezTo>
                  <a:cubicBezTo>
                    <a:pt x="50" y="77"/>
                    <a:pt x="48" y="79"/>
                    <a:pt x="48" y="81"/>
                  </a:cubicBezTo>
                  <a:cubicBezTo>
                    <a:pt x="48" y="84"/>
                    <a:pt x="50" y="86"/>
                    <a:pt x="53" y="86"/>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6"/>
            <p:cNvSpPr>
              <a:spLocks noEditPoints="1"/>
            </p:cNvSpPr>
            <p:nvPr/>
          </p:nvSpPr>
          <p:spPr bwMode="auto">
            <a:xfrm>
              <a:off x="7698404" y="3175149"/>
              <a:ext cx="671192" cy="699811"/>
            </a:xfrm>
            <a:custGeom>
              <a:avLst/>
              <a:gdLst>
                <a:gd name="T0" fmla="*/ 352 w 415"/>
                <a:gd name="T1" fmla="*/ 109 h 433"/>
                <a:gd name="T2" fmla="*/ 248 w 415"/>
                <a:gd name="T3" fmla="*/ 0 h 433"/>
                <a:gd name="T4" fmla="*/ 160 w 415"/>
                <a:gd name="T5" fmla="*/ 50 h 433"/>
                <a:gd name="T6" fmla="*/ 137 w 415"/>
                <a:gd name="T7" fmla="*/ 46 h 433"/>
                <a:gd name="T8" fmla="*/ 71 w 415"/>
                <a:gd name="T9" fmla="*/ 107 h 433"/>
                <a:gd name="T10" fmla="*/ 0 w 415"/>
                <a:gd name="T11" fmla="*/ 186 h 433"/>
                <a:gd name="T12" fmla="*/ 76 w 415"/>
                <a:gd name="T13" fmla="*/ 265 h 433"/>
                <a:gd name="T14" fmla="*/ 162 w 415"/>
                <a:gd name="T15" fmla="*/ 265 h 433"/>
                <a:gd name="T16" fmla="*/ 162 w 415"/>
                <a:gd name="T17" fmla="*/ 296 h 433"/>
                <a:gd name="T18" fmla="*/ 127 w 415"/>
                <a:gd name="T19" fmla="*/ 296 h 433"/>
                <a:gd name="T20" fmla="*/ 108 w 415"/>
                <a:gd name="T21" fmla="*/ 306 h 433"/>
                <a:gd name="T22" fmla="*/ 111 w 415"/>
                <a:gd name="T23" fmla="*/ 327 h 433"/>
                <a:gd name="T24" fmla="*/ 186 w 415"/>
                <a:gd name="T25" fmla="*/ 424 h 433"/>
                <a:gd name="T26" fmla="*/ 207 w 415"/>
                <a:gd name="T27" fmla="*/ 433 h 433"/>
                <a:gd name="T28" fmla="*/ 228 w 415"/>
                <a:gd name="T29" fmla="*/ 424 h 433"/>
                <a:gd name="T30" fmla="*/ 304 w 415"/>
                <a:gd name="T31" fmla="*/ 327 h 433"/>
                <a:gd name="T32" fmla="*/ 307 w 415"/>
                <a:gd name="T33" fmla="*/ 306 h 433"/>
                <a:gd name="T34" fmla="*/ 288 w 415"/>
                <a:gd name="T35" fmla="*/ 296 h 433"/>
                <a:gd name="T36" fmla="*/ 253 w 415"/>
                <a:gd name="T37" fmla="*/ 296 h 433"/>
                <a:gd name="T38" fmla="*/ 253 w 415"/>
                <a:gd name="T39" fmla="*/ 265 h 433"/>
                <a:gd name="T40" fmla="*/ 344 w 415"/>
                <a:gd name="T41" fmla="*/ 265 h 433"/>
                <a:gd name="T42" fmla="*/ 415 w 415"/>
                <a:gd name="T43" fmla="*/ 186 h 433"/>
                <a:gd name="T44" fmla="*/ 352 w 415"/>
                <a:gd name="T45" fmla="*/ 109 h 433"/>
                <a:gd name="T46" fmla="*/ 343 w 415"/>
                <a:gd name="T47" fmla="*/ 257 h 433"/>
                <a:gd name="T48" fmla="*/ 249 w 415"/>
                <a:gd name="T49" fmla="*/ 257 h 433"/>
                <a:gd name="T50" fmla="*/ 245 w 415"/>
                <a:gd name="T51" fmla="*/ 261 h 433"/>
                <a:gd name="T52" fmla="*/ 245 w 415"/>
                <a:gd name="T53" fmla="*/ 300 h 433"/>
                <a:gd name="T54" fmla="*/ 249 w 415"/>
                <a:gd name="T55" fmla="*/ 304 h 433"/>
                <a:gd name="T56" fmla="*/ 288 w 415"/>
                <a:gd name="T57" fmla="*/ 304 h 433"/>
                <a:gd name="T58" fmla="*/ 300 w 415"/>
                <a:gd name="T59" fmla="*/ 310 h 433"/>
                <a:gd name="T60" fmla="*/ 298 w 415"/>
                <a:gd name="T61" fmla="*/ 322 h 433"/>
                <a:gd name="T62" fmla="*/ 221 w 415"/>
                <a:gd name="T63" fmla="*/ 419 h 433"/>
                <a:gd name="T64" fmla="*/ 207 w 415"/>
                <a:gd name="T65" fmla="*/ 425 h 433"/>
                <a:gd name="T66" fmla="*/ 193 w 415"/>
                <a:gd name="T67" fmla="*/ 419 h 433"/>
                <a:gd name="T68" fmla="*/ 118 w 415"/>
                <a:gd name="T69" fmla="*/ 323 h 433"/>
                <a:gd name="T70" fmla="*/ 115 w 415"/>
                <a:gd name="T71" fmla="*/ 309 h 433"/>
                <a:gd name="T72" fmla="*/ 127 w 415"/>
                <a:gd name="T73" fmla="*/ 304 h 433"/>
                <a:gd name="T74" fmla="*/ 166 w 415"/>
                <a:gd name="T75" fmla="*/ 304 h 433"/>
                <a:gd name="T76" fmla="*/ 170 w 415"/>
                <a:gd name="T77" fmla="*/ 300 h 433"/>
                <a:gd name="T78" fmla="*/ 170 w 415"/>
                <a:gd name="T79" fmla="*/ 261 h 433"/>
                <a:gd name="T80" fmla="*/ 166 w 415"/>
                <a:gd name="T81" fmla="*/ 257 h 433"/>
                <a:gd name="T82" fmla="*/ 76 w 415"/>
                <a:gd name="T83" fmla="*/ 257 h 433"/>
                <a:gd name="T84" fmla="*/ 8 w 415"/>
                <a:gd name="T85" fmla="*/ 186 h 433"/>
                <a:gd name="T86" fmla="*/ 75 w 415"/>
                <a:gd name="T87" fmla="*/ 114 h 433"/>
                <a:gd name="T88" fmla="*/ 79 w 415"/>
                <a:gd name="T89" fmla="*/ 110 h 433"/>
                <a:gd name="T90" fmla="*/ 137 w 415"/>
                <a:gd name="T91" fmla="*/ 54 h 433"/>
                <a:gd name="T92" fmla="*/ 161 w 415"/>
                <a:gd name="T93" fmla="*/ 59 h 433"/>
                <a:gd name="T94" fmla="*/ 166 w 415"/>
                <a:gd name="T95" fmla="*/ 57 h 433"/>
                <a:gd name="T96" fmla="*/ 248 w 415"/>
                <a:gd name="T97" fmla="*/ 9 h 433"/>
                <a:gd name="T98" fmla="*/ 344 w 415"/>
                <a:gd name="T99" fmla="*/ 112 h 433"/>
                <a:gd name="T100" fmla="*/ 348 w 415"/>
                <a:gd name="T101" fmla="*/ 116 h 433"/>
                <a:gd name="T102" fmla="*/ 407 w 415"/>
                <a:gd name="T103" fmla="*/ 186 h 433"/>
                <a:gd name="T104" fmla="*/ 343 w 415"/>
                <a:gd name="T105" fmla="*/ 25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 h="433">
                  <a:moveTo>
                    <a:pt x="352" y="109"/>
                  </a:moveTo>
                  <a:cubicBezTo>
                    <a:pt x="349" y="49"/>
                    <a:pt x="303" y="0"/>
                    <a:pt x="248" y="0"/>
                  </a:cubicBezTo>
                  <a:cubicBezTo>
                    <a:pt x="212" y="0"/>
                    <a:pt x="181" y="18"/>
                    <a:pt x="160" y="50"/>
                  </a:cubicBezTo>
                  <a:cubicBezTo>
                    <a:pt x="153" y="47"/>
                    <a:pt x="145" y="46"/>
                    <a:pt x="137" y="46"/>
                  </a:cubicBezTo>
                  <a:cubicBezTo>
                    <a:pt x="101" y="46"/>
                    <a:pt x="73" y="72"/>
                    <a:pt x="71" y="107"/>
                  </a:cubicBezTo>
                  <a:cubicBezTo>
                    <a:pt x="32" y="110"/>
                    <a:pt x="0" y="145"/>
                    <a:pt x="0" y="186"/>
                  </a:cubicBezTo>
                  <a:cubicBezTo>
                    <a:pt x="0" y="231"/>
                    <a:pt x="34" y="265"/>
                    <a:pt x="76" y="265"/>
                  </a:cubicBezTo>
                  <a:cubicBezTo>
                    <a:pt x="162" y="265"/>
                    <a:pt x="162" y="265"/>
                    <a:pt x="162" y="265"/>
                  </a:cubicBezTo>
                  <a:cubicBezTo>
                    <a:pt x="162" y="296"/>
                    <a:pt x="162" y="296"/>
                    <a:pt x="162" y="296"/>
                  </a:cubicBezTo>
                  <a:cubicBezTo>
                    <a:pt x="127" y="296"/>
                    <a:pt x="127" y="296"/>
                    <a:pt x="127" y="296"/>
                  </a:cubicBezTo>
                  <a:cubicBezTo>
                    <a:pt x="115" y="296"/>
                    <a:pt x="110" y="302"/>
                    <a:pt x="108" y="306"/>
                  </a:cubicBezTo>
                  <a:cubicBezTo>
                    <a:pt x="105" y="312"/>
                    <a:pt x="106" y="321"/>
                    <a:pt x="111" y="327"/>
                  </a:cubicBezTo>
                  <a:cubicBezTo>
                    <a:pt x="186" y="424"/>
                    <a:pt x="186" y="424"/>
                    <a:pt x="186" y="424"/>
                  </a:cubicBezTo>
                  <a:cubicBezTo>
                    <a:pt x="191" y="430"/>
                    <a:pt x="199" y="433"/>
                    <a:pt x="207" y="433"/>
                  </a:cubicBezTo>
                  <a:cubicBezTo>
                    <a:pt x="216" y="433"/>
                    <a:pt x="223" y="430"/>
                    <a:pt x="228" y="424"/>
                  </a:cubicBezTo>
                  <a:cubicBezTo>
                    <a:pt x="304" y="327"/>
                    <a:pt x="304" y="327"/>
                    <a:pt x="304" y="327"/>
                  </a:cubicBezTo>
                  <a:cubicBezTo>
                    <a:pt x="309" y="321"/>
                    <a:pt x="310" y="313"/>
                    <a:pt x="307" y="306"/>
                  </a:cubicBezTo>
                  <a:cubicBezTo>
                    <a:pt x="305" y="302"/>
                    <a:pt x="300" y="296"/>
                    <a:pt x="288" y="296"/>
                  </a:cubicBezTo>
                  <a:cubicBezTo>
                    <a:pt x="253" y="296"/>
                    <a:pt x="253" y="296"/>
                    <a:pt x="253" y="296"/>
                  </a:cubicBezTo>
                  <a:cubicBezTo>
                    <a:pt x="253" y="265"/>
                    <a:pt x="253" y="265"/>
                    <a:pt x="253" y="265"/>
                  </a:cubicBezTo>
                  <a:cubicBezTo>
                    <a:pt x="344" y="265"/>
                    <a:pt x="344" y="265"/>
                    <a:pt x="344" y="265"/>
                  </a:cubicBezTo>
                  <a:cubicBezTo>
                    <a:pt x="383" y="264"/>
                    <a:pt x="415" y="228"/>
                    <a:pt x="415" y="186"/>
                  </a:cubicBezTo>
                  <a:cubicBezTo>
                    <a:pt x="415" y="147"/>
                    <a:pt x="389" y="115"/>
                    <a:pt x="352" y="109"/>
                  </a:cubicBezTo>
                  <a:close/>
                  <a:moveTo>
                    <a:pt x="343" y="257"/>
                  </a:moveTo>
                  <a:cubicBezTo>
                    <a:pt x="249" y="257"/>
                    <a:pt x="249" y="257"/>
                    <a:pt x="249" y="257"/>
                  </a:cubicBezTo>
                  <a:cubicBezTo>
                    <a:pt x="246" y="257"/>
                    <a:pt x="245" y="259"/>
                    <a:pt x="245" y="261"/>
                  </a:cubicBezTo>
                  <a:cubicBezTo>
                    <a:pt x="245" y="300"/>
                    <a:pt x="245" y="300"/>
                    <a:pt x="245" y="300"/>
                  </a:cubicBezTo>
                  <a:cubicBezTo>
                    <a:pt x="245" y="302"/>
                    <a:pt x="246" y="304"/>
                    <a:pt x="249" y="304"/>
                  </a:cubicBezTo>
                  <a:cubicBezTo>
                    <a:pt x="288" y="304"/>
                    <a:pt x="288" y="304"/>
                    <a:pt x="288" y="304"/>
                  </a:cubicBezTo>
                  <a:cubicBezTo>
                    <a:pt x="294" y="304"/>
                    <a:pt x="298" y="306"/>
                    <a:pt x="300" y="310"/>
                  </a:cubicBezTo>
                  <a:cubicBezTo>
                    <a:pt x="301" y="313"/>
                    <a:pt x="301" y="319"/>
                    <a:pt x="298" y="322"/>
                  </a:cubicBezTo>
                  <a:cubicBezTo>
                    <a:pt x="221" y="419"/>
                    <a:pt x="221" y="419"/>
                    <a:pt x="221" y="419"/>
                  </a:cubicBezTo>
                  <a:cubicBezTo>
                    <a:pt x="218" y="423"/>
                    <a:pt x="213" y="425"/>
                    <a:pt x="207" y="425"/>
                  </a:cubicBezTo>
                  <a:cubicBezTo>
                    <a:pt x="201" y="425"/>
                    <a:pt x="196" y="423"/>
                    <a:pt x="193" y="419"/>
                  </a:cubicBezTo>
                  <a:cubicBezTo>
                    <a:pt x="118" y="323"/>
                    <a:pt x="118" y="323"/>
                    <a:pt x="118" y="323"/>
                  </a:cubicBezTo>
                  <a:cubicBezTo>
                    <a:pt x="114" y="318"/>
                    <a:pt x="113" y="313"/>
                    <a:pt x="115" y="309"/>
                  </a:cubicBezTo>
                  <a:cubicBezTo>
                    <a:pt x="117" y="305"/>
                    <a:pt x="123" y="304"/>
                    <a:pt x="127" y="304"/>
                  </a:cubicBezTo>
                  <a:cubicBezTo>
                    <a:pt x="166" y="304"/>
                    <a:pt x="166" y="304"/>
                    <a:pt x="166" y="304"/>
                  </a:cubicBezTo>
                  <a:cubicBezTo>
                    <a:pt x="168" y="304"/>
                    <a:pt x="170" y="302"/>
                    <a:pt x="170" y="300"/>
                  </a:cubicBezTo>
                  <a:cubicBezTo>
                    <a:pt x="170" y="261"/>
                    <a:pt x="170" y="261"/>
                    <a:pt x="170" y="261"/>
                  </a:cubicBezTo>
                  <a:cubicBezTo>
                    <a:pt x="170" y="259"/>
                    <a:pt x="168" y="257"/>
                    <a:pt x="166" y="257"/>
                  </a:cubicBezTo>
                  <a:cubicBezTo>
                    <a:pt x="76" y="257"/>
                    <a:pt x="76" y="257"/>
                    <a:pt x="76" y="257"/>
                  </a:cubicBezTo>
                  <a:cubicBezTo>
                    <a:pt x="38" y="257"/>
                    <a:pt x="8" y="226"/>
                    <a:pt x="8" y="186"/>
                  </a:cubicBezTo>
                  <a:cubicBezTo>
                    <a:pt x="8" y="148"/>
                    <a:pt x="38" y="116"/>
                    <a:pt x="75" y="114"/>
                  </a:cubicBezTo>
                  <a:cubicBezTo>
                    <a:pt x="77" y="114"/>
                    <a:pt x="79" y="112"/>
                    <a:pt x="79" y="110"/>
                  </a:cubicBezTo>
                  <a:cubicBezTo>
                    <a:pt x="79" y="79"/>
                    <a:pt x="104" y="54"/>
                    <a:pt x="137" y="54"/>
                  </a:cubicBezTo>
                  <a:cubicBezTo>
                    <a:pt x="145" y="54"/>
                    <a:pt x="153" y="55"/>
                    <a:pt x="161" y="59"/>
                  </a:cubicBezTo>
                  <a:cubicBezTo>
                    <a:pt x="162" y="59"/>
                    <a:pt x="164" y="59"/>
                    <a:pt x="166" y="57"/>
                  </a:cubicBezTo>
                  <a:cubicBezTo>
                    <a:pt x="184" y="26"/>
                    <a:pt x="214" y="9"/>
                    <a:pt x="248" y="9"/>
                  </a:cubicBezTo>
                  <a:cubicBezTo>
                    <a:pt x="299" y="9"/>
                    <a:pt x="343" y="55"/>
                    <a:pt x="344" y="112"/>
                  </a:cubicBezTo>
                  <a:cubicBezTo>
                    <a:pt x="345" y="114"/>
                    <a:pt x="346" y="116"/>
                    <a:pt x="348" y="116"/>
                  </a:cubicBezTo>
                  <a:cubicBezTo>
                    <a:pt x="382" y="121"/>
                    <a:pt x="407" y="150"/>
                    <a:pt x="407" y="186"/>
                  </a:cubicBezTo>
                  <a:cubicBezTo>
                    <a:pt x="407" y="224"/>
                    <a:pt x="378" y="256"/>
                    <a:pt x="343" y="25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noEditPoints="1"/>
            </p:cNvSpPr>
            <p:nvPr/>
          </p:nvSpPr>
          <p:spPr bwMode="auto">
            <a:xfrm>
              <a:off x="7836729" y="3947462"/>
              <a:ext cx="392871" cy="324293"/>
            </a:xfrm>
            <a:custGeom>
              <a:avLst/>
              <a:gdLst>
                <a:gd name="T0" fmla="*/ 582 w 644"/>
                <a:gd name="T1" fmla="*/ 134 h 532"/>
                <a:gd name="T2" fmla="*/ 429 w 644"/>
                <a:gd name="T3" fmla="*/ 94 h 532"/>
                <a:gd name="T4" fmla="*/ 398 w 644"/>
                <a:gd name="T5" fmla="*/ 0 h 532"/>
                <a:gd name="T6" fmla="*/ 216 w 644"/>
                <a:gd name="T7" fmla="*/ 30 h 532"/>
                <a:gd name="T8" fmla="*/ 116 w 644"/>
                <a:gd name="T9" fmla="*/ 94 h 532"/>
                <a:gd name="T10" fmla="*/ 11 w 644"/>
                <a:gd name="T11" fmla="*/ 305 h 532"/>
                <a:gd name="T12" fmla="*/ 0 w 644"/>
                <a:gd name="T13" fmla="*/ 488 h 532"/>
                <a:gd name="T14" fmla="*/ 600 w 644"/>
                <a:gd name="T15" fmla="*/ 532 h 532"/>
                <a:gd name="T16" fmla="*/ 644 w 644"/>
                <a:gd name="T17" fmla="*/ 378 h 532"/>
                <a:gd name="T18" fmla="*/ 230 w 644"/>
                <a:gd name="T19" fmla="*/ 30 h 532"/>
                <a:gd name="T20" fmla="*/ 398 w 644"/>
                <a:gd name="T21" fmla="*/ 14 h 532"/>
                <a:gd name="T22" fmla="*/ 415 w 644"/>
                <a:gd name="T23" fmla="*/ 94 h 532"/>
                <a:gd name="T24" fmla="*/ 230 w 644"/>
                <a:gd name="T25" fmla="*/ 30 h 532"/>
                <a:gd name="T26" fmla="*/ 600 w 644"/>
                <a:gd name="T27" fmla="*/ 518 h 532"/>
                <a:gd name="T28" fmla="*/ 14 w 644"/>
                <a:gd name="T29" fmla="*/ 488 h 532"/>
                <a:gd name="T30" fmla="*/ 25 w 644"/>
                <a:gd name="T31" fmla="*/ 309 h 532"/>
                <a:gd name="T32" fmla="*/ 116 w 644"/>
                <a:gd name="T33" fmla="*/ 108 h 532"/>
                <a:gd name="T34" fmla="*/ 568 w 644"/>
                <a:gd name="T35" fmla="*/ 138 h 532"/>
                <a:gd name="T36" fmla="*/ 630 w 644"/>
                <a:gd name="T37" fmla="*/ 378 h 532"/>
                <a:gd name="T38" fmla="*/ 444 w 644"/>
                <a:gd name="T39" fmla="*/ 256 h 532"/>
                <a:gd name="T40" fmla="*/ 359 w 644"/>
                <a:gd name="T41" fmla="*/ 172 h 532"/>
                <a:gd name="T42" fmla="*/ 292 w 644"/>
                <a:gd name="T43" fmla="*/ 165 h 532"/>
                <a:gd name="T44" fmla="*/ 285 w 644"/>
                <a:gd name="T45" fmla="*/ 256 h 532"/>
                <a:gd name="T46" fmla="*/ 193 w 644"/>
                <a:gd name="T47" fmla="*/ 263 h 532"/>
                <a:gd name="T48" fmla="*/ 200 w 644"/>
                <a:gd name="T49" fmla="*/ 331 h 532"/>
                <a:gd name="T50" fmla="*/ 285 w 644"/>
                <a:gd name="T51" fmla="*/ 415 h 532"/>
                <a:gd name="T52" fmla="*/ 352 w 644"/>
                <a:gd name="T53" fmla="*/ 422 h 532"/>
                <a:gd name="T54" fmla="*/ 359 w 644"/>
                <a:gd name="T55" fmla="*/ 331 h 532"/>
                <a:gd name="T56" fmla="*/ 451 w 644"/>
                <a:gd name="T57" fmla="*/ 324 h 532"/>
                <a:gd name="T58" fmla="*/ 444 w 644"/>
                <a:gd name="T59" fmla="*/ 256 h 532"/>
                <a:gd name="T60" fmla="*/ 352 w 644"/>
                <a:gd name="T61" fmla="*/ 317 h 532"/>
                <a:gd name="T62" fmla="*/ 345 w 644"/>
                <a:gd name="T63" fmla="*/ 408 h 532"/>
                <a:gd name="T64" fmla="*/ 299 w 644"/>
                <a:gd name="T65" fmla="*/ 324 h 532"/>
                <a:gd name="T66" fmla="*/ 207 w 644"/>
                <a:gd name="T67" fmla="*/ 317 h 532"/>
                <a:gd name="T68" fmla="*/ 292 w 644"/>
                <a:gd name="T69" fmla="*/ 270 h 532"/>
                <a:gd name="T70" fmla="*/ 299 w 644"/>
                <a:gd name="T71" fmla="*/ 179 h 532"/>
                <a:gd name="T72" fmla="*/ 345 w 644"/>
                <a:gd name="T73" fmla="*/ 263 h 532"/>
                <a:gd name="T74" fmla="*/ 437 w 644"/>
                <a:gd name="T75" fmla="*/ 2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532">
                  <a:moveTo>
                    <a:pt x="633" y="305"/>
                  </a:moveTo>
                  <a:cubicBezTo>
                    <a:pt x="582" y="134"/>
                    <a:pt x="582" y="134"/>
                    <a:pt x="582" y="134"/>
                  </a:cubicBezTo>
                  <a:cubicBezTo>
                    <a:pt x="575" y="112"/>
                    <a:pt x="551" y="94"/>
                    <a:pt x="528" y="94"/>
                  </a:cubicBezTo>
                  <a:cubicBezTo>
                    <a:pt x="429" y="94"/>
                    <a:pt x="429" y="94"/>
                    <a:pt x="429" y="94"/>
                  </a:cubicBezTo>
                  <a:cubicBezTo>
                    <a:pt x="429" y="30"/>
                    <a:pt x="429" y="30"/>
                    <a:pt x="429" y="30"/>
                  </a:cubicBezTo>
                  <a:cubicBezTo>
                    <a:pt x="429" y="14"/>
                    <a:pt x="415" y="0"/>
                    <a:pt x="398" y="0"/>
                  </a:cubicBezTo>
                  <a:cubicBezTo>
                    <a:pt x="246" y="0"/>
                    <a:pt x="246" y="0"/>
                    <a:pt x="246" y="0"/>
                  </a:cubicBezTo>
                  <a:cubicBezTo>
                    <a:pt x="229" y="0"/>
                    <a:pt x="216" y="14"/>
                    <a:pt x="216" y="30"/>
                  </a:cubicBezTo>
                  <a:cubicBezTo>
                    <a:pt x="216" y="94"/>
                    <a:pt x="216" y="94"/>
                    <a:pt x="216" y="94"/>
                  </a:cubicBezTo>
                  <a:cubicBezTo>
                    <a:pt x="116" y="94"/>
                    <a:pt x="116" y="94"/>
                    <a:pt x="116" y="94"/>
                  </a:cubicBezTo>
                  <a:cubicBezTo>
                    <a:pt x="93" y="94"/>
                    <a:pt x="69" y="112"/>
                    <a:pt x="62" y="134"/>
                  </a:cubicBezTo>
                  <a:cubicBezTo>
                    <a:pt x="11" y="305"/>
                    <a:pt x="11" y="305"/>
                    <a:pt x="11" y="305"/>
                  </a:cubicBezTo>
                  <a:cubicBezTo>
                    <a:pt x="5" y="325"/>
                    <a:pt x="0" y="358"/>
                    <a:pt x="0" y="378"/>
                  </a:cubicBezTo>
                  <a:cubicBezTo>
                    <a:pt x="0" y="488"/>
                    <a:pt x="0" y="488"/>
                    <a:pt x="0" y="488"/>
                  </a:cubicBezTo>
                  <a:cubicBezTo>
                    <a:pt x="0" y="512"/>
                    <a:pt x="20" y="532"/>
                    <a:pt x="44" y="532"/>
                  </a:cubicBezTo>
                  <a:cubicBezTo>
                    <a:pt x="600" y="532"/>
                    <a:pt x="600" y="532"/>
                    <a:pt x="600" y="532"/>
                  </a:cubicBezTo>
                  <a:cubicBezTo>
                    <a:pt x="624" y="532"/>
                    <a:pt x="644" y="512"/>
                    <a:pt x="644" y="488"/>
                  </a:cubicBezTo>
                  <a:cubicBezTo>
                    <a:pt x="644" y="378"/>
                    <a:pt x="644" y="378"/>
                    <a:pt x="644" y="378"/>
                  </a:cubicBezTo>
                  <a:cubicBezTo>
                    <a:pt x="644" y="358"/>
                    <a:pt x="639" y="325"/>
                    <a:pt x="633" y="305"/>
                  </a:cubicBezTo>
                  <a:close/>
                  <a:moveTo>
                    <a:pt x="230" y="30"/>
                  </a:moveTo>
                  <a:cubicBezTo>
                    <a:pt x="230" y="21"/>
                    <a:pt x="237" y="14"/>
                    <a:pt x="246" y="14"/>
                  </a:cubicBezTo>
                  <a:cubicBezTo>
                    <a:pt x="398" y="14"/>
                    <a:pt x="398" y="14"/>
                    <a:pt x="398" y="14"/>
                  </a:cubicBezTo>
                  <a:cubicBezTo>
                    <a:pt x="407" y="14"/>
                    <a:pt x="415" y="21"/>
                    <a:pt x="415" y="30"/>
                  </a:cubicBezTo>
                  <a:cubicBezTo>
                    <a:pt x="415" y="94"/>
                    <a:pt x="415" y="94"/>
                    <a:pt x="415" y="94"/>
                  </a:cubicBezTo>
                  <a:cubicBezTo>
                    <a:pt x="230" y="94"/>
                    <a:pt x="230" y="94"/>
                    <a:pt x="230" y="94"/>
                  </a:cubicBezTo>
                  <a:lnTo>
                    <a:pt x="230" y="30"/>
                  </a:lnTo>
                  <a:close/>
                  <a:moveTo>
                    <a:pt x="630" y="488"/>
                  </a:moveTo>
                  <a:cubicBezTo>
                    <a:pt x="630" y="504"/>
                    <a:pt x="616" y="518"/>
                    <a:pt x="600" y="518"/>
                  </a:cubicBezTo>
                  <a:cubicBezTo>
                    <a:pt x="44" y="518"/>
                    <a:pt x="44" y="518"/>
                    <a:pt x="44" y="518"/>
                  </a:cubicBezTo>
                  <a:cubicBezTo>
                    <a:pt x="28" y="518"/>
                    <a:pt x="14" y="504"/>
                    <a:pt x="14" y="488"/>
                  </a:cubicBezTo>
                  <a:cubicBezTo>
                    <a:pt x="14" y="378"/>
                    <a:pt x="14" y="378"/>
                    <a:pt x="14" y="378"/>
                  </a:cubicBezTo>
                  <a:cubicBezTo>
                    <a:pt x="14" y="359"/>
                    <a:pt x="19" y="327"/>
                    <a:pt x="25" y="309"/>
                  </a:cubicBezTo>
                  <a:cubicBezTo>
                    <a:pt x="76" y="138"/>
                    <a:pt x="76" y="138"/>
                    <a:pt x="76" y="138"/>
                  </a:cubicBezTo>
                  <a:cubicBezTo>
                    <a:pt x="81" y="122"/>
                    <a:pt x="99" y="108"/>
                    <a:pt x="116" y="108"/>
                  </a:cubicBezTo>
                  <a:cubicBezTo>
                    <a:pt x="528" y="108"/>
                    <a:pt x="528" y="108"/>
                    <a:pt x="528" y="108"/>
                  </a:cubicBezTo>
                  <a:cubicBezTo>
                    <a:pt x="545" y="108"/>
                    <a:pt x="564" y="122"/>
                    <a:pt x="568" y="138"/>
                  </a:cubicBezTo>
                  <a:cubicBezTo>
                    <a:pt x="619" y="309"/>
                    <a:pt x="619" y="309"/>
                    <a:pt x="619" y="309"/>
                  </a:cubicBezTo>
                  <a:cubicBezTo>
                    <a:pt x="625" y="327"/>
                    <a:pt x="630" y="359"/>
                    <a:pt x="630" y="378"/>
                  </a:cubicBezTo>
                  <a:lnTo>
                    <a:pt x="630" y="488"/>
                  </a:lnTo>
                  <a:close/>
                  <a:moveTo>
                    <a:pt x="444" y="256"/>
                  </a:moveTo>
                  <a:cubicBezTo>
                    <a:pt x="359" y="256"/>
                    <a:pt x="359" y="256"/>
                    <a:pt x="359" y="256"/>
                  </a:cubicBezTo>
                  <a:cubicBezTo>
                    <a:pt x="359" y="172"/>
                    <a:pt x="359" y="172"/>
                    <a:pt x="359" y="172"/>
                  </a:cubicBezTo>
                  <a:cubicBezTo>
                    <a:pt x="359" y="168"/>
                    <a:pt x="356" y="165"/>
                    <a:pt x="352" y="165"/>
                  </a:cubicBezTo>
                  <a:cubicBezTo>
                    <a:pt x="292" y="165"/>
                    <a:pt x="292" y="165"/>
                    <a:pt x="292" y="165"/>
                  </a:cubicBezTo>
                  <a:cubicBezTo>
                    <a:pt x="288" y="165"/>
                    <a:pt x="285" y="168"/>
                    <a:pt x="285" y="172"/>
                  </a:cubicBezTo>
                  <a:cubicBezTo>
                    <a:pt x="285" y="256"/>
                    <a:pt x="285" y="256"/>
                    <a:pt x="285" y="256"/>
                  </a:cubicBezTo>
                  <a:cubicBezTo>
                    <a:pt x="200" y="256"/>
                    <a:pt x="200" y="256"/>
                    <a:pt x="200" y="256"/>
                  </a:cubicBezTo>
                  <a:cubicBezTo>
                    <a:pt x="197" y="256"/>
                    <a:pt x="193" y="260"/>
                    <a:pt x="193" y="263"/>
                  </a:cubicBezTo>
                  <a:cubicBezTo>
                    <a:pt x="193" y="324"/>
                    <a:pt x="193" y="324"/>
                    <a:pt x="193" y="324"/>
                  </a:cubicBezTo>
                  <a:cubicBezTo>
                    <a:pt x="193" y="328"/>
                    <a:pt x="197" y="331"/>
                    <a:pt x="200" y="331"/>
                  </a:cubicBezTo>
                  <a:cubicBezTo>
                    <a:pt x="285" y="331"/>
                    <a:pt x="285" y="331"/>
                    <a:pt x="285" y="331"/>
                  </a:cubicBezTo>
                  <a:cubicBezTo>
                    <a:pt x="285" y="415"/>
                    <a:pt x="285" y="415"/>
                    <a:pt x="285" y="415"/>
                  </a:cubicBezTo>
                  <a:cubicBezTo>
                    <a:pt x="285" y="419"/>
                    <a:pt x="288" y="422"/>
                    <a:pt x="292" y="422"/>
                  </a:cubicBezTo>
                  <a:cubicBezTo>
                    <a:pt x="352" y="422"/>
                    <a:pt x="352" y="422"/>
                    <a:pt x="352" y="422"/>
                  </a:cubicBezTo>
                  <a:cubicBezTo>
                    <a:pt x="356" y="422"/>
                    <a:pt x="359" y="419"/>
                    <a:pt x="359" y="415"/>
                  </a:cubicBezTo>
                  <a:cubicBezTo>
                    <a:pt x="359" y="331"/>
                    <a:pt x="359" y="331"/>
                    <a:pt x="359" y="331"/>
                  </a:cubicBezTo>
                  <a:cubicBezTo>
                    <a:pt x="444" y="331"/>
                    <a:pt x="444" y="331"/>
                    <a:pt x="444" y="331"/>
                  </a:cubicBezTo>
                  <a:cubicBezTo>
                    <a:pt x="448" y="331"/>
                    <a:pt x="451" y="328"/>
                    <a:pt x="451" y="324"/>
                  </a:cubicBezTo>
                  <a:cubicBezTo>
                    <a:pt x="451" y="263"/>
                    <a:pt x="451" y="263"/>
                    <a:pt x="451" y="263"/>
                  </a:cubicBezTo>
                  <a:cubicBezTo>
                    <a:pt x="451" y="260"/>
                    <a:pt x="448" y="256"/>
                    <a:pt x="444" y="256"/>
                  </a:cubicBezTo>
                  <a:close/>
                  <a:moveTo>
                    <a:pt x="437" y="317"/>
                  </a:moveTo>
                  <a:cubicBezTo>
                    <a:pt x="352" y="317"/>
                    <a:pt x="352" y="317"/>
                    <a:pt x="352" y="317"/>
                  </a:cubicBezTo>
                  <a:cubicBezTo>
                    <a:pt x="348" y="317"/>
                    <a:pt x="345" y="320"/>
                    <a:pt x="345" y="324"/>
                  </a:cubicBezTo>
                  <a:cubicBezTo>
                    <a:pt x="345" y="408"/>
                    <a:pt x="345" y="408"/>
                    <a:pt x="345" y="408"/>
                  </a:cubicBezTo>
                  <a:cubicBezTo>
                    <a:pt x="299" y="408"/>
                    <a:pt x="299" y="408"/>
                    <a:pt x="299" y="408"/>
                  </a:cubicBezTo>
                  <a:cubicBezTo>
                    <a:pt x="299" y="324"/>
                    <a:pt x="299" y="324"/>
                    <a:pt x="299" y="324"/>
                  </a:cubicBezTo>
                  <a:cubicBezTo>
                    <a:pt x="299" y="320"/>
                    <a:pt x="296" y="317"/>
                    <a:pt x="292" y="317"/>
                  </a:cubicBezTo>
                  <a:cubicBezTo>
                    <a:pt x="207" y="317"/>
                    <a:pt x="207" y="317"/>
                    <a:pt x="207" y="317"/>
                  </a:cubicBezTo>
                  <a:cubicBezTo>
                    <a:pt x="207" y="270"/>
                    <a:pt x="207" y="270"/>
                    <a:pt x="207" y="270"/>
                  </a:cubicBezTo>
                  <a:cubicBezTo>
                    <a:pt x="292" y="270"/>
                    <a:pt x="292" y="270"/>
                    <a:pt x="292" y="270"/>
                  </a:cubicBezTo>
                  <a:cubicBezTo>
                    <a:pt x="296" y="270"/>
                    <a:pt x="299" y="267"/>
                    <a:pt x="299" y="263"/>
                  </a:cubicBezTo>
                  <a:cubicBezTo>
                    <a:pt x="299" y="179"/>
                    <a:pt x="299" y="179"/>
                    <a:pt x="299" y="179"/>
                  </a:cubicBezTo>
                  <a:cubicBezTo>
                    <a:pt x="345" y="179"/>
                    <a:pt x="345" y="179"/>
                    <a:pt x="345" y="179"/>
                  </a:cubicBezTo>
                  <a:cubicBezTo>
                    <a:pt x="345" y="263"/>
                    <a:pt x="345" y="263"/>
                    <a:pt x="345" y="263"/>
                  </a:cubicBezTo>
                  <a:cubicBezTo>
                    <a:pt x="345" y="267"/>
                    <a:pt x="348" y="270"/>
                    <a:pt x="352" y="270"/>
                  </a:cubicBezTo>
                  <a:cubicBezTo>
                    <a:pt x="437" y="270"/>
                    <a:pt x="437" y="270"/>
                    <a:pt x="437" y="270"/>
                  </a:cubicBezTo>
                  <a:lnTo>
                    <a:pt x="437" y="31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007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2346" y="2565992"/>
            <a:ext cx="1330643" cy="3296093"/>
          </a:xfrm>
          <a:prstGeom prst="rect">
            <a:avLst/>
          </a:prstGeom>
          <a:solidFill>
            <a:srgbClr val="65CEDF">
              <a:alpha val="4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3267427" y="2565992"/>
            <a:ext cx="1330643" cy="32960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4702508" y="2565992"/>
            <a:ext cx="1330643" cy="3296093"/>
          </a:xfrm>
          <a:prstGeom prst="rect">
            <a:avLst/>
          </a:prstGeom>
          <a:solidFill>
            <a:srgbClr val="B8E8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6137589" y="2565992"/>
            <a:ext cx="1330643" cy="32960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7572670" y="2565992"/>
            <a:ext cx="1330643" cy="3296093"/>
          </a:xfrm>
          <a:prstGeom prst="rect">
            <a:avLst/>
          </a:prstGeom>
          <a:solidFill>
            <a:srgbClr val="B8E8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9007749" y="2565992"/>
            <a:ext cx="1330643" cy="32960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a:bodyPr>
          <a:lstStyle/>
          <a:p>
            <a:r>
              <a:rPr lang="en-US" b="0" kern="0" dirty="0">
                <a:solidFill>
                  <a:srgbClr val="5A5A59"/>
                </a:solidFill>
              </a:rPr>
              <a:t>Consumer Expectations: Digital Delivery</a:t>
            </a:r>
            <a:endParaRPr lang="en-US" b="0" dirty="0">
              <a:solidFill>
                <a:srgbClr val="5A5A59"/>
              </a:solidFill>
            </a:endParaRPr>
          </a:p>
        </p:txBody>
      </p:sp>
      <p:sp>
        <p:nvSpPr>
          <p:cNvPr id="14" name="Rectangle 13"/>
          <p:cNvSpPr/>
          <p:nvPr/>
        </p:nvSpPr>
        <p:spPr>
          <a:xfrm>
            <a:off x="1924918" y="3669061"/>
            <a:ext cx="1193968" cy="1631216"/>
          </a:xfrm>
          <a:prstGeom prst="rect">
            <a:avLst/>
          </a:prstGeom>
        </p:spPr>
        <p:txBody>
          <a:bodyPr wrap="square">
            <a:spAutoFit/>
          </a:bodyPr>
          <a:lstStyle/>
          <a:p>
            <a:pPr algn="ctr"/>
            <a:r>
              <a:rPr lang="en-US" sz="1600" b="1" dirty="0">
                <a:solidFill>
                  <a:srgbClr val="FC2504"/>
                </a:solidFill>
              </a:rPr>
              <a:t>46% </a:t>
            </a:r>
            <a:r>
              <a:rPr lang="en-US" sz="1200" dirty="0">
                <a:solidFill>
                  <a:srgbClr val="5A5A59"/>
                </a:solidFill>
              </a:rPr>
              <a:t>of healthcare consumers want as much data about their health as possible</a:t>
            </a:r>
          </a:p>
          <a:p>
            <a:pPr algn="ctr"/>
            <a:endParaRPr lang="en-US" sz="1200" dirty="0">
              <a:solidFill>
                <a:srgbClr val="5A5A59"/>
              </a:solidFill>
            </a:endParaRPr>
          </a:p>
        </p:txBody>
      </p:sp>
      <p:sp>
        <p:nvSpPr>
          <p:cNvPr id="7" name="Rectangle 6"/>
          <p:cNvSpPr/>
          <p:nvPr/>
        </p:nvSpPr>
        <p:spPr>
          <a:xfrm>
            <a:off x="1821138" y="1605517"/>
            <a:ext cx="8517254" cy="707886"/>
          </a:xfrm>
          <a:prstGeom prst="rect">
            <a:avLst/>
          </a:prstGeom>
        </p:spPr>
        <p:txBody>
          <a:bodyPr wrap="square">
            <a:spAutoFit/>
          </a:bodyPr>
          <a:lstStyle/>
          <a:p>
            <a:pPr>
              <a:defRPr/>
            </a:pPr>
            <a:r>
              <a:rPr lang="en-US" sz="2000" kern="0" dirty="0">
                <a:solidFill>
                  <a:srgbClr val="5A5A59"/>
                </a:solidFill>
              </a:rPr>
              <a:t>Pediatric patients have Millennial and Gen X parents who are accustomed to interacting via their mobile devices</a:t>
            </a:r>
            <a:endParaRPr lang="en-US" sz="2000" b="1" kern="0" dirty="0">
              <a:solidFill>
                <a:srgbClr val="5A5A59"/>
              </a:solidFill>
            </a:endParaRPr>
          </a:p>
        </p:txBody>
      </p:sp>
      <p:sp>
        <p:nvSpPr>
          <p:cNvPr id="8" name="Rectangle 7"/>
          <p:cNvSpPr/>
          <p:nvPr/>
        </p:nvSpPr>
        <p:spPr>
          <a:xfrm>
            <a:off x="6149588" y="3669062"/>
            <a:ext cx="1318013" cy="1400383"/>
          </a:xfrm>
          <a:prstGeom prst="rect">
            <a:avLst/>
          </a:prstGeom>
        </p:spPr>
        <p:txBody>
          <a:bodyPr wrap="square">
            <a:spAutoFit/>
          </a:bodyPr>
          <a:lstStyle/>
          <a:p>
            <a:pPr algn="ctr"/>
            <a:r>
              <a:rPr lang="en-US" sz="1150" kern="0" dirty="0">
                <a:solidFill>
                  <a:srgbClr val="5A5A59"/>
                </a:solidFill>
              </a:rPr>
              <a:t>By 2018, it is estimated that </a:t>
            </a:r>
            <a:r>
              <a:rPr lang="en-US" sz="1600" b="1" kern="0" dirty="0">
                <a:solidFill>
                  <a:srgbClr val="0099BA"/>
                </a:solidFill>
              </a:rPr>
              <a:t>65% </a:t>
            </a:r>
            <a:r>
              <a:rPr lang="en-US" sz="1150" kern="0" dirty="0">
                <a:solidFill>
                  <a:srgbClr val="5A5A59"/>
                </a:solidFill>
              </a:rPr>
              <a:t>of interactions with health care facilities will occur by mobile devices</a:t>
            </a:r>
          </a:p>
        </p:txBody>
      </p:sp>
      <p:sp>
        <p:nvSpPr>
          <p:cNvPr id="9" name="Rectangle 8"/>
          <p:cNvSpPr/>
          <p:nvPr/>
        </p:nvSpPr>
        <p:spPr>
          <a:xfrm>
            <a:off x="3229176" y="3669062"/>
            <a:ext cx="1388899" cy="1400383"/>
          </a:xfrm>
          <a:prstGeom prst="rect">
            <a:avLst/>
          </a:prstGeom>
        </p:spPr>
        <p:txBody>
          <a:bodyPr wrap="square">
            <a:spAutoFit/>
          </a:bodyPr>
          <a:lstStyle/>
          <a:p>
            <a:pPr algn="ctr">
              <a:defRPr/>
            </a:pPr>
            <a:r>
              <a:rPr lang="en-US" sz="1600" b="1" kern="0" dirty="0">
                <a:solidFill>
                  <a:srgbClr val="0099BA"/>
                </a:solidFill>
              </a:rPr>
              <a:t>54% </a:t>
            </a:r>
            <a:r>
              <a:rPr lang="en-US" sz="1150" kern="0" dirty="0">
                <a:solidFill>
                  <a:srgbClr val="5A5A59"/>
                </a:solidFill>
              </a:rPr>
              <a:t>of healthcare consumers want to interact more with healthcare providers through apps on their smart phone</a:t>
            </a:r>
          </a:p>
        </p:txBody>
      </p:sp>
      <p:sp>
        <p:nvSpPr>
          <p:cNvPr id="10" name="Rectangle 9"/>
          <p:cNvSpPr/>
          <p:nvPr/>
        </p:nvSpPr>
        <p:spPr>
          <a:xfrm>
            <a:off x="8992024" y="3669062"/>
            <a:ext cx="1346368" cy="1400383"/>
          </a:xfrm>
          <a:prstGeom prst="rect">
            <a:avLst/>
          </a:prstGeom>
        </p:spPr>
        <p:txBody>
          <a:bodyPr wrap="square">
            <a:spAutoFit/>
          </a:bodyPr>
          <a:lstStyle/>
          <a:p>
            <a:pPr algn="ctr"/>
            <a:r>
              <a:rPr lang="en-US" sz="1150" dirty="0">
                <a:solidFill>
                  <a:srgbClr val="5A5A59"/>
                </a:solidFill>
              </a:rPr>
              <a:t>More than four in five respondents younger than </a:t>
            </a:r>
            <a:br>
              <a:rPr lang="en-US" sz="1150" dirty="0">
                <a:solidFill>
                  <a:srgbClr val="5A5A59"/>
                </a:solidFill>
              </a:rPr>
            </a:br>
            <a:r>
              <a:rPr lang="en-US" sz="1600" b="1" dirty="0">
                <a:solidFill>
                  <a:srgbClr val="0099BA"/>
                </a:solidFill>
              </a:rPr>
              <a:t>35</a:t>
            </a:r>
            <a:r>
              <a:rPr lang="en-US" sz="1150" b="1" dirty="0">
                <a:solidFill>
                  <a:srgbClr val="FC0006"/>
                </a:solidFill>
              </a:rPr>
              <a:t> </a:t>
            </a:r>
            <a:r>
              <a:rPr lang="en-US" sz="1150" dirty="0">
                <a:solidFill>
                  <a:srgbClr val="5A5A59"/>
                </a:solidFill>
              </a:rPr>
              <a:t>said they embraced care via virtual marketplaces </a:t>
            </a:r>
          </a:p>
        </p:txBody>
      </p:sp>
      <p:sp>
        <p:nvSpPr>
          <p:cNvPr id="11" name="Rectangle 10"/>
          <p:cNvSpPr/>
          <p:nvPr/>
        </p:nvSpPr>
        <p:spPr>
          <a:xfrm>
            <a:off x="7634600" y="3669062"/>
            <a:ext cx="1215233" cy="1577355"/>
          </a:xfrm>
          <a:prstGeom prst="rect">
            <a:avLst/>
          </a:prstGeom>
        </p:spPr>
        <p:txBody>
          <a:bodyPr wrap="square">
            <a:spAutoFit/>
          </a:bodyPr>
          <a:lstStyle/>
          <a:p>
            <a:pPr algn="ctr"/>
            <a:r>
              <a:rPr lang="en-US" sz="1150" kern="0" dirty="0">
                <a:solidFill>
                  <a:srgbClr val="5A5A59"/>
                </a:solidFill>
              </a:rPr>
              <a:t>By the end of 2019, </a:t>
            </a:r>
            <a:r>
              <a:rPr lang="en-US" sz="1600" b="1" kern="0" dirty="0">
                <a:solidFill>
                  <a:srgbClr val="FC2504"/>
                </a:solidFill>
              </a:rPr>
              <a:t>66% </a:t>
            </a:r>
            <a:r>
              <a:rPr lang="en-US" sz="1150" kern="0" dirty="0">
                <a:solidFill>
                  <a:srgbClr val="5A5A59"/>
                </a:solidFill>
              </a:rPr>
              <a:t>of health systems will offer  “digital self-scheduling” and 64% of patients will utilize it</a:t>
            </a:r>
          </a:p>
        </p:txBody>
      </p:sp>
      <p:sp>
        <p:nvSpPr>
          <p:cNvPr id="12" name="Rectangle 11"/>
          <p:cNvSpPr/>
          <p:nvPr/>
        </p:nvSpPr>
        <p:spPr>
          <a:xfrm>
            <a:off x="4657485" y="3669062"/>
            <a:ext cx="1470414" cy="2108269"/>
          </a:xfrm>
          <a:prstGeom prst="rect">
            <a:avLst/>
          </a:prstGeom>
        </p:spPr>
        <p:txBody>
          <a:bodyPr wrap="square">
            <a:spAutoFit/>
          </a:bodyPr>
          <a:lstStyle/>
          <a:p>
            <a:pPr algn="ctr"/>
            <a:r>
              <a:rPr lang="en-US" sz="1150" dirty="0">
                <a:solidFill>
                  <a:srgbClr val="5A5A59"/>
                </a:solidFill>
              </a:rPr>
              <a:t>All respondents </a:t>
            </a:r>
            <a:br>
              <a:rPr lang="en-US" sz="1150" dirty="0">
                <a:solidFill>
                  <a:srgbClr val="5A5A59"/>
                </a:solidFill>
              </a:rPr>
            </a:br>
            <a:r>
              <a:rPr lang="en-US" sz="1150" dirty="0">
                <a:solidFill>
                  <a:srgbClr val="5A5A59"/>
                </a:solidFill>
              </a:rPr>
              <a:t>to a Strategy survey under the age of </a:t>
            </a:r>
            <a:r>
              <a:rPr lang="en-US" sz="1600" b="1" dirty="0">
                <a:solidFill>
                  <a:srgbClr val="FC2504"/>
                </a:solidFill>
              </a:rPr>
              <a:t>45</a:t>
            </a:r>
            <a:r>
              <a:rPr lang="en-US" sz="1150" b="1" dirty="0">
                <a:solidFill>
                  <a:srgbClr val="FC0006"/>
                </a:solidFill>
              </a:rPr>
              <a:t> </a:t>
            </a:r>
            <a:r>
              <a:rPr lang="en-US" sz="1150" dirty="0">
                <a:solidFill>
                  <a:srgbClr val="5A5A59"/>
                </a:solidFill>
              </a:rPr>
              <a:t>identify digital as their preferred means </a:t>
            </a:r>
            <a:br>
              <a:rPr lang="en-US" sz="1150" dirty="0">
                <a:solidFill>
                  <a:srgbClr val="5A5A59"/>
                </a:solidFill>
              </a:rPr>
            </a:br>
            <a:r>
              <a:rPr lang="en-US" sz="1150" dirty="0">
                <a:solidFill>
                  <a:srgbClr val="5A5A59"/>
                </a:solidFill>
              </a:rPr>
              <a:t>of engagement to manage their health, outranking facility visits or phone call. </a:t>
            </a:r>
          </a:p>
          <a:p>
            <a:pPr algn="ctr"/>
            <a:endParaRPr lang="en-US" sz="1150" kern="0" dirty="0">
              <a:solidFill>
                <a:srgbClr val="5A5A59"/>
              </a:solidFill>
            </a:endParaRPr>
          </a:p>
        </p:txBody>
      </p:sp>
      <p:sp>
        <p:nvSpPr>
          <p:cNvPr id="19" name="Oval 18"/>
          <p:cNvSpPr/>
          <p:nvPr/>
        </p:nvSpPr>
        <p:spPr>
          <a:xfrm>
            <a:off x="2055629" y="2672317"/>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p:cNvSpPr/>
          <p:nvPr/>
        </p:nvSpPr>
        <p:spPr>
          <a:xfrm>
            <a:off x="3441406" y="2665229"/>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p:cNvSpPr/>
          <p:nvPr/>
        </p:nvSpPr>
        <p:spPr>
          <a:xfrm>
            <a:off x="4876801" y="2654596"/>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p:nvPr/>
        </p:nvSpPr>
        <p:spPr>
          <a:xfrm>
            <a:off x="6262578" y="2647508"/>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p:nvPr/>
        </p:nvSpPr>
        <p:spPr>
          <a:xfrm>
            <a:off x="7747591" y="2654596"/>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9133368" y="2647508"/>
            <a:ext cx="932121" cy="9321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6" name="Picture 25"/>
          <p:cNvPicPr>
            <a:picLocks noChangeAspect="1"/>
          </p:cNvPicPr>
          <p:nvPr/>
        </p:nvPicPr>
        <p:blipFill>
          <a:blip r:embed="rId3"/>
          <a:stretch>
            <a:fillRect/>
          </a:stretch>
        </p:blipFill>
        <p:spPr>
          <a:xfrm>
            <a:off x="2204928" y="2865475"/>
            <a:ext cx="585487" cy="565298"/>
          </a:xfrm>
          <a:prstGeom prst="rect">
            <a:avLst/>
          </a:prstGeom>
        </p:spPr>
      </p:pic>
      <p:pic>
        <p:nvPicPr>
          <p:cNvPr id="27" name="Picture 26"/>
          <p:cNvPicPr>
            <a:picLocks noChangeAspect="1"/>
          </p:cNvPicPr>
          <p:nvPr/>
        </p:nvPicPr>
        <p:blipFill>
          <a:blip r:embed="rId4"/>
          <a:stretch>
            <a:fillRect/>
          </a:stretch>
        </p:blipFill>
        <p:spPr>
          <a:xfrm>
            <a:off x="3706924" y="2789274"/>
            <a:ext cx="375017" cy="690821"/>
          </a:xfrm>
          <a:prstGeom prst="rect">
            <a:avLst/>
          </a:prstGeom>
        </p:spPr>
      </p:pic>
      <p:pic>
        <p:nvPicPr>
          <p:cNvPr id="29" name="Picture 28"/>
          <p:cNvPicPr>
            <a:picLocks noChangeAspect="1"/>
          </p:cNvPicPr>
          <p:nvPr/>
        </p:nvPicPr>
        <p:blipFill>
          <a:blip r:embed="rId5"/>
          <a:stretch>
            <a:fillRect/>
          </a:stretch>
        </p:blipFill>
        <p:spPr>
          <a:xfrm>
            <a:off x="3788135" y="3010292"/>
            <a:ext cx="228469" cy="228469"/>
          </a:xfrm>
          <a:prstGeom prst="rect">
            <a:avLst/>
          </a:prstGeom>
        </p:spPr>
      </p:pic>
      <p:pic>
        <p:nvPicPr>
          <p:cNvPr id="30" name="Picture 29"/>
          <p:cNvPicPr>
            <a:picLocks noChangeAspect="1"/>
          </p:cNvPicPr>
          <p:nvPr/>
        </p:nvPicPr>
        <p:blipFill>
          <a:blip r:embed="rId6"/>
          <a:stretch>
            <a:fillRect/>
          </a:stretch>
        </p:blipFill>
        <p:spPr>
          <a:xfrm>
            <a:off x="6427381" y="2869104"/>
            <a:ext cx="572023" cy="548833"/>
          </a:xfrm>
          <a:prstGeom prst="rect">
            <a:avLst/>
          </a:prstGeom>
        </p:spPr>
      </p:pic>
      <p:pic>
        <p:nvPicPr>
          <p:cNvPr id="31" name="Picture 30"/>
          <p:cNvPicPr>
            <a:picLocks noChangeAspect="1"/>
          </p:cNvPicPr>
          <p:nvPr/>
        </p:nvPicPr>
        <p:blipFill>
          <a:blip r:embed="rId7"/>
          <a:stretch>
            <a:fillRect/>
          </a:stretch>
        </p:blipFill>
        <p:spPr>
          <a:xfrm>
            <a:off x="9230151" y="2769909"/>
            <a:ext cx="705237" cy="654050"/>
          </a:xfrm>
          <a:prstGeom prst="rect">
            <a:avLst/>
          </a:prstGeom>
        </p:spPr>
      </p:pic>
      <p:pic>
        <p:nvPicPr>
          <p:cNvPr id="32" name="Picture 31"/>
          <p:cNvPicPr>
            <a:picLocks noChangeAspect="1"/>
          </p:cNvPicPr>
          <p:nvPr/>
        </p:nvPicPr>
        <p:blipFill>
          <a:blip r:embed="rId8"/>
          <a:stretch>
            <a:fillRect/>
          </a:stretch>
        </p:blipFill>
        <p:spPr>
          <a:xfrm>
            <a:off x="5086286" y="2788421"/>
            <a:ext cx="552515" cy="604313"/>
          </a:xfrm>
          <a:prstGeom prst="rect">
            <a:avLst/>
          </a:prstGeom>
        </p:spPr>
      </p:pic>
      <p:pic>
        <p:nvPicPr>
          <p:cNvPr id="33" name="Picture 32"/>
          <p:cNvPicPr>
            <a:picLocks noChangeAspect="1"/>
          </p:cNvPicPr>
          <p:nvPr/>
        </p:nvPicPr>
        <p:blipFill>
          <a:blip r:embed="rId4"/>
          <a:stretch>
            <a:fillRect/>
          </a:stretch>
        </p:blipFill>
        <p:spPr>
          <a:xfrm rot="1223404">
            <a:off x="5494033" y="3072731"/>
            <a:ext cx="174518" cy="321480"/>
          </a:xfrm>
          <a:prstGeom prst="rect">
            <a:avLst/>
          </a:prstGeom>
        </p:spPr>
      </p:pic>
      <p:pic>
        <p:nvPicPr>
          <p:cNvPr id="34" name="Picture 33"/>
          <p:cNvPicPr>
            <a:picLocks noChangeAspect="1"/>
          </p:cNvPicPr>
          <p:nvPr/>
        </p:nvPicPr>
        <p:blipFill>
          <a:blip r:embed="rId5"/>
          <a:stretch>
            <a:fillRect/>
          </a:stretch>
        </p:blipFill>
        <p:spPr>
          <a:xfrm rot="1274670">
            <a:off x="5517812" y="3171946"/>
            <a:ext cx="123139" cy="123139"/>
          </a:xfrm>
          <a:prstGeom prst="rect">
            <a:avLst/>
          </a:prstGeom>
        </p:spPr>
      </p:pic>
      <p:pic>
        <p:nvPicPr>
          <p:cNvPr id="35" name="Picture 34"/>
          <p:cNvPicPr>
            <a:picLocks noChangeAspect="1"/>
          </p:cNvPicPr>
          <p:nvPr/>
        </p:nvPicPr>
        <p:blipFill>
          <a:blip r:embed="rId9"/>
          <a:stretch>
            <a:fillRect/>
          </a:stretch>
        </p:blipFill>
        <p:spPr>
          <a:xfrm>
            <a:off x="6695856" y="2970029"/>
            <a:ext cx="187546" cy="226827"/>
          </a:xfrm>
          <a:prstGeom prst="rect">
            <a:avLst/>
          </a:prstGeom>
        </p:spPr>
      </p:pic>
      <p:pic>
        <p:nvPicPr>
          <p:cNvPr id="37" name="Picture 36"/>
          <p:cNvPicPr>
            <a:picLocks noChangeAspect="1"/>
          </p:cNvPicPr>
          <p:nvPr/>
        </p:nvPicPr>
        <p:blipFill>
          <a:blip r:embed="rId10"/>
          <a:stretch>
            <a:fillRect/>
          </a:stretch>
        </p:blipFill>
        <p:spPr>
          <a:xfrm rot="19846538">
            <a:off x="6483378" y="3010915"/>
            <a:ext cx="319349" cy="79838"/>
          </a:xfrm>
          <a:prstGeom prst="rect">
            <a:avLst/>
          </a:prstGeom>
        </p:spPr>
      </p:pic>
      <p:pic>
        <p:nvPicPr>
          <p:cNvPr id="39" name="Picture 38"/>
          <p:cNvPicPr>
            <a:picLocks noChangeAspect="1"/>
          </p:cNvPicPr>
          <p:nvPr/>
        </p:nvPicPr>
        <p:blipFill>
          <a:blip r:embed="rId11"/>
          <a:stretch>
            <a:fillRect/>
          </a:stretch>
        </p:blipFill>
        <p:spPr>
          <a:xfrm>
            <a:off x="7876117" y="2768599"/>
            <a:ext cx="539750" cy="539750"/>
          </a:xfrm>
          <a:prstGeom prst="rect">
            <a:avLst/>
          </a:prstGeom>
        </p:spPr>
      </p:pic>
      <p:pic>
        <p:nvPicPr>
          <p:cNvPr id="40" name="Picture 39"/>
          <p:cNvPicPr>
            <a:picLocks noChangeAspect="1"/>
          </p:cNvPicPr>
          <p:nvPr/>
        </p:nvPicPr>
        <p:blipFill>
          <a:blip r:embed="rId12"/>
          <a:stretch>
            <a:fillRect/>
          </a:stretch>
        </p:blipFill>
        <p:spPr>
          <a:xfrm>
            <a:off x="8051800" y="3031067"/>
            <a:ext cx="554348" cy="463550"/>
          </a:xfrm>
          <a:prstGeom prst="rect">
            <a:avLst/>
          </a:prstGeom>
        </p:spPr>
      </p:pic>
    </p:spTree>
    <p:extLst>
      <p:ext uri="{BB962C8B-B14F-4D97-AF65-F5344CB8AC3E}">
        <p14:creationId xmlns:p14="http://schemas.microsoft.com/office/powerpoint/2010/main" val="39206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A5A59"/>
                </a:solidFill>
              </a:rPr>
              <a:t>Typical Healthcare</a:t>
            </a:r>
            <a:r>
              <a:rPr lang="en-US" b="0" dirty="0">
                <a:solidFill>
                  <a:srgbClr val="5A5A59"/>
                </a:solidFill>
              </a:rPr>
              <a:t> Consumer Feedback</a:t>
            </a:r>
          </a:p>
        </p:txBody>
      </p:sp>
      <p:sp>
        <p:nvSpPr>
          <p:cNvPr id="6" name="TextBox 5"/>
          <p:cNvSpPr txBox="1"/>
          <p:nvPr/>
        </p:nvSpPr>
        <p:spPr>
          <a:xfrm>
            <a:off x="1806505" y="3733556"/>
            <a:ext cx="2602670" cy="1631216"/>
          </a:xfrm>
          <a:prstGeom prst="rect">
            <a:avLst/>
          </a:prstGeom>
          <a:noFill/>
        </p:spPr>
        <p:txBody>
          <a:bodyPr wrap="square" rtlCol="0">
            <a:spAutoFit/>
          </a:bodyPr>
          <a:lstStyle/>
          <a:p>
            <a:pPr lvl="0" algn="ctr"/>
            <a:r>
              <a:rPr lang="en-US" sz="3600" b="1" dirty="0">
                <a:solidFill>
                  <a:srgbClr val="FF0000"/>
                </a:solidFill>
              </a:rPr>
              <a:t>88% </a:t>
            </a:r>
          </a:p>
          <a:p>
            <a:pPr lvl="0" algn="ctr"/>
            <a:r>
              <a:rPr lang="en-US" sz="1600" dirty="0">
                <a:solidFill>
                  <a:srgbClr val="5A5A59"/>
                </a:solidFill>
              </a:rPr>
              <a:t>have received an </a:t>
            </a:r>
            <a:r>
              <a:rPr lang="en-US" sz="1600" b="1" dirty="0">
                <a:solidFill>
                  <a:srgbClr val="FF0000"/>
                </a:solidFill>
              </a:rPr>
              <a:t>appointment reminder through text message </a:t>
            </a:r>
            <a:r>
              <a:rPr lang="en-US" sz="1600" dirty="0">
                <a:solidFill>
                  <a:srgbClr val="5A5A59"/>
                </a:solidFill>
              </a:rPr>
              <a:t>at another health care provider</a:t>
            </a:r>
          </a:p>
        </p:txBody>
      </p:sp>
      <p:sp>
        <p:nvSpPr>
          <p:cNvPr id="7" name="TextBox 6"/>
          <p:cNvSpPr txBox="1"/>
          <p:nvPr/>
        </p:nvSpPr>
        <p:spPr>
          <a:xfrm>
            <a:off x="4620288" y="3804313"/>
            <a:ext cx="3019563" cy="1384995"/>
          </a:xfrm>
          <a:prstGeom prst="rect">
            <a:avLst/>
          </a:prstGeom>
          <a:noFill/>
        </p:spPr>
        <p:txBody>
          <a:bodyPr wrap="square" rtlCol="0">
            <a:spAutoFit/>
          </a:bodyPr>
          <a:lstStyle/>
          <a:p>
            <a:pPr algn="ctr"/>
            <a:r>
              <a:rPr lang="en-US" sz="3600" b="1" dirty="0">
                <a:solidFill>
                  <a:srgbClr val="62B4C5"/>
                </a:solidFill>
              </a:rPr>
              <a:t>83%</a:t>
            </a:r>
            <a:r>
              <a:rPr lang="en-US" sz="3600" dirty="0">
                <a:solidFill>
                  <a:srgbClr val="62B4C5"/>
                </a:solidFill>
              </a:rPr>
              <a:t> </a:t>
            </a:r>
            <a:br>
              <a:rPr lang="en-US" dirty="0">
                <a:solidFill>
                  <a:srgbClr val="818A8F"/>
                </a:solidFill>
              </a:rPr>
            </a:br>
            <a:r>
              <a:rPr lang="en-US" sz="1600" dirty="0">
                <a:solidFill>
                  <a:srgbClr val="5A5A59"/>
                </a:solidFill>
              </a:rPr>
              <a:t>have</a:t>
            </a:r>
            <a:r>
              <a:rPr lang="en-US" sz="1600" dirty="0">
                <a:solidFill>
                  <a:srgbClr val="818A8F"/>
                </a:solidFill>
              </a:rPr>
              <a:t> </a:t>
            </a:r>
            <a:r>
              <a:rPr lang="en-US" sz="1600" b="1" dirty="0">
                <a:solidFill>
                  <a:srgbClr val="62B4C5"/>
                </a:solidFill>
              </a:rPr>
              <a:t>paid a medical bill </a:t>
            </a:r>
            <a:br>
              <a:rPr lang="en-US" sz="1600" b="1" dirty="0">
                <a:solidFill>
                  <a:srgbClr val="62B4C5"/>
                </a:solidFill>
              </a:rPr>
            </a:br>
            <a:r>
              <a:rPr lang="en-US" sz="1600" b="1" dirty="0">
                <a:solidFill>
                  <a:srgbClr val="62B4C5"/>
                </a:solidFill>
              </a:rPr>
              <a:t>online </a:t>
            </a:r>
            <a:r>
              <a:rPr lang="en-US" sz="1600" dirty="0">
                <a:solidFill>
                  <a:srgbClr val="5A5A59"/>
                </a:solidFill>
              </a:rPr>
              <a:t>in the past at another </a:t>
            </a:r>
            <a:br>
              <a:rPr lang="en-US" sz="1600" dirty="0">
                <a:solidFill>
                  <a:srgbClr val="5A5A59"/>
                </a:solidFill>
              </a:rPr>
            </a:br>
            <a:r>
              <a:rPr lang="en-US" sz="1600" dirty="0">
                <a:solidFill>
                  <a:srgbClr val="5A5A59"/>
                </a:solidFill>
              </a:rPr>
              <a:t>health care provider</a:t>
            </a:r>
          </a:p>
        </p:txBody>
      </p:sp>
      <p:cxnSp>
        <p:nvCxnSpPr>
          <p:cNvPr id="9" name="Straight Connector 8"/>
          <p:cNvCxnSpPr/>
          <p:nvPr/>
        </p:nvCxnSpPr>
        <p:spPr>
          <a:xfrm>
            <a:off x="4505650" y="1918190"/>
            <a:ext cx="0" cy="4131233"/>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63135"/>
            <a:ext cx="2136776" cy="2136776"/>
          </a:xfrm>
          <a:prstGeom prst="rect">
            <a:avLst/>
          </a:prstGeom>
        </p:spPr>
      </p:pic>
      <p:cxnSp>
        <p:nvCxnSpPr>
          <p:cNvPr id="11" name="Straight Connector 10"/>
          <p:cNvCxnSpPr/>
          <p:nvPr/>
        </p:nvCxnSpPr>
        <p:spPr>
          <a:xfrm>
            <a:off x="7736326" y="1918190"/>
            <a:ext cx="0" cy="4131233"/>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5460" b="15269"/>
          <a:stretch/>
        </p:blipFill>
        <p:spPr>
          <a:xfrm>
            <a:off x="4602126" y="1463136"/>
            <a:ext cx="3134200" cy="2171087"/>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2478" b="14543"/>
          <a:stretch/>
        </p:blipFill>
        <p:spPr>
          <a:xfrm>
            <a:off x="7854487" y="1530534"/>
            <a:ext cx="2743200" cy="2001978"/>
          </a:xfrm>
          <a:prstGeom prst="rect">
            <a:avLst/>
          </a:prstGeom>
        </p:spPr>
      </p:pic>
      <p:sp>
        <p:nvSpPr>
          <p:cNvPr id="14" name="TextBox 13"/>
          <p:cNvSpPr txBox="1"/>
          <p:nvPr/>
        </p:nvSpPr>
        <p:spPr>
          <a:xfrm>
            <a:off x="8065330" y="3970470"/>
            <a:ext cx="2602670" cy="2077492"/>
          </a:xfrm>
          <a:prstGeom prst="rect">
            <a:avLst/>
          </a:prstGeom>
          <a:noFill/>
        </p:spPr>
        <p:txBody>
          <a:bodyPr wrap="square" rtlCol="0">
            <a:spAutoFit/>
          </a:bodyPr>
          <a:lstStyle/>
          <a:p>
            <a:pPr>
              <a:spcBef>
                <a:spcPts val="300"/>
              </a:spcBef>
              <a:spcAft>
                <a:spcPts val="300"/>
              </a:spcAft>
            </a:pPr>
            <a:r>
              <a:rPr lang="en-US" sz="2400" b="1" dirty="0">
                <a:solidFill>
                  <a:srgbClr val="5A5A59"/>
                </a:solidFill>
              </a:rPr>
              <a:t>They Expect</a:t>
            </a:r>
          </a:p>
          <a:p>
            <a:pPr marL="173736" indent="-173736">
              <a:spcBef>
                <a:spcPts val="300"/>
              </a:spcBef>
              <a:spcAft>
                <a:spcPts val="300"/>
              </a:spcAft>
              <a:buFont typeface="Arial" charset="0"/>
              <a:buChar char="•"/>
            </a:pPr>
            <a:r>
              <a:rPr lang="en-US" sz="1600" dirty="0">
                <a:solidFill>
                  <a:srgbClr val="5A5A59"/>
                </a:solidFill>
              </a:rPr>
              <a:t>Price Transparency</a:t>
            </a:r>
          </a:p>
          <a:p>
            <a:pPr marL="173736" indent="-173736">
              <a:spcBef>
                <a:spcPts val="300"/>
              </a:spcBef>
              <a:spcAft>
                <a:spcPts val="300"/>
              </a:spcAft>
              <a:buFont typeface="Arial" charset="0"/>
              <a:buChar char="•"/>
            </a:pPr>
            <a:r>
              <a:rPr lang="en-US" sz="1600" dirty="0">
                <a:solidFill>
                  <a:srgbClr val="5A5A59"/>
                </a:solidFill>
              </a:rPr>
              <a:t>Customer Service</a:t>
            </a:r>
          </a:p>
          <a:p>
            <a:pPr marL="173736" indent="-173736">
              <a:spcBef>
                <a:spcPts val="300"/>
              </a:spcBef>
              <a:spcAft>
                <a:spcPts val="300"/>
              </a:spcAft>
              <a:buFont typeface="Arial" charset="0"/>
              <a:buChar char="•"/>
            </a:pPr>
            <a:r>
              <a:rPr lang="en-US" sz="1600" dirty="0">
                <a:solidFill>
                  <a:srgbClr val="5A5A59"/>
                </a:solidFill>
              </a:rPr>
              <a:t>Easy Access</a:t>
            </a:r>
          </a:p>
          <a:p>
            <a:pPr marL="173736" indent="-173736">
              <a:spcBef>
                <a:spcPts val="300"/>
              </a:spcBef>
              <a:spcAft>
                <a:spcPts val="300"/>
              </a:spcAft>
              <a:buFont typeface="Arial" charset="0"/>
              <a:buChar char="•"/>
            </a:pPr>
            <a:r>
              <a:rPr lang="en-US" sz="1600" dirty="0">
                <a:solidFill>
                  <a:srgbClr val="5A5A59"/>
                </a:solidFill>
              </a:rPr>
              <a:t>Amenities</a:t>
            </a:r>
          </a:p>
          <a:p>
            <a:pPr marL="173736" indent="-173736">
              <a:spcBef>
                <a:spcPts val="300"/>
              </a:spcBef>
              <a:spcAft>
                <a:spcPts val="300"/>
              </a:spcAft>
              <a:buFont typeface="Arial" charset="0"/>
              <a:buChar char="•"/>
            </a:pPr>
            <a:r>
              <a:rPr lang="en-US" sz="1600" dirty="0">
                <a:solidFill>
                  <a:srgbClr val="5A5A59"/>
                </a:solidFill>
              </a:rPr>
              <a:t>Great Reputation</a:t>
            </a:r>
          </a:p>
        </p:txBody>
      </p:sp>
    </p:spTree>
    <p:extLst>
      <p:ext uri="{BB962C8B-B14F-4D97-AF65-F5344CB8AC3E}">
        <p14:creationId xmlns:p14="http://schemas.microsoft.com/office/powerpoint/2010/main" val="417162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7381" y="22265"/>
            <a:ext cx="9054619" cy="6835733"/>
          </a:xfrm>
          <a:prstGeom prst="rect">
            <a:avLst/>
          </a:prstGeom>
        </p:spPr>
      </p:pic>
      <p:sp>
        <p:nvSpPr>
          <p:cNvPr id="7" name="Rectangle 6"/>
          <p:cNvSpPr/>
          <p:nvPr/>
        </p:nvSpPr>
        <p:spPr>
          <a:xfrm>
            <a:off x="0" y="-1"/>
            <a:ext cx="7307429" cy="6857999"/>
          </a:xfrm>
          <a:prstGeom prst="rect">
            <a:avLst/>
          </a:prstGeom>
          <a:solidFill>
            <a:srgbClr val="4BACC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0060"/>
            <a:endParaRPr lang="en-US" sz="2363">
              <a:solidFill>
                <a:prstClr val="white"/>
              </a:solidFill>
            </a:endParaRPr>
          </a:p>
        </p:txBody>
      </p:sp>
      <p:sp>
        <p:nvSpPr>
          <p:cNvPr id="2" name="Title 1"/>
          <p:cNvSpPr>
            <a:spLocks noGrp="1"/>
          </p:cNvSpPr>
          <p:nvPr>
            <p:ph type="title"/>
          </p:nvPr>
        </p:nvSpPr>
        <p:spPr>
          <a:xfrm>
            <a:off x="92904" y="3093669"/>
            <a:ext cx="2761808" cy="670657"/>
          </a:xfrm>
        </p:spPr>
        <p:txBody>
          <a:bodyPr>
            <a:noAutofit/>
          </a:bodyPr>
          <a:lstStyle/>
          <a:p>
            <a:r>
              <a:rPr lang="en-US" sz="3200" b="1" i="1" dirty="0">
                <a:solidFill>
                  <a:schemeClr val="bg1"/>
                </a:solidFill>
              </a:rPr>
              <a:t>The consumer journey has changed since online and mobile shopping have emerged.</a:t>
            </a:r>
          </a:p>
        </p:txBody>
      </p:sp>
      <p:sp>
        <p:nvSpPr>
          <p:cNvPr id="8" name="Title 1"/>
          <p:cNvSpPr txBox="1">
            <a:spLocks/>
          </p:cNvSpPr>
          <p:nvPr/>
        </p:nvSpPr>
        <p:spPr bwMode="auto">
          <a:xfrm>
            <a:off x="3595898" y="5073284"/>
            <a:ext cx="3228031" cy="670657"/>
          </a:xfrm>
          <a:prstGeom prst="rect">
            <a:avLst/>
          </a:prstGeom>
          <a:noFill/>
          <a:ln w="9525">
            <a:noFill/>
            <a:miter lim="800000"/>
            <a:headEnd/>
            <a:tailEnd/>
          </a:ln>
          <a:effectLst/>
        </p:spPr>
        <p:txBody>
          <a:bodyPr vert="horz" wrap="square" lIns="45006" tIns="45006" rIns="45006" bIns="0" numCol="1" anchor="ctr" anchorCtr="0" compatLnSpc="1">
            <a:prstTxWarp prst="textNoShape">
              <a:avLst/>
            </a:prstTxWarp>
          </a:bodyPr>
          <a:lstStyle>
            <a:lvl1pPr algn="l" rtl="0" eaLnBrk="1" fontAlgn="base" hangingPunct="1">
              <a:lnSpc>
                <a:spcPct val="90000"/>
              </a:lnSpc>
              <a:spcBef>
                <a:spcPct val="0"/>
              </a:spcBef>
              <a:spcAft>
                <a:spcPct val="0"/>
              </a:spcAft>
              <a:defRPr sz="2400" b="0">
                <a:solidFill>
                  <a:schemeClr val="accent6">
                    <a:lumMod val="75000"/>
                    <a:lumOff val="25000"/>
                  </a:schemeClr>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pPr>
              <a:lnSpc>
                <a:spcPct val="130000"/>
              </a:lnSpc>
            </a:pPr>
            <a:r>
              <a:rPr lang="en-US" sz="1575" i="1" kern="0" dirty="0">
                <a:solidFill>
                  <a:schemeClr val="bg1"/>
                </a:solidFill>
                <a:latin typeface="Georgia" charset="0"/>
                <a:ea typeface="Georgia" charset="0"/>
                <a:cs typeface="Georgia" charset="0"/>
              </a:rPr>
              <a:t>We've made the decision that in looking at our business our best chance for success in the future really is an </a:t>
            </a:r>
            <a:r>
              <a:rPr lang="en-US" sz="1575" i="1" kern="0" dirty="0" err="1">
                <a:solidFill>
                  <a:schemeClr val="bg1"/>
                </a:solidFill>
                <a:latin typeface="Georgia" charset="0"/>
                <a:ea typeface="Georgia" charset="0"/>
                <a:cs typeface="Georgia" charset="0"/>
              </a:rPr>
              <a:t>omni</a:t>
            </a:r>
            <a:r>
              <a:rPr lang="en-US" sz="1575" i="1" kern="0" dirty="0">
                <a:solidFill>
                  <a:schemeClr val="bg1"/>
                </a:solidFill>
                <a:latin typeface="Georgia" charset="0"/>
                <a:ea typeface="Georgia" charset="0"/>
                <a:cs typeface="Georgia" charset="0"/>
              </a:rPr>
              <a:t> channel retailer</a:t>
            </a:r>
          </a:p>
          <a:p>
            <a:pPr>
              <a:lnSpc>
                <a:spcPct val="130000"/>
              </a:lnSpc>
            </a:pPr>
            <a:r>
              <a:rPr lang="en-US" sz="1181" kern="0" dirty="0">
                <a:solidFill>
                  <a:schemeClr val="bg1"/>
                </a:solidFill>
                <a:latin typeface="Arial" charset="0"/>
                <a:ea typeface="Arial" charset="0"/>
                <a:cs typeface="Arial" charset="0"/>
              </a:rPr>
              <a:t>- Kevin Mansell (CEO Kohl’s 3/21/17 Interview on CNBC)</a:t>
            </a:r>
          </a:p>
          <a:p>
            <a:pPr>
              <a:lnSpc>
                <a:spcPct val="130000"/>
              </a:lnSpc>
            </a:pPr>
            <a:endParaRPr lang="en-US" sz="1772" i="1" kern="0" dirty="0">
              <a:solidFill>
                <a:schemeClr val="bg1"/>
              </a:solidFill>
              <a:latin typeface="Georgia" charset="0"/>
              <a:ea typeface="Georgia" charset="0"/>
              <a:cs typeface="Georgia" charset="0"/>
            </a:endParaRPr>
          </a:p>
        </p:txBody>
      </p:sp>
      <p:sp>
        <p:nvSpPr>
          <p:cNvPr id="6" name="Title 1"/>
          <p:cNvSpPr txBox="1">
            <a:spLocks/>
          </p:cNvSpPr>
          <p:nvPr/>
        </p:nvSpPr>
        <p:spPr bwMode="auto">
          <a:xfrm>
            <a:off x="3343343" y="1203563"/>
            <a:ext cx="3964086" cy="670657"/>
          </a:xfrm>
          <a:prstGeom prst="rect">
            <a:avLst/>
          </a:prstGeom>
          <a:noFill/>
          <a:ln w="9525">
            <a:noFill/>
            <a:miter lim="800000"/>
            <a:headEnd/>
            <a:tailEnd/>
          </a:ln>
          <a:effectLst/>
        </p:spPr>
        <p:txBody>
          <a:bodyPr vert="horz" wrap="square" lIns="45006" tIns="45006" rIns="45006" bIns="0" numCol="1" anchor="ctr" anchorCtr="0" compatLnSpc="1">
            <a:prstTxWarp prst="textNoShape">
              <a:avLst/>
            </a:prstTxWarp>
          </a:bodyPr>
          <a:lstStyle>
            <a:lvl1pPr algn="l" rtl="0" eaLnBrk="1" fontAlgn="base" hangingPunct="1">
              <a:lnSpc>
                <a:spcPct val="90000"/>
              </a:lnSpc>
              <a:spcBef>
                <a:spcPct val="0"/>
              </a:spcBef>
              <a:spcAft>
                <a:spcPct val="0"/>
              </a:spcAft>
              <a:defRPr sz="2400" b="0">
                <a:solidFill>
                  <a:schemeClr val="accent6">
                    <a:lumMod val="75000"/>
                    <a:lumOff val="25000"/>
                  </a:schemeClr>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endParaRPr lang="en-US" sz="2363" kern="0" dirty="0">
              <a:solidFill>
                <a:schemeClr val="bg1"/>
              </a:solidFill>
            </a:endParaRPr>
          </a:p>
          <a:p>
            <a:endParaRPr lang="en-US" sz="2363" kern="0" dirty="0">
              <a:solidFill>
                <a:schemeClr val="bg1"/>
              </a:solidFill>
            </a:endParaRPr>
          </a:p>
          <a:p>
            <a:endParaRPr lang="en-US" sz="2363" kern="0" dirty="0">
              <a:solidFill>
                <a:schemeClr val="bg1"/>
              </a:solidFill>
            </a:endParaRPr>
          </a:p>
          <a:p>
            <a:endParaRPr lang="en-US" sz="2363" kern="0" dirty="0">
              <a:solidFill>
                <a:schemeClr val="bg1"/>
              </a:solidFill>
            </a:endParaRPr>
          </a:p>
          <a:p>
            <a:endParaRPr lang="en-US" sz="2363" kern="0" dirty="0">
              <a:solidFill>
                <a:schemeClr val="bg1"/>
              </a:solidFill>
            </a:endParaRPr>
          </a:p>
          <a:p>
            <a:r>
              <a:rPr lang="en-US" sz="2363" kern="0" dirty="0">
                <a:solidFill>
                  <a:schemeClr val="bg1"/>
                </a:solidFill>
              </a:rPr>
              <a:t>Now, the key question becomes:</a:t>
            </a:r>
          </a:p>
          <a:p>
            <a:r>
              <a:rPr lang="en-US" sz="2363" kern="0" dirty="0">
                <a:solidFill>
                  <a:schemeClr val="bg1"/>
                </a:solidFill>
              </a:rPr>
              <a:t> </a:t>
            </a:r>
          </a:p>
          <a:p>
            <a:r>
              <a:rPr lang="en-US" sz="2363" b="1" i="1" kern="0" dirty="0">
                <a:solidFill>
                  <a:schemeClr val="bg1"/>
                </a:solidFill>
              </a:rPr>
              <a:t>How to bridge the physical – digital world to drive a unified experience?</a:t>
            </a:r>
          </a:p>
        </p:txBody>
      </p:sp>
      <p:pic>
        <p:nvPicPr>
          <p:cNvPr id="9" name="Picture 8" descr="PointB_logo_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0680" y="414298"/>
            <a:ext cx="994416" cy="414341"/>
          </a:xfrm>
          <a:prstGeom prst="rect">
            <a:avLst/>
          </a:prstGeom>
        </p:spPr>
      </p:pic>
      <p:sp>
        <p:nvSpPr>
          <p:cNvPr id="10" name="Title 1"/>
          <p:cNvSpPr txBox="1">
            <a:spLocks/>
          </p:cNvSpPr>
          <p:nvPr/>
        </p:nvSpPr>
        <p:spPr bwMode="auto">
          <a:xfrm>
            <a:off x="3343343" y="4398656"/>
            <a:ext cx="505109" cy="465719"/>
          </a:xfrm>
          <a:prstGeom prst="rect">
            <a:avLst/>
          </a:prstGeom>
          <a:noFill/>
          <a:ln w="9525">
            <a:noFill/>
            <a:miter lim="800000"/>
            <a:headEnd/>
            <a:tailEnd/>
          </a:ln>
          <a:effectLst/>
        </p:spPr>
        <p:txBody>
          <a:bodyPr vert="horz" wrap="square" lIns="45006" tIns="45006" rIns="45006" bIns="0" numCol="1" anchor="ctr" anchorCtr="0" compatLnSpc="1">
            <a:prstTxWarp prst="textNoShape">
              <a:avLst/>
            </a:prstTxWarp>
          </a:bodyPr>
          <a:lstStyle>
            <a:lvl1pPr algn="l" rtl="0" eaLnBrk="1" fontAlgn="base" hangingPunct="1">
              <a:lnSpc>
                <a:spcPct val="90000"/>
              </a:lnSpc>
              <a:spcBef>
                <a:spcPct val="0"/>
              </a:spcBef>
              <a:spcAft>
                <a:spcPct val="0"/>
              </a:spcAft>
              <a:defRPr sz="2400" b="0">
                <a:solidFill>
                  <a:schemeClr val="accent6">
                    <a:lumMod val="75000"/>
                    <a:lumOff val="25000"/>
                  </a:schemeClr>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3938" kern="0" dirty="0">
                <a:solidFill>
                  <a:srgbClr val="FFA52D"/>
                </a:solidFill>
              </a:rPr>
              <a:t>“</a:t>
            </a:r>
          </a:p>
        </p:txBody>
      </p:sp>
      <p:sp>
        <p:nvSpPr>
          <p:cNvPr id="11" name="Title 1"/>
          <p:cNvSpPr txBox="1">
            <a:spLocks/>
          </p:cNvSpPr>
          <p:nvPr/>
        </p:nvSpPr>
        <p:spPr bwMode="auto">
          <a:xfrm>
            <a:off x="6605814" y="5406466"/>
            <a:ext cx="505109" cy="465719"/>
          </a:xfrm>
          <a:prstGeom prst="rect">
            <a:avLst/>
          </a:prstGeom>
          <a:noFill/>
          <a:ln w="9525">
            <a:noFill/>
            <a:miter lim="800000"/>
            <a:headEnd/>
            <a:tailEnd/>
          </a:ln>
          <a:effectLst/>
        </p:spPr>
        <p:txBody>
          <a:bodyPr vert="horz" wrap="square" lIns="45006" tIns="45006" rIns="45006" bIns="0" numCol="1" anchor="ctr" anchorCtr="0" compatLnSpc="1">
            <a:prstTxWarp prst="textNoShape">
              <a:avLst/>
            </a:prstTxWarp>
          </a:bodyPr>
          <a:lstStyle>
            <a:lvl1pPr algn="l" rtl="0" eaLnBrk="1" fontAlgn="base" hangingPunct="1">
              <a:lnSpc>
                <a:spcPct val="90000"/>
              </a:lnSpc>
              <a:spcBef>
                <a:spcPct val="0"/>
              </a:spcBef>
              <a:spcAft>
                <a:spcPct val="0"/>
              </a:spcAft>
              <a:defRPr sz="2400" b="0">
                <a:solidFill>
                  <a:schemeClr val="accent6">
                    <a:lumMod val="75000"/>
                    <a:lumOff val="25000"/>
                  </a:schemeClr>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500" b="1">
                <a:solidFill>
                  <a:srgbClr val="000000"/>
                </a:solidFill>
                <a:latin typeface="Arial" charset="0"/>
              </a:defRPr>
            </a:lvl2pPr>
            <a:lvl3pPr algn="l" rtl="0" eaLnBrk="1" fontAlgn="base" hangingPunct="1">
              <a:lnSpc>
                <a:spcPct val="90000"/>
              </a:lnSpc>
              <a:spcBef>
                <a:spcPct val="0"/>
              </a:spcBef>
              <a:spcAft>
                <a:spcPct val="0"/>
              </a:spcAft>
              <a:defRPr sz="2500" b="1">
                <a:solidFill>
                  <a:srgbClr val="000000"/>
                </a:solidFill>
                <a:latin typeface="Arial" charset="0"/>
              </a:defRPr>
            </a:lvl3pPr>
            <a:lvl4pPr algn="l" rtl="0" eaLnBrk="1" fontAlgn="base" hangingPunct="1">
              <a:lnSpc>
                <a:spcPct val="90000"/>
              </a:lnSpc>
              <a:spcBef>
                <a:spcPct val="0"/>
              </a:spcBef>
              <a:spcAft>
                <a:spcPct val="0"/>
              </a:spcAft>
              <a:defRPr sz="2500" b="1">
                <a:solidFill>
                  <a:srgbClr val="000000"/>
                </a:solidFill>
                <a:latin typeface="Arial" charset="0"/>
              </a:defRPr>
            </a:lvl4pPr>
            <a:lvl5pPr algn="l" rtl="0" eaLnBrk="1" fontAlgn="base" hangingPunct="1">
              <a:lnSpc>
                <a:spcPct val="90000"/>
              </a:lnSpc>
              <a:spcBef>
                <a:spcPct val="0"/>
              </a:spcBef>
              <a:spcAft>
                <a:spcPct val="0"/>
              </a:spcAft>
              <a:defRPr sz="2500" b="1">
                <a:solidFill>
                  <a:srgbClr val="000000"/>
                </a:solidFill>
                <a:latin typeface="Arial" charset="0"/>
              </a:defRPr>
            </a:lvl5pPr>
            <a:lvl6pPr marL="457200" algn="l" rtl="0" eaLnBrk="1" fontAlgn="base" hangingPunct="1">
              <a:lnSpc>
                <a:spcPct val="90000"/>
              </a:lnSpc>
              <a:spcBef>
                <a:spcPct val="0"/>
              </a:spcBef>
              <a:spcAft>
                <a:spcPct val="0"/>
              </a:spcAft>
              <a:defRPr sz="2500" b="1">
                <a:solidFill>
                  <a:srgbClr val="000000"/>
                </a:solidFill>
                <a:latin typeface="Arial" charset="0"/>
              </a:defRPr>
            </a:lvl6pPr>
            <a:lvl7pPr marL="914400" algn="l" rtl="0" eaLnBrk="1" fontAlgn="base" hangingPunct="1">
              <a:lnSpc>
                <a:spcPct val="90000"/>
              </a:lnSpc>
              <a:spcBef>
                <a:spcPct val="0"/>
              </a:spcBef>
              <a:spcAft>
                <a:spcPct val="0"/>
              </a:spcAft>
              <a:defRPr sz="2500" b="1">
                <a:solidFill>
                  <a:srgbClr val="000000"/>
                </a:solidFill>
                <a:latin typeface="Arial" charset="0"/>
              </a:defRPr>
            </a:lvl7pPr>
            <a:lvl8pPr marL="1371600" algn="l" rtl="0" eaLnBrk="1" fontAlgn="base" hangingPunct="1">
              <a:lnSpc>
                <a:spcPct val="90000"/>
              </a:lnSpc>
              <a:spcBef>
                <a:spcPct val="0"/>
              </a:spcBef>
              <a:spcAft>
                <a:spcPct val="0"/>
              </a:spcAft>
              <a:defRPr sz="2500" b="1">
                <a:solidFill>
                  <a:srgbClr val="000000"/>
                </a:solidFill>
                <a:latin typeface="Arial" charset="0"/>
              </a:defRPr>
            </a:lvl8pPr>
            <a:lvl9pPr marL="1828800" algn="l" rtl="0" eaLnBrk="1" fontAlgn="base" hangingPunct="1">
              <a:lnSpc>
                <a:spcPct val="90000"/>
              </a:lnSpc>
              <a:spcBef>
                <a:spcPct val="0"/>
              </a:spcBef>
              <a:spcAft>
                <a:spcPct val="0"/>
              </a:spcAft>
              <a:defRPr sz="2500" b="1">
                <a:solidFill>
                  <a:srgbClr val="000000"/>
                </a:solidFill>
                <a:latin typeface="Arial" charset="0"/>
              </a:defRPr>
            </a:lvl9pPr>
          </a:lstStyle>
          <a:p>
            <a:r>
              <a:rPr lang="en-US" sz="3938" kern="0" dirty="0">
                <a:solidFill>
                  <a:srgbClr val="FFA52D"/>
                </a:solidFill>
              </a:rPr>
              <a:t>”</a:t>
            </a:r>
          </a:p>
        </p:txBody>
      </p:sp>
    </p:spTree>
    <p:extLst>
      <p:ext uri="{BB962C8B-B14F-4D97-AF65-F5344CB8AC3E}">
        <p14:creationId xmlns:p14="http://schemas.microsoft.com/office/powerpoint/2010/main" val="15180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
      <a:dk1>
        <a:srgbClr val="595959"/>
      </a:dk1>
      <a:lt1>
        <a:srgbClr val="FFFFFF"/>
      </a:lt1>
      <a:dk2>
        <a:srgbClr val="0099BA"/>
      </a:dk2>
      <a:lt2>
        <a:srgbClr val="C3E1F0"/>
      </a:lt2>
      <a:accent1>
        <a:srgbClr val="0099BA"/>
      </a:accent1>
      <a:accent2>
        <a:srgbClr val="7DE1D7"/>
      </a:accent2>
      <a:accent3>
        <a:srgbClr val="FFA52C"/>
      </a:accent3>
      <a:accent4>
        <a:srgbClr val="690A23"/>
      </a:accent4>
      <a:accent5>
        <a:srgbClr val="FF781E"/>
      </a:accent5>
      <a:accent6>
        <a:srgbClr val="237387"/>
      </a:accent6>
      <a:hlink>
        <a:srgbClr val="FEFFFF"/>
      </a:hlink>
      <a:folHlink>
        <a:srgbClr val="797979"/>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kumimoji="1" sz="2000"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43570</TotalTime>
  <Words>3202</Words>
  <Application>Microsoft Office PowerPoint</Application>
  <PresentationFormat>Widescreen</PresentationFormat>
  <Paragraphs>477</Paragraphs>
  <Slides>25</Slides>
  <Notes>20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2_Office Theme</vt:lpstr>
      <vt:lpstr>13_Office Theme</vt:lpstr>
      <vt:lpstr>PowerPoint Presentation</vt:lpstr>
      <vt:lpstr>PowerPoint Presentation</vt:lpstr>
      <vt:lpstr>PowerPoint Presentation</vt:lpstr>
      <vt:lpstr>PowerPoint Presentation</vt:lpstr>
      <vt:lpstr>PowerPoint Presentation</vt:lpstr>
      <vt:lpstr>Patients are Consumers</vt:lpstr>
      <vt:lpstr>Consumer Expectations: Digital Delivery</vt:lpstr>
      <vt:lpstr>Typical Healthcare Consumer Feedback</vt:lpstr>
      <vt:lpstr>The consumer journey has changed since online and mobile shopping have emerged.</vt:lpstr>
      <vt:lpstr>PowerPoint Presentation</vt:lpstr>
      <vt:lpstr>The Patient Experience is Dependent on Many (All) Functional Areas</vt:lpstr>
      <vt:lpstr>Designing and Governing the Patient Experience</vt:lpstr>
      <vt:lpstr>PowerPoint Presentation</vt:lpstr>
      <vt:lpstr>PowerPoint Presentation</vt:lpstr>
      <vt:lpstr>Begin with Consumer Pain Points</vt:lpstr>
      <vt:lpstr>Define Experience Use Cases </vt:lpstr>
      <vt:lpstr>PowerPoint Presentation</vt:lpstr>
      <vt:lpstr>PowerPoint Presentation</vt:lpstr>
      <vt:lpstr>Vendor Selection Approach</vt:lpstr>
      <vt:lpstr>PowerPoint Presentation</vt:lpstr>
      <vt:lpstr>Change Management Approach</vt:lpstr>
      <vt:lpstr>Employee Engagement Approach</vt:lpstr>
      <vt:lpstr>What did we talk about?</vt:lpstr>
      <vt:lpstr>PowerPoint Presentation</vt:lpstr>
      <vt:lpstr>Healthcare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Fang</dc:creator>
  <cp:lastModifiedBy>Matt Henry</cp:lastModifiedBy>
  <cp:revision>436</cp:revision>
  <cp:lastPrinted>2017-11-21T16:10:39Z</cp:lastPrinted>
  <dcterms:created xsi:type="dcterms:W3CDTF">2017-03-09T20:56:01Z</dcterms:created>
  <dcterms:modified xsi:type="dcterms:W3CDTF">2018-03-23T15:48:20Z</dcterms:modified>
</cp:coreProperties>
</file>