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50" r:id="rId2"/>
    <p:sldMasterId id="2147483656" r:id="rId3"/>
    <p:sldMasterId id="2147483652" r:id="rId4"/>
    <p:sldMasterId id="2147483668" r:id="rId5"/>
    <p:sldMasterId id="2147483680" r:id="rId6"/>
    <p:sldMasterId id="2147483692" r:id="rId7"/>
    <p:sldMasterId id="2147483693" r:id="rId8"/>
    <p:sldMasterId id="2147483699" r:id="rId9"/>
  </p:sldMasterIdLst>
  <p:notesMasterIdLst>
    <p:notesMasterId r:id="rId38"/>
  </p:notesMasterIdLst>
  <p:handoutMasterIdLst>
    <p:handoutMasterId r:id="rId39"/>
  </p:handoutMasterIdLst>
  <p:sldIdLst>
    <p:sldId id="397" r:id="rId10"/>
    <p:sldId id="313" r:id="rId11"/>
    <p:sldId id="324" r:id="rId12"/>
    <p:sldId id="396" r:id="rId13"/>
    <p:sldId id="393" r:id="rId14"/>
    <p:sldId id="358" r:id="rId15"/>
    <p:sldId id="386" r:id="rId16"/>
    <p:sldId id="364" r:id="rId17"/>
    <p:sldId id="365" r:id="rId18"/>
    <p:sldId id="385" r:id="rId19"/>
    <p:sldId id="383" r:id="rId20"/>
    <p:sldId id="399" r:id="rId21"/>
    <p:sldId id="398" r:id="rId22"/>
    <p:sldId id="400" r:id="rId23"/>
    <p:sldId id="369" r:id="rId24"/>
    <p:sldId id="370" r:id="rId25"/>
    <p:sldId id="381" r:id="rId26"/>
    <p:sldId id="371" r:id="rId27"/>
    <p:sldId id="372" r:id="rId28"/>
    <p:sldId id="401" r:id="rId29"/>
    <p:sldId id="382" r:id="rId30"/>
    <p:sldId id="387" r:id="rId31"/>
    <p:sldId id="373" r:id="rId32"/>
    <p:sldId id="388" r:id="rId33"/>
    <p:sldId id="395" r:id="rId34"/>
    <p:sldId id="376" r:id="rId35"/>
    <p:sldId id="377" r:id="rId36"/>
    <p:sldId id="286" r:id="rId37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ay Clunies-Ross" initials="MKC" lastIdx="3" clrIdx="0">
    <p:extLst>
      <p:ext uri="{19B8F6BF-5375-455C-9EA6-DF929625EA0E}">
        <p15:presenceInfo xmlns:p15="http://schemas.microsoft.com/office/powerpoint/2012/main" userId="Mary Kay Clunies-Ro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3E3"/>
    <a:srgbClr val="094E90"/>
    <a:srgbClr val="A3BB72"/>
    <a:srgbClr val="00B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3473" autoAdjust="0"/>
  </p:normalViewPr>
  <p:slideViewPr>
    <p:cSldViewPr snapToGrid="0">
      <p:cViewPr varScale="1">
        <p:scale>
          <a:sx n="60" d="100"/>
          <a:sy n="60" d="100"/>
        </p:scale>
        <p:origin x="1680" y="78"/>
      </p:cViewPr>
      <p:guideLst>
        <p:guide orient="horz" pos="96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57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597D-150E-43E9-902F-E43D901425B1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57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668ED-F635-42AD-A550-4222D72F7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2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57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1D99-7118-442F-81A8-840D2DCE53A8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0463"/>
            <a:ext cx="417512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1" y="4467781"/>
            <a:ext cx="5588000" cy="3655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57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CD040-2A1F-4F59-87A1-418178CFD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85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– pill</a:t>
            </a:r>
            <a:r>
              <a:rPr lang="en-US" baseline="0" dirty="0"/>
              <a:t>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8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94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7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50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14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51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43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BD36-8010-D042-8FFE-340BC986DA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5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62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CD040-2A1F-4F59-87A1-418178CFDB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14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Zosia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1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96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5BD36-8010-D042-8FFE-340BC986DA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5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RHONDA </a:t>
            </a:r>
          </a:p>
          <a:p>
            <a:endParaRPr lang="en-US" dirty="0"/>
          </a:p>
          <a:p>
            <a:r>
              <a:rPr lang="en-US" dirty="0"/>
              <a:t>Thank you, Chris for setting the stage.</a:t>
            </a:r>
          </a:p>
          <a:p>
            <a:endParaRPr lang="en-US" dirty="0"/>
          </a:p>
          <a:p>
            <a:r>
              <a:rPr lang="en-US" dirty="0"/>
              <a:t> Now, let’s move onto a discussion of what we were trying to achieve this session, and more importantly, the results!</a:t>
            </a:r>
          </a:p>
          <a:p>
            <a:r>
              <a:rPr lang="en-US" dirty="0"/>
              <a:t>Chelene?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CD040-2A1F-4F59-87A1-418178CFDB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79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</a:t>
            </a:r>
            <a:r>
              <a:rPr lang="en-US" baseline="0" dirty="0"/>
              <a:t> – Politics, pent up demand</a:t>
            </a:r>
          </a:p>
          <a:p>
            <a:endParaRPr lang="en-US" baseline="0" dirty="0"/>
          </a:p>
          <a:p>
            <a:r>
              <a:rPr lang="en-US" baseline="0" dirty="0" err="1"/>
              <a:t>Chelene</a:t>
            </a:r>
            <a:r>
              <a:rPr lang="en-US" baseline="0" dirty="0"/>
              <a:t> - Breadth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04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7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CD040-2A1F-4F59-87A1-418178CFD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9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063" y="2883434"/>
            <a:ext cx="6764003" cy="72106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rgbClr val="094E90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581" y="3548472"/>
            <a:ext cx="6762484" cy="5463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buNone/>
              <a:defRPr sz="2800" b="0" i="0">
                <a:solidFill>
                  <a:srgbClr val="094E9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8805" y="4740502"/>
            <a:ext cx="6763563" cy="39337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900" b="1" i="0">
                <a:solidFill>
                  <a:srgbClr val="A3BB7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Click to edit Presenter Name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54303" y="4179455"/>
            <a:ext cx="8389697" cy="0"/>
          </a:xfrm>
          <a:prstGeom prst="line">
            <a:avLst/>
          </a:prstGeom>
          <a:ln w="12700" cmpd="sng">
            <a:solidFill>
              <a:srgbClr val="094E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9288" y="5080096"/>
            <a:ext cx="6762750" cy="3698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00">
                <a:solidFill>
                  <a:srgbClr val="A3BB72"/>
                </a:solidFill>
              </a:defRPr>
            </a:lvl1pPr>
            <a:lvl2pPr marL="457200" indent="0">
              <a:buFontTx/>
              <a:buNone/>
              <a:defRPr sz="1900">
                <a:solidFill>
                  <a:srgbClr val="094E90"/>
                </a:solidFill>
              </a:defRPr>
            </a:lvl2pPr>
            <a:lvl3pPr marL="914400" indent="0">
              <a:buFontTx/>
              <a:buNone/>
              <a:defRPr sz="1900">
                <a:solidFill>
                  <a:srgbClr val="094E90"/>
                </a:solidFill>
              </a:defRPr>
            </a:lvl3pPr>
            <a:lvl4pPr marL="1371600" indent="0">
              <a:buFontTx/>
              <a:buNone/>
              <a:defRPr sz="1900">
                <a:solidFill>
                  <a:srgbClr val="094E90"/>
                </a:solidFill>
              </a:defRPr>
            </a:lvl4pPr>
            <a:lvl5pPr marL="1828800" indent="0">
              <a:buFontTx/>
              <a:buNone/>
              <a:defRPr sz="1900">
                <a:solidFill>
                  <a:srgbClr val="094E90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9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8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18288" indent="0">
              <a:lnSpc>
                <a:spcPts val="2800"/>
              </a:lnSpc>
              <a:spcBef>
                <a:spcPts val="0"/>
              </a:spcBef>
              <a:buClr>
                <a:srgbClr val="00B1C5"/>
              </a:buClr>
              <a:buFontTx/>
              <a:buNone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094E90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0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18288" indent="0">
              <a:lnSpc>
                <a:spcPts val="2800"/>
              </a:lnSpc>
              <a:spcBef>
                <a:spcPts val="0"/>
              </a:spcBef>
              <a:buClr>
                <a:srgbClr val="00B1C5"/>
              </a:buClr>
              <a:buFontTx/>
              <a:buNone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094E90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6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2B07-935E-4AB2-8FAF-F54D7FB2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88830-6EF1-4AD3-8674-B3CF1FCDD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81E73-5A51-4F45-B253-A9C46637CE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03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18288" indent="0">
              <a:lnSpc>
                <a:spcPts val="2800"/>
              </a:lnSpc>
              <a:spcBef>
                <a:spcPts val="0"/>
              </a:spcBef>
              <a:buClr>
                <a:srgbClr val="00B1C5"/>
              </a:buClr>
              <a:buFontTx/>
              <a:buNone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094E90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93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7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00800"/>
            <a:ext cx="395782" cy="457200"/>
          </a:xfrm>
          <a:prstGeom prst="rect">
            <a:avLst/>
          </a:prstGeom>
        </p:spPr>
        <p:txBody>
          <a:bodyPr anchor="ctr" anchorCtr="0"/>
          <a:lstStyle>
            <a:lvl1pPr algn="r">
              <a:defRPr sz="900" b="1">
                <a:solidFill>
                  <a:srgbClr val="413000"/>
                </a:solidFill>
              </a:defRPr>
            </a:lvl1pPr>
          </a:lstStyle>
          <a:p>
            <a:fld id="{F8E24598-D429-A34B-B4A6-5808099B37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93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063" y="2883434"/>
            <a:ext cx="6764003" cy="721068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rgbClr val="A3BB7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581" y="3548472"/>
            <a:ext cx="6762484" cy="5463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buNone/>
              <a:defRPr sz="2800" b="0" i="0">
                <a:solidFill>
                  <a:srgbClr val="A3BB72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8805" y="4740502"/>
            <a:ext cx="6763563" cy="39337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1900" b="1" i="0">
                <a:solidFill>
                  <a:srgbClr val="094E90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54303" y="4179455"/>
            <a:ext cx="8389697" cy="0"/>
          </a:xfrm>
          <a:prstGeom prst="line">
            <a:avLst/>
          </a:prstGeom>
          <a:ln w="12700" cmpd="sng">
            <a:solidFill>
              <a:srgbClr val="094E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9288" y="5080096"/>
            <a:ext cx="6762750" cy="3698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900">
                <a:solidFill>
                  <a:srgbClr val="094E90"/>
                </a:solidFill>
              </a:defRPr>
            </a:lvl1pPr>
            <a:lvl2pPr marL="457200" indent="0">
              <a:buFontTx/>
              <a:buNone/>
              <a:defRPr sz="1900">
                <a:solidFill>
                  <a:srgbClr val="094E90"/>
                </a:solidFill>
              </a:defRPr>
            </a:lvl2pPr>
            <a:lvl3pPr marL="914400" indent="0">
              <a:buFontTx/>
              <a:buNone/>
              <a:defRPr sz="1900">
                <a:solidFill>
                  <a:srgbClr val="094E90"/>
                </a:solidFill>
              </a:defRPr>
            </a:lvl3pPr>
            <a:lvl4pPr marL="1371600" indent="0">
              <a:buFontTx/>
              <a:buNone/>
              <a:defRPr sz="1900">
                <a:solidFill>
                  <a:srgbClr val="094E90"/>
                </a:solidFill>
              </a:defRPr>
            </a:lvl4pPr>
            <a:lvl5pPr marL="1828800" indent="0">
              <a:buFontTx/>
              <a:buNone/>
              <a:defRPr sz="1900">
                <a:solidFill>
                  <a:srgbClr val="094E90"/>
                </a:solidFill>
              </a:defRPr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6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457200" y="2514600"/>
            <a:ext cx="8077200" cy="2971800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457201"/>
            <a:ext cx="8077200" cy="1752600"/>
          </a:xfrm>
          <a:prstGeom prst="rect">
            <a:avLst/>
          </a:prstGeom>
        </p:spPr>
        <p:txBody>
          <a:bodyPr anchor="t"/>
          <a:lstStyle>
            <a:lvl1pPr algn="l">
              <a:defRPr b="1"/>
            </a:lvl1pPr>
          </a:lstStyle>
          <a:p>
            <a:pPr algn="l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62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292" y="2126395"/>
            <a:ext cx="6497728" cy="66653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292" y="2744688"/>
            <a:ext cx="6400800" cy="6265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buNone/>
              <a:defRPr sz="2800"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85152" y="3417454"/>
            <a:ext cx="825884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5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292" y="2126395"/>
            <a:ext cx="6497728" cy="66653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292" y="2744688"/>
            <a:ext cx="6400800" cy="6265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buNone/>
              <a:defRPr sz="2800"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3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79292" y="2126395"/>
            <a:ext cx="6497728" cy="66653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92" y="2744688"/>
            <a:ext cx="6400800" cy="6265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buNone/>
              <a:defRPr sz="2800"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85152" y="3417454"/>
            <a:ext cx="825884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4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79292" y="2126395"/>
            <a:ext cx="6497728" cy="66653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900"/>
              </a:lnSpc>
              <a:defRPr sz="36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79292" y="2744688"/>
            <a:ext cx="6400800" cy="62658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buNone/>
              <a:defRPr sz="2800"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/>
          <a:p>
            <a:fld id="{85744422-8697-47A1-890F-CCE8AEDF8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228600" indent="-210312">
              <a:lnSpc>
                <a:spcPts val="2800"/>
              </a:lnSpc>
              <a:spcBef>
                <a:spcPts val="0"/>
              </a:spcBef>
              <a:buClr>
                <a:srgbClr val="094E90"/>
              </a:buClr>
              <a:buFont typeface="Arial"/>
              <a:buChar char="•"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C1D3E3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2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4387" y="1448484"/>
            <a:ext cx="7630112" cy="647287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300" b="1">
                <a:solidFill>
                  <a:srgbClr val="094E9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4387" y="2010531"/>
            <a:ext cx="7630112" cy="4300153"/>
          </a:xfrm>
          <a:prstGeom prst="rect">
            <a:avLst/>
          </a:prstGeom>
        </p:spPr>
        <p:txBody>
          <a:bodyPr/>
          <a:lstStyle>
            <a:lvl1pPr marL="18288" indent="0">
              <a:lnSpc>
                <a:spcPts val="2800"/>
              </a:lnSpc>
              <a:spcBef>
                <a:spcPts val="0"/>
              </a:spcBef>
              <a:buClr>
                <a:srgbClr val="00B1C5"/>
              </a:buClr>
              <a:buFontTx/>
              <a:buNone/>
              <a:defRPr sz="2500"/>
            </a:lvl1pPr>
            <a:lvl2pPr marL="457200" indent="-228600">
              <a:lnSpc>
                <a:spcPts val="2600"/>
              </a:lnSpc>
              <a:spcBef>
                <a:spcPts val="300"/>
              </a:spcBef>
              <a:buClr>
                <a:srgbClr val="094E90"/>
              </a:buClr>
              <a:buFont typeface="Arial"/>
              <a:buChar char="•"/>
              <a:defRPr sz="2300"/>
            </a:lvl2pPr>
            <a:lvl3pPr marL="685800" indent="-228600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2000"/>
            </a:lvl3pPr>
            <a:lvl4pPr marL="877824" indent="-192024">
              <a:spcBef>
                <a:spcPts val="200"/>
              </a:spcBef>
              <a:buClr>
                <a:srgbClr val="094E90"/>
              </a:buClr>
              <a:buFont typeface="Lucida Grande"/>
              <a:buChar char="–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_slide_wheat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36"/>
          <a:stretch/>
        </p:blipFill>
        <p:spPr>
          <a:xfrm>
            <a:off x="0" y="0"/>
            <a:ext cx="9144000" cy="2967028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0" r:id="rId2"/>
    <p:sldLayoutId id="214748369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pter_slide_gree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3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ter_slide_te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8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4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_slide_bl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2412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5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_slide_gre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4681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9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_slide_te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6511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0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_slide_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2412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_slide_bl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2412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1821" y="6360886"/>
            <a:ext cx="10096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_slide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04134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613" y="6352721"/>
            <a:ext cx="8545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4422-8697-47A1-890F-CCE8AEDF87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7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sha.org/wp-content/uploads/2018-Final-supplemental-budget-CHART_3.7.2018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b@wsha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179974AB-AD81-4D17-A776-F17929CBE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063" y="2883434"/>
            <a:ext cx="6764003" cy="721068"/>
          </a:xfrm>
        </p:spPr>
        <p:txBody>
          <a:bodyPr/>
          <a:lstStyle/>
          <a:p>
            <a:r>
              <a:rPr lang="en-US" dirty="0"/>
              <a:t>2018 State Legislative Session</a:t>
            </a: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0DD0D830-7952-456C-B34E-52A094BBC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80" y="3548472"/>
            <a:ext cx="7728773" cy="546316"/>
          </a:xfrm>
        </p:spPr>
        <p:txBody>
          <a:bodyPr/>
          <a:lstStyle/>
          <a:p>
            <a:r>
              <a:rPr lang="en-US" dirty="0"/>
              <a:t>Results &amp; Next Steps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515C748-90EC-4DF0-BA39-8B03B3822BF4}"/>
              </a:ext>
            </a:extLst>
          </p:cNvPr>
          <p:cNvSpPr txBox="1">
            <a:spLocks/>
          </p:cNvSpPr>
          <p:nvPr/>
        </p:nvSpPr>
        <p:spPr>
          <a:xfrm>
            <a:off x="657316" y="5274500"/>
            <a:ext cx="6762750" cy="145214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rgbClr val="094E9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rgbClr val="094E9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rgbClr val="094E9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rgbClr val="094E9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900" kern="1200">
                <a:solidFill>
                  <a:srgbClr val="094E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Andrew Busz, </a:t>
            </a:r>
            <a:r>
              <a:rPr lang="en-US" sz="1600" b="1" dirty="0"/>
              <a:t>FAHM</a:t>
            </a:r>
          </a:p>
          <a:p>
            <a:r>
              <a:rPr lang="en-US" sz="2000" b="1" dirty="0"/>
              <a:t>Policy Director Finance, Washington State Hospital  Association</a:t>
            </a:r>
          </a:p>
        </p:txBody>
      </p:sp>
    </p:spTree>
    <p:extLst>
      <p:ext uri="{BB962C8B-B14F-4D97-AF65-F5344CB8AC3E}">
        <p14:creationId xmlns:p14="http://schemas.microsoft.com/office/powerpoint/2010/main" val="87821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EE8F23-712A-4925-AFEA-0372AE83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33" y="2721931"/>
            <a:ext cx="3632950" cy="2293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FE18E-20C5-48C5-8CDE-6992613A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7" y="1526623"/>
            <a:ext cx="7630112" cy="647287"/>
          </a:xfrm>
        </p:spPr>
        <p:txBody>
          <a:bodyPr/>
          <a:lstStyle/>
          <a:p>
            <a:r>
              <a:rPr lang="en-US" dirty="0"/>
              <a:t>Opioids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2DAD-9AA1-46F9-BBC2-92FF0FA24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7" y="2361583"/>
            <a:ext cx="4526832" cy="3156892"/>
          </a:xfrm>
        </p:spPr>
        <p:txBody>
          <a:bodyPr/>
          <a:lstStyle/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Several bills introduced: ranged from new mandates on providers to increasing funding</a:t>
            </a:r>
          </a:p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No opioid bill ended up passing, but important funding for medication-assisted therapy and other services in the budget</a:t>
            </a:r>
          </a:p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DE403-2E6D-43FA-BF76-6A19B5E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E7419-2C5B-4630-985C-24DCB6585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7" y="2010531"/>
            <a:ext cx="3942041" cy="2593367"/>
          </a:xfrm>
        </p:spPr>
        <p:txBody>
          <a:bodyPr/>
          <a:lstStyle/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For 2019 creates a subsidized high-risk pool option for counties with no individual market coverage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For 2020 and beyond, requires insurers participating in the school </a:t>
            </a:r>
            <a:r>
              <a:rPr lang="en-US" u="sng" dirty="0"/>
              <a:t>or</a:t>
            </a:r>
            <a:r>
              <a:rPr lang="en-US" dirty="0"/>
              <a:t> public employee benefit plans to also offer individual market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F2716-F603-4382-B919-02A8DABF8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B4B8A-A165-46EE-B9B6-84ECE06B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96" y="3808207"/>
            <a:ext cx="1886626" cy="2827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DED56-244F-4445-91B1-8F9AB2615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34" y="2186241"/>
            <a:ext cx="2534322" cy="1621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613DC5-4BEA-4687-90DC-71477F8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7" y="1363244"/>
            <a:ext cx="7630112" cy="647287"/>
          </a:xfrm>
        </p:spPr>
        <p:txBody>
          <a:bodyPr/>
          <a:lstStyle/>
          <a:p>
            <a:r>
              <a:rPr lang="en-US" dirty="0"/>
              <a:t>Individual Market Coverage (HB 2408)</a:t>
            </a:r>
          </a:p>
        </p:txBody>
      </p:sp>
    </p:spTree>
    <p:extLst>
      <p:ext uri="{BB962C8B-B14F-4D97-AF65-F5344CB8AC3E}">
        <p14:creationId xmlns:p14="http://schemas.microsoft.com/office/powerpoint/2010/main" val="296423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47CA-6360-44CF-AFF4-45135AC2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for Telemedicine Parity (SB 6399)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A2A2E-52A1-4683-A35A-EFEDD6DF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Directs the telemedicine collaborative to make recommendations by Dec. 1 on a pilot to test payment parity for the following services: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Diabetes mellitus,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stroke,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mental health conditions,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opioid dependence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chronic pain.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FF5CA-22B4-4937-8BCA-361B05909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584A-A548-47F2-B412-21D454C7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7" y="1448484"/>
            <a:ext cx="7912488" cy="647287"/>
          </a:xfrm>
        </p:spPr>
        <p:txBody>
          <a:bodyPr/>
          <a:lstStyle/>
          <a:p>
            <a:r>
              <a:rPr lang="en-US" dirty="0"/>
              <a:t>Service Animal Misrepresentation (HB 2822)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76120-4C6B-4570-8FAC-2AFF6B004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Bill defines “service animal” as a dog or miniature horse individually trained for the purpose of assisting or accommodating a sensory, mental, or physical disability.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Institutions must provide access for service animals but are not required to do so for other animals.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Establishes penalties if a person misrepresents an animal (such as a ‘comfort animal”) to be a service animal.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0E7F3-D3BC-4A55-9545-BB23DF466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CF41-CBF7-453F-8C36-7A23CA9B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Body-worn Cameras (SB 6408)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A16CC-6503-4CB3-BF4D-D46544EF1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Applies to body-worn cameras worn by law enforcement at hospitals and health care facilities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News media wants access to camera footage, putting patient privacy at risk.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Bill preserves privacy protections for body-worn camera recordings that would otherwise have sunset on July 1, 2019.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2C11A-208C-4DF3-A035-0CEDC88B9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6" y="1448484"/>
            <a:ext cx="7876905" cy="647287"/>
          </a:xfrm>
        </p:spPr>
        <p:txBody>
          <a:bodyPr/>
          <a:lstStyle/>
          <a:p>
            <a:r>
              <a:rPr lang="en-US" sz="3100" dirty="0"/>
              <a:t>Issues We Successfully Opposed or Negotiated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6" y="2139458"/>
            <a:ext cx="7630112" cy="430015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Nurse meals and breaks/pre-scheduled on-call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Mergers and affiliations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Wrongful death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Balance billing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Noncompete agreements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Limiting a health care entity’s ability to manage and standardize care</a:t>
            </a:r>
            <a:endParaRPr lang="en-US" dirty="0"/>
          </a:p>
          <a:p>
            <a:pPr marL="18288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 Meals and Breaks (HB 1715)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Would have mandated uninterrupted meal and rest breaks, prohibited the use of pre-scheduled on call and expanded mandatory overtime prohibitions</a:t>
            </a:r>
            <a:endParaRPr lang="en-US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THANK YOU FOR YOUR ADVOCACY!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What you should be doing now</a:t>
            </a:r>
          </a:p>
          <a:p>
            <a:endParaRPr lang="en-US" b="1" dirty="0"/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C871F-B8D6-43E7-A34F-8CE1684F9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1" t="8563" r="30000"/>
          <a:stretch/>
        </p:blipFill>
        <p:spPr>
          <a:xfrm>
            <a:off x="6105998" y="3426487"/>
            <a:ext cx="2228501" cy="273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D2A94-1111-4C7B-A0DF-AE6250975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08" t="16548" r="22418" b="3593"/>
          <a:stretch/>
        </p:blipFill>
        <p:spPr>
          <a:xfrm>
            <a:off x="1738364" y="4543209"/>
            <a:ext cx="2180341" cy="1949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1020752-0F02-4ECE-B7CE-FABBC5EF7616}"/>
              </a:ext>
            </a:extLst>
          </p:cNvPr>
          <p:cNvSpPr/>
          <p:nvPr/>
        </p:nvSpPr>
        <p:spPr>
          <a:xfrm>
            <a:off x="859635" y="5055828"/>
            <a:ext cx="723481" cy="4421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41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 and Affiliations (HB 1811)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have placed significant new requirements on hospitals: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Burdensome reporting to the Attorney General of almost all transactions - even simple arrangements, such as contracted services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Require health care entities to divulge sensitive, proprietary transaction details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Treble damages under the Consumer Protection Act</a:t>
            </a:r>
          </a:p>
          <a:p>
            <a:pPr marL="228600" lvl="1" indent="0">
              <a:buNone/>
            </a:pPr>
            <a:endParaRPr lang="en-US" dirty="0"/>
          </a:p>
          <a:p>
            <a:r>
              <a:rPr lang="en-US" dirty="0"/>
              <a:t>Singles out the health care industry and slippery slope toward additional reporting and regulation</a:t>
            </a:r>
          </a:p>
          <a:p>
            <a:pPr lvl="1"/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44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Wrongful Death (SB 6015/HB 2262)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116861"/>
            <a:ext cx="7630112" cy="430015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Ride the Ducks </a:t>
            </a:r>
            <a:r>
              <a:rPr lang="en-US" dirty="0"/>
              <a:t>accident illustrated limitation of our state’s wrongful death statute</a:t>
            </a:r>
          </a:p>
          <a:p>
            <a:endParaRPr lang="en-US" dirty="0"/>
          </a:p>
          <a:p>
            <a:r>
              <a:rPr lang="en-US" dirty="0"/>
              <a:t>WSHA did not oppose expansion to non-US residents, but strongly opposed: </a:t>
            </a:r>
            <a:endParaRPr lang="en-US" dirty="0">
              <a:highlight>
                <a:srgbClr val="FFFF00"/>
              </a:highlight>
            </a:endParaRPr>
          </a:p>
          <a:p>
            <a:pPr lvl="1">
              <a:buClr>
                <a:srgbClr val="094E90"/>
              </a:buClr>
            </a:pPr>
            <a:r>
              <a:rPr lang="en-US" dirty="0"/>
              <a:t>Significant expansion of damages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Exposure for “deep pocket” defendants under state joint and several liability standard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Removal of economic tie</a:t>
            </a:r>
          </a:p>
          <a:p>
            <a:pPr marL="228600" lvl="1" indent="0">
              <a:buNone/>
            </a:pPr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1363245"/>
            <a:ext cx="7630112" cy="647287"/>
          </a:xfrm>
        </p:spPr>
        <p:txBody>
          <a:bodyPr/>
          <a:lstStyle/>
          <a:p>
            <a:r>
              <a:rPr lang="en-US" dirty="0"/>
              <a:t>Balance Billing (HB 2114)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1920097"/>
            <a:ext cx="7630112" cy="182782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Would have protected consumers from balance billing charges, but created significant administrative burden, cost and liability for hospitals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Unresolved issues: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Agreement on default payment rate in absence of a contract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Self-funded and other health plans not subject to OIC regulation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What you should be doing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881" y="1340862"/>
            <a:ext cx="7630112" cy="64728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6DF9C7-4AFB-4089-9A46-B83027C0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81" y="2071211"/>
            <a:ext cx="4317758" cy="4457408"/>
          </a:xfrm>
        </p:spPr>
        <p:txBody>
          <a:bodyPr/>
          <a:lstStyle/>
          <a:p>
            <a:r>
              <a:rPr lang="en-US" dirty="0"/>
              <a:t>Understand the policy successes and opportunities moving forward</a:t>
            </a:r>
          </a:p>
          <a:p>
            <a:endParaRPr lang="en-US" dirty="0"/>
          </a:p>
          <a:p>
            <a:r>
              <a:rPr lang="en-US" dirty="0"/>
              <a:t>Understand what happened to health care in the supplemental budget</a:t>
            </a:r>
          </a:p>
          <a:p>
            <a:endParaRPr lang="en-US" dirty="0"/>
          </a:p>
          <a:p>
            <a:r>
              <a:rPr lang="en-US" dirty="0"/>
              <a:t>Next steps: Implement, seek our own solutions, and plan for 2019</a:t>
            </a:r>
          </a:p>
          <a:p>
            <a:endParaRPr lang="en-US" dirty="0"/>
          </a:p>
          <a:p>
            <a:endParaRPr lang="en-US" dirty="0"/>
          </a:p>
          <a:p>
            <a:pPr marL="18288" indent="0">
              <a:buNone/>
            </a:pPr>
            <a:endParaRPr lang="en-US" sz="2800" dirty="0"/>
          </a:p>
          <a:p>
            <a:pPr marL="18288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525" y="2536724"/>
            <a:ext cx="3638121" cy="24096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210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B20C-709C-459B-9F18-6450D2A4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6" y="1448484"/>
            <a:ext cx="7202485" cy="647287"/>
          </a:xfrm>
        </p:spPr>
        <p:txBody>
          <a:bodyPr/>
          <a:lstStyle/>
          <a:p>
            <a:r>
              <a:rPr lang="en-US" dirty="0"/>
              <a:t>Penalty Related to Sexual Assault Examination Availability (HB 2585)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F3B1-AFDD-4B11-986E-4D14BFC80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7" y="2732442"/>
            <a:ext cx="7630112" cy="3578242"/>
          </a:xfrm>
        </p:spPr>
        <p:txBody>
          <a:bodyPr/>
          <a:lstStyle/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Sexual assault sample collection requires special forensic training not available at all hospitals.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Bill would have imposed an unreasonable penalty on hospitals related to providing notice of the availability of forensic evidence kit collection.</a:t>
            </a:r>
          </a:p>
          <a:p>
            <a:endParaRPr lang="en-US" dirty="0"/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WSHA supported HB 2101, which directs a study to increase availability and access to sexual assault nurse examiners nationwide.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EAD1-3BC7-47F3-8962-7D6D363FF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Noncompetition Agreements (HB 2903/SB 6522 &amp; SB 6526)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553894"/>
            <a:ext cx="7630112" cy="3348869"/>
          </a:xfrm>
        </p:spPr>
        <p:txBody>
          <a:bodyPr/>
          <a:lstStyle/>
          <a:p>
            <a:r>
              <a:rPr lang="en-US" dirty="0"/>
              <a:t>Would have limited the use of noncompetition agreements, which are used by many hospitals and medical groups to protect investments to help relocate and support physicians</a:t>
            </a:r>
          </a:p>
          <a:p>
            <a:pPr marL="18288" indent="0">
              <a:buNone/>
            </a:pPr>
            <a:endParaRPr lang="en-US" dirty="0"/>
          </a:p>
          <a:p>
            <a:r>
              <a:rPr lang="en-US" b="1" dirty="0"/>
              <a:t>What you should be doing now</a:t>
            </a:r>
          </a:p>
          <a:p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8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8F95-8F4E-4E85-B231-FED8CAF4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7" y="1324982"/>
            <a:ext cx="8118067" cy="1013362"/>
          </a:xfrm>
        </p:spPr>
        <p:txBody>
          <a:bodyPr/>
          <a:lstStyle/>
          <a:p>
            <a:r>
              <a:rPr lang="en-US" sz="3100" dirty="0"/>
              <a:t>Limiting a Health Care Entity’s Ability to Manage and Standardize Care (SB 6247/HB 2482)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B7BEA-7447-41F7-99F5-A774AB1A1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7" y="2458923"/>
            <a:ext cx="7630112" cy="2134340"/>
          </a:xfrm>
        </p:spPr>
        <p:txBody>
          <a:bodyPr/>
          <a:lstStyle/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Would have undermined hospitals’ ability to plan for and provide for health services in their community  </a:t>
            </a:r>
          </a:p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61188" indent="-342900"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dirty="0"/>
              <a:t>Would have created many disagreements about quality and patient 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7F5FF-C1C5-462B-B9A9-1311B4174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5A834-9E05-4CFA-9C28-B0DD6EF9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08" y="4506546"/>
            <a:ext cx="3236360" cy="21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29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7" y="340241"/>
            <a:ext cx="7630112" cy="1327195"/>
          </a:xfrm>
        </p:spPr>
        <p:txBody>
          <a:bodyPr/>
          <a:lstStyle/>
          <a:p>
            <a:r>
              <a:rPr lang="en-US" dirty="0"/>
              <a:t>2018 Supplemental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1106906"/>
            <a:ext cx="5186050" cy="541085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Revenues were up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No cuts to hospitals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budget includes significant funding for K-12 education — $700 million — as well as some funding for behavioral health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More than $150 million in mental health, most investments in state hospitals, but partial hospitalization not funded.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Modest increases for opioid 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Payment increase for pediatric primary care and a study of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7F355-152F-4DDE-8260-D530943E4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467" y="2932105"/>
            <a:ext cx="292608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1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5ED4-0148-4CC0-8692-7F2419DC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99" y="1234201"/>
            <a:ext cx="7630112" cy="647287"/>
          </a:xfrm>
        </p:spPr>
        <p:txBody>
          <a:bodyPr/>
          <a:lstStyle/>
          <a:p>
            <a:r>
              <a:rPr lang="en-US" dirty="0"/>
              <a:t>2018 Supplemental Budget Highlights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5653F8-6C31-4A00-BBEA-48C178C92C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53284"/>
              </p:ext>
            </p:extLst>
          </p:nvPr>
        </p:nvGraphicFramePr>
        <p:xfrm>
          <a:off x="723921" y="1815477"/>
          <a:ext cx="7590798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7310">
                  <a:extLst>
                    <a:ext uri="{9D8B030D-6E8A-4147-A177-3AD203B41FA5}">
                      <a16:colId xmlns:a16="http://schemas.microsoft.com/office/drawing/2014/main" val="4153242312"/>
                    </a:ext>
                  </a:extLst>
                </a:gridCol>
                <a:gridCol w="3993488">
                  <a:extLst>
                    <a:ext uri="{9D8B030D-6E8A-4147-A177-3AD203B41FA5}">
                      <a16:colId xmlns:a16="http://schemas.microsoft.com/office/drawing/2014/main" val="2078744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Issue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7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Opioids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$4.4 million state/$16.5 million total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557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Medicaid physician pediatric primary 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 rate increase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(does not apply to RHCs or FQHCs)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$5.8 million state/$13.8 million total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62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psychiatric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$105.5 million state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03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Community mental health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BHO rate increase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Children’s long term beds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IMD backfill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Crisis reserves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Partial hospitalization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$23 million state/$69.3 total funds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$2 million state/$4 million total funds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$3.3 million state funds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$14.5 million state funds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Not funded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46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Restores unrealized savings from Healthier 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$30.2 million/$67.7 total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739448"/>
                  </a:ext>
                </a:extLst>
              </a:tr>
              <a:tr h="20212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Restores unrealized savings preferred drug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$11.5 million state/$39 million total funds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WHRAP and rural transformation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Transferred funds/study for all rural hospitals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53891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9A3D7-07F2-47E0-876F-60DDEEF70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F6713-C70E-40A1-83FB-DAEEB334D8C0}"/>
              </a:ext>
            </a:extLst>
          </p:cNvPr>
          <p:cNvSpPr txBox="1"/>
          <p:nvPr/>
        </p:nvSpPr>
        <p:spPr>
          <a:xfrm>
            <a:off x="723921" y="5983413"/>
            <a:ext cx="78769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WSHA budget chart: </a:t>
            </a:r>
            <a:r>
              <a:rPr lang="en-US" sz="1600" dirty="0">
                <a:hlinkClick r:id="rId3"/>
              </a:rPr>
              <a:t>http://www.wsha.org/wp-content/uploads/2018-Final-supplemental-budget-CHART_3.7.2018.pdf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40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582" y="2702211"/>
            <a:ext cx="6497728" cy="666530"/>
          </a:xfrm>
        </p:spPr>
        <p:txBody>
          <a:bodyPr/>
          <a:lstStyle/>
          <a:p>
            <a:r>
              <a:rPr lang="en-US" dirty="0"/>
              <a:t>Interim Work and 2019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44422-8697-47A1-890F-CCE8AEDF872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47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Policy Work: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060733"/>
            <a:ext cx="5501204" cy="430015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700" dirty="0"/>
              <a:t>Participate in the rule making process, convene members to monitor impact and give feedback, etc.</a:t>
            </a:r>
          </a:p>
          <a:p>
            <a:pPr lvl="1">
              <a:spcBef>
                <a:spcPts val="1200"/>
              </a:spcBef>
              <a:buClr>
                <a:srgbClr val="094E90"/>
              </a:buClr>
            </a:pPr>
            <a:r>
              <a:rPr lang="en-US" sz="2700" dirty="0"/>
              <a:t>Charity care</a:t>
            </a:r>
          </a:p>
          <a:p>
            <a:pPr lvl="1">
              <a:spcBef>
                <a:spcPts val="1200"/>
              </a:spcBef>
              <a:buClr>
                <a:srgbClr val="094E90"/>
              </a:buClr>
            </a:pPr>
            <a:r>
              <a:rPr lang="en-US" sz="2700" dirty="0"/>
              <a:t>Opioids</a:t>
            </a:r>
          </a:p>
          <a:p>
            <a:pPr lvl="1">
              <a:spcBef>
                <a:spcPts val="1200"/>
              </a:spcBef>
              <a:buClr>
                <a:srgbClr val="094E90"/>
              </a:buClr>
            </a:pPr>
            <a:r>
              <a:rPr lang="en-US" sz="2700" dirty="0"/>
              <a:t>Nurse staffing – 1714 from 2017 session</a:t>
            </a:r>
          </a:p>
          <a:p>
            <a:pPr lvl="1">
              <a:spcBef>
                <a:spcPts val="1200"/>
              </a:spcBef>
              <a:buClr>
                <a:srgbClr val="094E90"/>
              </a:buClr>
            </a:pPr>
            <a:r>
              <a:rPr lang="en-US" sz="2700" dirty="0"/>
              <a:t>Mental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8" name="Picture 4" descr="Checklist, Check, List, Marker, Checked, Mark, Writing">
            <a:extLst>
              <a:ext uri="{FF2B5EF4-FFF2-40B4-BE49-F238E27FC236}">
                <a16:creationId xmlns:a16="http://schemas.microsoft.com/office/drawing/2014/main" id="{5C1D44B6-736E-4270-A991-A5F8E3B9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95" y="2763747"/>
            <a:ext cx="2401110" cy="17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7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Legislative Priorities for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024367"/>
            <a:ext cx="7630112" cy="4300153"/>
          </a:xfrm>
        </p:spPr>
        <p:txBody>
          <a:bodyPr/>
          <a:lstStyle/>
          <a:p>
            <a:r>
              <a:rPr lang="en-US" dirty="0"/>
              <a:t>Many issues will be returning from 2018, in addition: 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Community Safety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Rural transformation</a:t>
            </a:r>
          </a:p>
          <a:p>
            <a:endParaRPr lang="en-US" dirty="0"/>
          </a:p>
          <a:p>
            <a:r>
              <a:rPr lang="en-US" dirty="0"/>
              <a:t>WSHA Public Policy Committee has set the direction for major budget issues: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Difficult to discharge patients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Work force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Outpatient Medicaid rates</a:t>
            </a:r>
          </a:p>
          <a:p>
            <a:pPr lvl="1">
              <a:buClr>
                <a:srgbClr val="094E90"/>
              </a:buClr>
            </a:pPr>
            <a:r>
              <a:rPr lang="en-US" dirty="0"/>
              <a:t>Partial hospitalization: mental health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96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4"/>
          <p:cNvSpPr txBox="1">
            <a:spLocks/>
          </p:cNvSpPr>
          <p:nvPr/>
        </p:nvSpPr>
        <p:spPr>
          <a:xfrm>
            <a:off x="426028" y="2379517"/>
            <a:ext cx="8053734" cy="40836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457200" rtl="0" eaLnBrk="1" latinLnBrk="0" hangingPunct="1">
              <a:lnSpc>
                <a:spcPts val="3100"/>
              </a:lnSpc>
              <a:spcBef>
                <a:spcPts val="0"/>
              </a:spcBef>
              <a:buFont typeface="Arial"/>
              <a:buNone/>
              <a:defRPr sz="2800" b="0" i="0" kern="120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</a:rPr>
              <a:t>Questions?  Comments?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800" b="1" dirty="0">
              <a:solidFill>
                <a:schemeClr val="tx1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</a:rPr>
              <a:t>Andrew Busz</a:t>
            </a:r>
          </a:p>
          <a:p>
            <a:pPr lvl="0" algn="ctr">
              <a:lnSpc>
                <a:spcPct val="100000"/>
              </a:lnSpc>
              <a:defRPr/>
            </a:pPr>
            <a:r>
              <a:rPr lang="en-US" dirty="0">
                <a:solidFill>
                  <a:schemeClr val="tx1"/>
                </a:solidFill>
                <a:hlinkClick r:id="rId3"/>
              </a:rPr>
              <a:t>andrewb@wsha.org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 </a:t>
            </a:r>
            <a:r>
              <a:rPr lang="en-US" dirty="0">
                <a:solidFill>
                  <a:schemeClr val="tx1"/>
                </a:solidFill>
              </a:rPr>
              <a:t>206-216-2533</a:t>
            </a:r>
          </a:p>
          <a:p>
            <a:pPr marL="0" marR="0" lvl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529" y="1639496"/>
            <a:ext cx="9144000" cy="647287"/>
          </a:xfrm>
        </p:spPr>
        <p:txBody>
          <a:bodyPr/>
          <a:lstStyle/>
          <a:p>
            <a:pPr algn="ctr"/>
            <a:r>
              <a:rPr lang="en-US" sz="8000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292" y="2166252"/>
            <a:ext cx="6497728" cy="666530"/>
          </a:xfrm>
        </p:spPr>
        <p:txBody>
          <a:bodyPr/>
          <a:lstStyle/>
          <a:p>
            <a:r>
              <a:rPr lang="en-US" dirty="0"/>
              <a:t>2018 Political Climate &amp; Context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292" y="2836178"/>
            <a:ext cx="6400800" cy="626584"/>
          </a:xfrm>
        </p:spPr>
        <p:txBody>
          <a:bodyPr anchor="t"/>
          <a:lstStyle/>
          <a:p>
            <a:r>
              <a:rPr lang="en-US" dirty="0"/>
              <a:t>One-Party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7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50" y="1188665"/>
            <a:ext cx="7630112" cy="647287"/>
          </a:xfrm>
        </p:spPr>
        <p:txBody>
          <a:bodyPr anchor="t"/>
          <a:lstStyle/>
          <a:p>
            <a:r>
              <a:rPr lang="en-US" dirty="0"/>
              <a:t>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51" y="1699958"/>
            <a:ext cx="7410674" cy="6246714"/>
          </a:xfrm>
        </p:spPr>
        <p:txBody>
          <a:bodyPr anchor="t"/>
          <a:lstStyle/>
          <a:p>
            <a:r>
              <a:rPr lang="en-US" sz="2400" dirty="0"/>
              <a:t>Governor Jay Inslee (D) </a:t>
            </a:r>
            <a:br>
              <a:rPr lang="en-US" sz="2400" dirty="0"/>
            </a:br>
            <a:r>
              <a:rPr lang="en-US" sz="2400" dirty="0"/>
              <a:t> - Easily re-elected to second term</a:t>
            </a:r>
          </a:p>
          <a:p>
            <a:pPr marL="18288" indent="0">
              <a:buNone/>
            </a:pPr>
            <a:endParaRPr lang="en-US" sz="2400" dirty="0"/>
          </a:p>
          <a:p>
            <a:r>
              <a:rPr lang="en-US" sz="2400" dirty="0"/>
              <a:t>House Speaker Frank </a:t>
            </a:r>
            <a:r>
              <a:rPr lang="en-US" sz="2400" dirty="0" err="1"/>
              <a:t>Chopp</a:t>
            </a:r>
            <a:r>
              <a:rPr lang="en-US" sz="2400" dirty="0"/>
              <a:t> (D)  </a:t>
            </a:r>
            <a:br>
              <a:rPr lang="en-US" sz="2400" dirty="0"/>
            </a:br>
            <a:r>
              <a:rPr lang="en-US" sz="2400" dirty="0"/>
              <a:t>- Maintains narrow majority</a:t>
            </a:r>
          </a:p>
          <a:p>
            <a:pPr marL="623888" lvl="1" indent="-225425">
              <a:buClr>
                <a:schemeClr val="tx2"/>
              </a:buClr>
            </a:pPr>
            <a:r>
              <a:rPr lang="en-US" sz="2000" dirty="0"/>
              <a:t>Rep. Eileen Cody (D) continues as chair of House Health Care</a:t>
            </a:r>
          </a:p>
          <a:p>
            <a:pPr marL="623888" lvl="1" indent="-225425">
              <a:buClr>
                <a:schemeClr val="tx2"/>
              </a:buClr>
            </a:pPr>
            <a:r>
              <a:rPr lang="en-US" sz="2000" dirty="0"/>
              <a:t>Rep. Tim </a:t>
            </a:r>
            <a:r>
              <a:rPr lang="en-US" sz="2000" dirty="0" err="1"/>
              <a:t>Ormsby</a:t>
            </a:r>
            <a:r>
              <a:rPr lang="en-US" sz="2000" dirty="0"/>
              <a:t> (D) new chair of House Appropriations</a:t>
            </a:r>
          </a:p>
          <a:p>
            <a:pPr marL="18288" indent="0">
              <a:buNone/>
            </a:pPr>
            <a:endParaRPr lang="en-US" sz="2400" dirty="0"/>
          </a:p>
          <a:p>
            <a:r>
              <a:rPr lang="en-US" sz="2400" dirty="0"/>
              <a:t>Senate Majority Leader Sharon Nelson (D) </a:t>
            </a:r>
          </a:p>
          <a:p>
            <a:pPr marL="398463" indent="-169863">
              <a:buNone/>
            </a:pPr>
            <a:r>
              <a:rPr lang="en-US" sz="2400" dirty="0"/>
              <a:t>- New narrow majority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Sen. Annette Cleveland (D) new chair of Senate Health and </a:t>
            </a:r>
          </a:p>
          <a:p>
            <a:pPr marL="228600" lvl="1" indent="0">
              <a:buClr>
                <a:schemeClr val="tx2"/>
              </a:buClr>
              <a:buNone/>
            </a:pPr>
            <a:r>
              <a:rPr lang="en-US" sz="2000" dirty="0"/>
              <a:t>	Long Term Care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Sen. Christine </a:t>
            </a:r>
            <a:r>
              <a:rPr lang="en-US" sz="2000" dirty="0" err="1"/>
              <a:t>Rolfes</a:t>
            </a:r>
            <a:r>
              <a:rPr lang="en-US" sz="2000" dirty="0"/>
              <a:t> (D) new chair of Senate Ways and Means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26409" y="6543448"/>
            <a:ext cx="1009650" cy="365125"/>
          </a:xfrm>
        </p:spPr>
        <p:txBody>
          <a:bodyPr/>
          <a:lstStyle/>
          <a:p>
            <a:fld id="{85744422-8697-47A1-890F-CCE8AEDF872C}" type="slidenum">
              <a:rPr lang="en-US" sz="1200" smtClean="0"/>
              <a:pPr/>
              <a:t>4</a:t>
            </a:fld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7225178" y="1305752"/>
            <a:ext cx="1801536" cy="3506930"/>
            <a:chOff x="6710180" y="1144462"/>
            <a:chExt cx="1801536" cy="3506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3462" y="2987836"/>
              <a:ext cx="1188254" cy="16635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b="6685"/>
            <a:stretch/>
          </p:blipFill>
          <p:spPr>
            <a:xfrm>
              <a:off x="6710180" y="1144462"/>
              <a:ext cx="1226564" cy="171685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2D22FC-3459-4969-93CA-8F0D97C89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73" y="4928904"/>
            <a:ext cx="1247771" cy="1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5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582" y="2702211"/>
            <a:ext cx="6497728" cy="666530"/>
          </a:xfrm>
        </p:spPr>
        <p:txBody>
          <a:bodyPr/>
          <a:lstStyle/>
          <a:p>
            <a:r>
              <a:rPr lang="en-US" dirty="0"/>
              <a:t>Policy and Budget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44422-8697-47A1-890F-CCE8AEDF872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19262-5A33-47E8-8919-77856C56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7" y="1241220"/>
            <a:ext cx="7630112" cy="647287"/>
          </a:xfrm>
        </p:spPr>
        <p:txBody>
          <a:bodyPr/>
          <a:lstStyle/>
          <a:p>
            <a:r>
              <a:rPr lang="en-US" dirty="0"/>
              <a:t>2018 Legislative Priorities</a:t>
            </a:r>
            <a:br>
              <a:rPr lang="en-US" dirty="0"/>
            </a:br>
            <a:r>
              <a:rPr lang="en-US" sz="2400" b="0" dirty="0"/>
              <a:t>www.wsha.org/policy-advocacy/state-legislative-agenda/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8D61A-5F7C-4FE4-87F1-74229922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46" y="2330166"/>
            <a:ext cx="8324442" cy="4300153"/>
          </a:xfrm>
        </p:spPr>
        <p:txBody>
          <a:bodyPr/>
          <a:lstStyle/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Ensure that hospitals can be stable institutions in their communities, long into the future.</a:t>
            </a: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endParaRPr lang="en-US" sz="2800" dirty="0">
              <a:solidFill>
                <a:schemeClr val="tx2"/>
              </a:solidFill>
            </a:endParaRP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Within a safety-focused regulatory environment, maintain the flexibility to respond to changing needs and opportunities to improve care.</a:t>
            </a: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endParaRPr lang="en-US" sz="2800" dirty="0">
              <a:solidFill>
                <a:schemeClr val="tx2"/>
              </a:solidFill>
            </a:endParaRP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Make it easier to meet patient needs in lower-cost and non-hospital settings.</a:t>
            </a: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endParaRPr lang="en-US" sz="2800" dirty="0">
              <a:solidFill>
                <a:schemeClr val="tx2"/>
              </a:solidFill>
            </a:endParaRPr>
          </a:p>
          <a:p>
            <a:pPr marL="532638" indent="-514350">
              <a:buClr>
                <a:schemeClr val="tx2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Advocate for patients and hospital employees.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37B5-9386-4558-96F2-68BD6F0D6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F48C-A3B3-4D97-83FD-8EC6EB59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11" y="1136534"/>
            <a:ext cx="7630112" cy="647287"/>
          </a:xfrm>
        </p:spPr>
        <p:txBody>
          <a:bodyPr/>
          <a:lstStyle/>
          <a:p>
            <a:r>
              <a:rPr lang="en-US" dirty="0"/>
              <a:t>Bills WSHA Worked this Session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954C1E-36FC-475C-9C2E-9F453BD3FA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089705"/>
              </p:ext>
            </p:extLst>
          </p:nvPr>
        </p:nvGraphicFramePr>
        <p:xfrm>
          <a:off x="562708" y="1783821"/>
          <a:ext cx="7948246" cy="459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884">
                  <a:extLst>
                    <a:ext uri="{9D8B030D-6E8A-4147-A177-3AD203B41FA5}">
                      <a16:colId xmlns:a16="http://schemas.microsoft.com/office/drawing/2014/main" val="1638237334"/>
                    </a:ext>
                  </a:extLst>
                </a:gridCol>
                <a:gridCol w="2085085">
                  <a:extLst>
                    <a:ext uri="{9D8B030D-6E8A-4147-A177-3AD203B41FA5}">
                      <a16:colId xmlns:a16="http://schemas.microsoft.com/office/drawing/2014/main" val="4150095231"/>
                    </a:ext>
                  </a:extLst>
                </a:gridCol>
                <a:gridCol w="1951295">
                  <a:extLst>
                    <a:ext uri="{9D8B030D-6E8A-4147-A177-3AD203B41FA5}">
                      <a16:colId xmlns:a16="http://schemas.microsoft.com/office/drawing/2014/main" val="3658625077"/>
                    </a:ext>
                  </a:extLst>
                </a:gridCol>
                <a:gridCol w="1846982">
                  <a:extLst>
                    <a:ext uri="{9D8B030D-6E8A-4147-A177-3AD203B41FA5}">
                      <a16:colId xmlns:a16="http://schemas.microsoft.com/office/drawing/2014/main" val="77344195"/>
                    </a:ext>
                  </a:extLst>
                </a:gridCol>
              </a:tblGrid>
              <a:tr h="359803">
                <a:tc>
                  <a:txBody>
                    <a:bodyPr/>
                    <a:lstStyle/>
                    <a:p>
                      <a:r>
                        <a:rPr lang="en-US" dirty="0"/>
                        <a:t>Passed -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Died –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Died - Opposed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Died - Neutral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3637"/>
                  </a:ext>
                </a:extLst>
              </a:tr>
              <a:tr h="484998">
                <a:tc>
                  <a:txBody>
                    <a:bodyPr/>
                    <a:lstStyle/>
                    <a:p>
                      <a:r>
                        <a:rPr lang="en-US" sz="1300" b="1" dirty="0"/>
                        <a:t>Charity care clarifications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Opioids (+10 bills not all supported)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Nurse meal/rest breaks &amp; no use of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Peer review expansion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69335"/>
                  </a:ext>
                </a:extLst>
              </a:tr>
              <a:tr h="48499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Body-worn cameras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Advance directives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Extensive reporting of mergers, etc.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90/180 patients in hospitals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901990"/>
                  </a:ext>
                </a:extLst>
              </a:tr>
              <a:tr h="4143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Telemedicine 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Expanded informed consent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Restrict balance billing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CN changes for ASFs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708578"/>
                  </a:ext>
                </a:extLst>
              </a:tr>
              <a:tr h="479737">
                <a:tc>
                  <a:txBody>
                    <a:bodyPr/>
                    <a:lstStyle/>
                    <a:p>
                      <a:r>
                        <a:rPr lang="en-US" sz="1300" dirty="0"/>
                        <a:t>Permitting video for ITA mental health hearings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Ricky’s law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Wrongful death expansion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Restricting/prohibiting non-competes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194691"/>
                  </a:ext>
                </a:extLst>
              </a:tr>
              <a:tr h="687080">
                <a:tc>
                  <a:txBody>
                    <a:bodyPr/>
                    <a:lstStyle/>
                    <a:p>
                      <a:r>
                        <a:rPr lang="en-US" sz="1300" b="1" dirty="0"/>
                        <a:t>Individual market PEBB/SEBB 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Reinsurance for individual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Limiting a hospital’s ability to manage and standardize care 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720691"/>
                  </a:ext>
                </a:extLst>
              </a:tr>
              <a:tr h="484998">
                <a:tc>
                  <a:txBody>
                    <a:bodyPr/>
                    <a:lstStyle/>
                    <a:p>
                      <a:r>
                        <a:rPr lang="en-US" sz="1300" dirty="0"/>
                        <a:t>ARNP/PAs in hospitals (neutral)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/>
                        <a:t>Firearm regulation by local governments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Facility fee notice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31340"/>
                  </a:ext>
                </a:extLst>
              </a:tr>
              <a:tr h="674630">
                <a:tc>
                  <a:txBody>
                    <a:bodyPr/>
                    <a:lstStyle/>
                    <a:p>
                      <a:r>
                        <a:rPr lang="en-US" sz="1300" dirty="0"/>
                        <a:t>Sexual assault nurse examiner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Penalty related to availability of sexual assault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66703"/>
                  </a:ext>
                </a:extLst>
              </a:tr>
              <a:tr h="484998">
                <a:tc>
                  <a:txBody>
                    <a:bodyPr/>
                    <a:lstStyle/>
                    <a:p>
                      <a:r>
                        <a:rPr lang="en-US" sz="1300" dirty="0"/>
                        <a:t>Service animals misrepresentation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41930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924EE-95DA-44D3-9BE2-F025A2556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Session Policy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387" y="2237566"/>
            <a:ext cx="7630112" cy="4300153"/>
          </a:xfrm>
        </p:spPr>
        <p:txBody>
          <a:bodyPr/>
          <a:lstStyle/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Charity care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Opioids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Body-worn cameras in hospitals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Pilot for telemedicine parity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Service animals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Study on sexual assault nurse examiners </a:t>
            </a:r>
          </a:p>
          <a:p>
            <a:pPr marL="361188" indent="-342900">
              <a:spcBef>
                <a:spcPts val="600"/>
              </a:spcBef>
              <a:spcAft>
                <a:spcPts val="600"/>
              </a:spcAft>
              <a:buClr>
                <a:srgbClr val="094E9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Individual market coverage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09" y="1415901"/>
            <a:ext cx="7630112" cy="647287"/>
          </a:xfrm>
        </p:spPr>
        <p:txBody>
          <a:bodyPr/>
          <a:lstStyle/>
          <a:p>
            <a:r>
              <a:rPr lang="en-US" dirty="0"/>
              <a:t>Charity Care (SB 6273)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709" y="2063188"/>
            <a:ext cx="7630112" cy="421491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Amends state charity care law:</a:t>
            </a:r>
          </a:p>
          <a:p>
            <a:pPr lvl="1">
              <a:spcBef>
                <a:spcPts val="600"/>
              </a:spcBef>
              <a:buClr>
                <a:srgbClr val="094E90"/>
              </a:buClr>
            </a:pPr>
            <a:r>
              <a:rPr lang="en-US" dirty="0"/>
              <a:t>Increases standardization regarding notice to patients of the availability of charity care</a:t>
            </a:r>
          </a:p>
          <a:p>
            <a:pPr lvl="1">
              <a:spcBef>
                <a:spcPts val="600"/>
              </a:spcBef>
              <a:buClr>
                <a:srgbClr val="094E90"/>
              </a:buClr>
            </a:pPr>
            <a:r>
              <a:rPr lang="en-US" dirty="0"/>
              <a:t>Requires staff training on charity care policies and interpreter services</a:t>
            </a:r>
          </a:p>
          <a:p>
            <a:pPr lvl="1">
              <a:spcBef>
                <a:spcPts val="600"/>
              </a:spcBef>
              <a:buClr>
                <a:srgbClr val="094E90"/>
              </a:buClr>
            </a:pPr>
            <a:r>
              <a:rPr lang="en-US" dirty="0"/>
              <a:t>Clarifies definitions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Effective October 1, 2018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Department of Health rulemaking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5744422-8697-47A1-890F-CCE8AEDF872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98452-5712-4971-BCF4-5A51AE62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097" y="3917143"/>
            <a:ext cx="3516153" cy="22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71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wheat fiel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6542E61F-C366-4217-9C24-B7A652F6831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ter Slide –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B36ED29E-DEE0-466B-B6AA-01FE7418C704}"/>
    </a:ext>
  </a:extLst>
</a:theme>
</file>

<file path=ppt/theme/theme3.xml><?xml version="1.0" encoding="utf-8"?>
<a:theme xmlns:a="http://schemas.openxmlformats.org/drawingml/2006/main" name="Chapter Slide - Te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F12B84C5-044F-4BBD-A135-F51B2F4FC1ED}"/>
    </a:ext>
  </a:extLst>
</a:theme>
</file>

<file path=ppt/theme/theme4.xml><?xml version="1.0" encoding="utf-8"?>
<a:theme xmlns:a="http://schemas.openxmlformats.org/drawingml/2006/main" name="Content - Blue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60C1502A-534D-4223-BBE8-0C647EA8DEA5}"/>
    </a:ext>
  </a:extLst>
</a:theme>
</file>

<file path=ppt/theme/theme5.xml><?xml version="1.0" encoding="utf-8"?>
<a:theme xmlns:a="http://schemas.openxmlformats.org/drawingml/2006/main" name="Content - Green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D5672339-0B16-43CE-99D8-F1B27A27E359}"/>
    </a:ext>
  </a:extLst>
</a:theme>
</file>

<file path=ppt/theme/theme6.xml><?xml version="1.0" encoding="utf-8"?>
<a:theme xmlns:a="http://schemas.openxmlformats.org/drawingml/2006/main" name="Content - Teal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 agenda cassie nov 2015" id="{43C4F6B6-A99A-4304-8747-6D968D8F0CF9}" vid="{9D1B1927-C0DF-4F12-8523-1486C89C8CCE}"/>
    </a:ext>
  </a:extLst>
</a:theme>
</file>

<file path=ppt/theme/theme7.xml><?xml version="1.0" encoding="utf-8"?>
<a:theme xmlns:a="http://schemas.openxmlformats.org/drawingml/2006/main" name="1_Content - Blue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HA PowerPoint TemplateAugust 2014" id="{BC6DEEC7-3C1F-434A-9193-1A4FF9DE1089}" vid="{9B221BC5-CC50-4288-8222-775D584EA0EC}"/>
    </a:ext>
  </a:extLst>
</a:theme>
</file>

<file path=ppt/theme/theme8.xml><?xml version="1.0" encoding="utf-8"?>
<a:theme xmlns:a="http://schemas.openxmlformats.org/drawingml/2006/main" name="5_Content - Blue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HA PowerPoint TemplateAugust 2014" id="{BC6DEEC7-3C1F-434A-9193-1A4FF9DE1089}" vid="{9B221BC5-CC50-4288-8222-775D584EA0EC}"/>
    </a:ext>
  </a:extLst>
</a:theme>
</file>

<file path=ppt/theme/theme9.xml><?xml version="1.0" encoding="utf-8"?>
<a:theme xmlns:a="http://schemas.openxmlformats.org/drawingml/2006/main" name="Title slide - Raini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HA PowerPoint TemplateAugust 2014" id="{BC6DEEC7-3C1F-434A-9193-1A4FF9DE1089}" vid="{9ABC673E-40A8-4FD8-A2A1-D8A784BF27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1436</Words>
  <Application>Microsoft Office PowerPoint</Application>
  <PresentationFormat>On-screen Show (4:3)</PresentationFormat>
  <Paragraphs>279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Lucida Grande</vt:lpstr>
      <vt:lpstr>Wingdings</vt:lpstr>
      <vt:lpstr>Title Slide - wheat field</vt:lpstr>
      <vt:lpstr>Chapter Slide – Green</vt:lpstr>
      <vt:lpstr>Chapter Slide - Teal</vt:lpstr>
      <vt:lpstr>Content - Blue banner</vt:lpstr>
      <vt:lpstr>Content - Green banner</vt:lpstr>
      <vt:lpstr>Content - Teal banner</vt:lpstr>
      <vt:lpstr>1_Content - Blue banner</vt:lpstr>
      <vt:lpstr>5_Content - Blue banner</vt:lpstr>
      <vt:lpstr>Title slide - Rainier</vt:lpstr>
      <vt:lpstr>2018 State Legislative Session</vt:lpstr>
      <vt:lpstr>Objectives</vt:lpstr>
      <vt:lpstr>2018 Political Climate &amp; Context</vt:lpstr>
      <vt:lpstr>Leadership</vt:lpstr>
      <vt:lpstr>Policy and Budget Results</vt:lpstr>
      <vt:lpstr>2018 Legislative Priorities www.wsha.org/policy-advocacy/state-legislative-agenda/</vt:lpstr>
      <vt:lpstr>Bills WSHA Worked this Session</vt:lpstr>
      <vt:lpstr>2018 Session Policy Successes</vt:lpstr>
      <vt:lpstr>Charity Care (SB 6273) </vt:lpstr>
      <vt:lpstr>Opioids</vt:lpstr>
      <vt:lpstr>Individual Market Coverage (HB 2408)</vt:lpstr>
      <vt:lpstr>Pilot for Telemedicine Parity (SB 6399)</vt:lpstr>
      <vt:lpstr>Service Animal Misrepresentation (HB 2822)</vt:lpstr>
      <vt:lpstr>Body-worn Cameras (SB 6408)</vt:lpstr>
      <vt:lpstr>Issues We Successfully Opposed or Negotiated</vt:lpstr>
      <vt:lpstr>Nurse Meals and Breaks (HB 1715)</vt:lpstr>
      <vt:lpstr>Partnerships and Affiliations (HB 1811)</vt:lpstr>
      <vt:lpstr>Wrongful Death (SB 6015/HB 2262)</vt:lpstr>
      <vt:lpstr>Balance Billing (HB 2114)</vt:lpstr>
      <vt:lpstr>Penalty Related to Sexual Assault Examination Availability (HB 2585)</vt:lpstr>
      <vt:lpstr>Noncompetition Agreements (HB 2903/SB 6522 &amp; SB 6526)</vt:lpstr>
      <vt:lpstr>Limiting a Health Care Entity’s Ability to Manage and Standardize Care (SB 6247/HB 2482) </vt:lpstr>
      <vt:lpstr>2018 Supplemental Budget</vt:lpstr>
      <vt:lpstr>2018 Supplemental Budget Highlights</vt:lpstr>
      <vt:lpstr>Interim Work and 2019 Planning</vt:lpstr>
      <vt:lpstr>Interim Policy Work: Implementation</vt:lpstr>
      <vt:lpstr>Possible Legislative Priorities for 2019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2018 State Legislative Session</dc:title>
  <dc:creator>Chelene Whiteaker</dc:creator>
  <cp:lastModifiedBy>Andrew Busz</cp:lastModifiedBy>
  <cp:revision>105</cp:revision>
  <cp:lastPrinted>2018-03-14T16:52:28Z</cp:lastPrinted>
  <dcterms:modified xsi:type="dcterms:W3CDTF">2018-03-23T02:17:22Z</dcterms:modified>
</cp:coreProperties>
</file>