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  <p:sldMasterId id="2147483867" r:id="rId2"/>
    <p:sldMasterId id="2147483879" r:id="rId3"/>
    <p:sldMasterId id="2147483891" r:id="rId4"/>
    <p:sldMasterId id="2147483855" r:id="rId5"/>
    <p:sldMasterId id="2147483831" r:id="rId6"/>
    <p:sldMasterId id="2147483816" r:id="rId7"/>
  </p:sldMasterIdLst>
  <p:notesMasterIdLst>
    <p:notesMasterId r:id="rId41"/>
  </p:notesMasterIdLst>
  <p:handoutMasterIdLst>
    <p:handoutMasterId r:id="rId42"/>
  </p:handoutMasterIdLst>
  <p:sldIdLst>
    <p:sldId id="264" r:id="rId8"/>
    <p:sldId id="260" r:id="rId9"/>
    <p:sldId id="273" r:id="rId10"/>
    <p:sldId id="275" r:id="rId11"/>
    <p:sldId id="276" r:id="rId12"/>
    <p:sldId id="277" r:id="rId13"/>
    <p:sldId id="278" r:id="rId14"/>
    <p:sldId id="259" r:id="rId15"/>
    <p:sldId id="279" r:id="rId16"/>
    <p:sldId id="300" r:id="rId17"/>
    <p:sldId id="281" r:id="rId18"/>
    <p:sldId id="301" r:id="rId19"/>
    <p:sldId id="280" r:id="rId20"/>
    <p:sldId id="302" r:id="rId21"/>
    <p:sldId id="265" r:id="rId22"/>
    <p:sldId id="266" r:id="rId23"/>
    <p:sldId id="283" r:id="rId24"/>
    <p:sldId id="284" r:id="rId25"/>
    <p:sldId id="303" r:id="rId26"/>
    <p:sldId id="285" r:id="rId27"/>
    <p:sldId id="297" r:id="rId28"/>
    <p:sldId id="286" r:id="rId29"/>
    <p:sldId id="294" r:id="rId30"/>
    <p:sldId id="287" r:id="rId31"/>
    <p:sldId id="295" r:id="rId32"/>
    <p:sldId id="288" r:id="rId33"/>
    <p:sldId id="296" r:id="rId34"/>
    <p:sldId id="291" r:id="rId35"/>
    <p:sldId id="292" r:id="rId36"/>
    <p:sldId id="289" r:id="rId37"/>
    <p:sldId id="293" r:id="rId38"/>
    <p:sldId id="304" r:id="rId39"/>
    <p:sldId id="305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2" autoAdjust="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C070A-FF12-4B25-9C59-CF94EBF494F7}" type="datetimeFigureOut">
              <a:rPr lang="en-US" smtClean="0"/>
              <a:pPr/>
              <a:t>3/11/2016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E12CC-4361-467F-8C95-82D0BA9F0C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670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D620A-7576-4E2D-8D39-E75545E74E28}" type="datetimeFigureOut">
              <a:rPr lang="en-US" smtClean="0"/>
              <a:pPr/>
              <a:t>3/11/2016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DE5E5-8216-4A92-ACE1-EF66D4826C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459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2FF8-C653-41D3-A751-CC06C9FE749B}" type="datetimeFigureOut">
              <a:rPr lang="en-US" smtClean="0"/>
              <a:pPr/>
              <a:t>3/11/2016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FEDF-71D7-48B5-BA2D-EA059CB336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2FF8-C653-41D3-A751-CC06C9FE749B}" type="datetimeFigureOut">
              <a:rPr lang="en-US" smtClean="0"/>
              <a:pPr/>
              <a:t>3/11/2016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FEDF-71D7-48B5-BA2D-EA059CB336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2FF8-C653-41D3-A751-CC06C9FE749B}" type="datetimeFigureOut">
              <a:rPr lang="en-US" smtClean="0"/>
              <a:pPr/>
              <a:t>3/11/2016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FEDF-71D7-48B5-BA2D-EA059CB336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AD287A3-60EA-42F9-93C1-10FAF92AE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657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98F33E8-1C3B-4B6D-8634-A6A8F49973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EEA2E-8292-41D9-9602-C8B11601AE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08032FD-59FE-449C-8F4D-2371B47D13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990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56FAEC-3650-4E02-8D94-23DF0C03D6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DA36844-861A-4445-BA46-14C7D692FC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504217A-E8CE-48B2-BB42-1852652813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4B5C548-5115-4B33-BAED-938A4BE13D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2FF8-C653-41D3-A751-CC06C9FE749B}" type="datetimeFigureOut">
              <a:rPr lang="en-US" smtClean="0"/>
              <a:pPr/>
              <a:t>3/11/2016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FEDF-71D7-48B5-BA2D-EA059CB336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F63CDFE-CE1F-4583-822A-A31541F30E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362200"/>
            <a:ext cx="8229600" cy="3657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A878659-08F1-4E65-AD7B-834658D98B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A433A2D-E2AE-4326-9A72-5F3F4BF5E4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2EE30-6EE0-431E-83D0-9DEF1F53262B}" type="datetimeFigureOut">
              <a:rPr lang="en-US" smtClean="0"/>
              <a:pPr/>
              <a:t>3/11/2016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2B57F-8C5A-4C2B-B469-8155312758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2EE30-6EE0-431E-83D0-9DEF1F53262B}" type="datetimeFigureOut">
              <a:rPr lang="en-US" smtClean="0"/>
              <a:pPr/>
              <a:t>3/11/2016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2B57F-8C5A-4C2B-B469-8155312758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2EE30-6EE0-431E-83D0-9DEF1F53262B}" type="datetimeFigureOut">
              <a:rPr lang="en-US" smtClean="0"/>
              <a:pPr/>
              <a:t>3/11/2016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2B57F-8C5A-4C2B-B469-8155312758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2EE30-6EE0-431E-83D0-9DEF1F53262B}" type="datetimeFigureOut">
              <a:rPr lang="en-US" smtClean="0"/>
              <a:pPr/>
              <a:t>3/11/2016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2B57F-8C5A-4C2B-B469-8155312758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2EE30-6EE0-431E-83D0-9DEF1F53262B}" type="datetimeFigureOut">
              <a:rPr lang="en-US" smtClean="0"/>
              <a:pPr/>
              <a:t>3/11/2016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2B57F-8C5A-4C2B-B469-8155312758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2EE30-6EE0-431E-83D0-9DEF1F53262B}" type="datetimeFigureOut">
              <a:rPr lang="en-US" smtClean="0"/>
              <a:pPr/>
              <a:t>3/11/2016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2B57F-8C5A-4C2B-B469-8155312758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2EE30-6EE0-431E-83D0-9DEF1F53262B}" type="datetimeFigureOut">
              <a:rPr lang="en-US" smtClean="0"/>
              <a:pPr/>
              <a:t>3/11/2016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2B57F-8C5A-4C2B-B469-8155312758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2FF8-C653-41D3-A751-CC06C9FE749B}" type="datetimeFigureOut">
              <a:rPr lang="en-US" smtClean="0"/>
              <a:pPr/>
              <a:t>3/11/2016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FEDF-71D7-48B5-BA2D-EA059CB336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2EE30-6EE0-431E-83D0-9DEF1F53262B}" type="datetimeFigureOut">
              <a:rPr lang="en-US" smtClean="0"/>
              <a:pPr/>
              <a:t>3/11/2016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2B57F-8C5A-4C2B-B469-8155312758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2EE30-6EE0-431E-83D0-9DEF1F53262B}" type="datetimeFigureOut">
              <a:rPr lang="en-US" smtClean="0"/>
              <a:pPr/>
              <a:t>3/11/2016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2B57F-8C5A-4C2B-B469-8155312758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2EE30-6EE0-431E-83D0-9DEF1F53262B}" type="datetimeFigureOut">
              <a:rPr lang="en-US" smtClean="0"/>
              <a:pPr/>
              <a:t>3/11/2016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2B57F-8C5A-4C2B-B469-8155312758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2EE30-6EE0-431E-83D0-9DEF1F53262B}" type="datetimeFigureOut">
              <a:rPr lang="en-US" smtClean="0"/>
              <a:pPr/>
              <a:t>3/11/2016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2B57F-8C5A-4C2B-B469-8155312758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AD287A3-60EA-42F9-93C1-10FAF92AE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657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98F33E8-1C3B-4B6D-8634-A6A8F49973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EEA2E-8292-41D9-9602-C8B11601AE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08032FD-59FE-449C-8F4D-2371B47D13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990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56FAEC-3650-4E02-8D94-23DF0C03D6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DA36844-861A-4445-BA46-14C7D692FC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2FF8-C653-41D3-A751-CC06C9FE749B}" type="datetimeFigureOut">
              <a:rPr lang="en-US" smtClean="0"/>
              <a:pPr/>
              <a:t>3/11/2016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FEDF-71D7-48B5-BA2D-EA059CB336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504217A-E8CE-48B2-BB42-1852652813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4B5C548-5115-4B33-BAED-938A4BE13D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F63CDFE-CE1F-4583-822A-A31541F30E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362200"/>
            <a:ext cx="8229600" cy="3657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A878659-08F1-4E65-AD7B-834658D98B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A433A2D-E2AE-4326-9A72-5F3F4BF5E4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AD287A3-60EA-42F9-93C1-10FAF92AE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slow">
    <p:cover dir="ld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229600" cy="990600"/>
          </a:xfrm>
          <a:prstGeom prst="rect">
            <a:avLst/>
          </a:prstGeom>
        </p:spPr>
        <p:txBody>
          <a:bodyPr/>
          <a:lstStyle>
            <a:lvl1pPr algn="l">
              <a:defRPr sz="4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657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98F33E8-1C3B-4B6D-8634-A6A8F49973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EEA2E-8292-41D9-9602-C8B11601AE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08032FD-59FE-449C-8F4D-2371B47D13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2FF8-C653-41D3-A751-CC06C9FE749B}" type="datetimeFigureOut">
              <a:rPr lang="en-US" smtClean="0"/>
              <a:pPr/>
              <a:t>3/11/2016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FEDF-71D7-48B5-BA2D-EA059CB336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990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56FAEC-3650-4E02-8D94-23DF0C03D6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DA36844-861A-4445-BA46-14C7D692FC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504217A-E8CE-48B2-BB42-1852652813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4B5C548-5115-4B33-BAED-938A4BE13D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F63CDFE-CE1F-4583-822A-A31541F30E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362200"/>
            <a:ext cx="8229600" cy="3657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A878659-08F1-4E65-AD7B-834658D98B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A433A2D-E2AE-4326-9A72-5F3F4BF5E4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AD287A3-60EA-42F9-93C1-10FAF92AE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657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98F33E8-1C3B-4B6D-8634-A6A8F49973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EEA2E-8292-41D9-9602-C8B11601AE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2FF8-C653-41D3-A751-CC06C9FE749B}" type="datetimeFigureOut">
              <a:rPr lang="en-US" smtClean="0"/>
              <a:pPr/>
              <a:t>3/11/2016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FEDF-71D7-48B5-BA2D-EA059CB336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08032FD-59FE-449C-8F4D-2371B47D13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990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56FAEC-3650-4E02-8D94-23DF0C03D6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DA36844-861A-4445-BA46-14C7D692FC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504217A-E8CE-48B2-BB42-1852652813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4B5C548-5115-4B33-BAED-938A4BE13D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F63CDFE-CE1F-4583-822A-A31541F30E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362200"/>
            <a:ext cx="8229600" cy="3657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A878659-08F1-4E65-AD7B-834658D98B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A433A2D-E2AE-4326-9A72-5F3F4BF5E4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AD287A3-60EA-42F9-93C1-10FAF92AE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657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98F33E8-1C3B-4B6D-8634-A6A8F49973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2FF8-C653-41D3-A751-CC06C9FE749B}" type="datetimeFigureOut">
              <a:rPr lang="en-US" smtClean="0"/>
              <a:pPr/>
              <a:t>3/11/2016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FEDF-71D7-48B5-BA2D-EA059CB336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EEA2E-8292-41D9-9602-C8B11601AE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08032FD-59FE-449C-8F4D-2371B47D13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990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B56FAEC-3650-4E02-8D94-23DF0C03D6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DA36844-861A-4445-BA46-14C7D692FC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504217A-E8CE-48B2-BB42-1852652813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4B5C548-5115-4B33-BAED-938A4BE13D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F63CDFE-CE1F-4583-822A-A31541F30E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362200"/>
            <a:ext cx="8229600" cy="3657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A878659-08F1-4E65-AD7B-834658D98B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A433A2D-E2AE-4326-9A72-5F3F4BF5E4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slow">
    <p:cover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2FF8-C653-41D3-A751-CC06C9FE749B}" type="datetimeFigureOut">
              <a:rPr lang="en-US" smtClean="0"/>
              <a:pPr/>
              <a:t>3/11/2016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FEDF-71D7-48B5-BA2D-EA059CB336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slow">
    <p:cover dir="ld"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slow">
    <p:cover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2FF8-C653-41D3-A751-CC06C9FE749B}" type="datetimeFigureOut">
              <a:rPr lang="en-US" smtClean="0"/>
              <a:pPr/>
              <a:t>3/11/2016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FEDF-71D7-48B5-BA2D-EA059CB336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slideLayout" Target="../slideLayouts/slideLayout80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slideLayout" Target="../slideLayouts/slideLayout79.xml"/><Relationship Id="rId2" Type="http://schemas.openxmlformats.org/officeDocument/2006/relationships/slideLayout" Target="../slideLayouts/slideLayout69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5" Type="http://schemas.openxmlformats.org/officeDocument/2006/relationships/theme" Target="../theme/theme7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Relationship Id="rId14" Type="http://schemas.openxmlformats.org/officeDocument/2006/relationships/slideLayout" Target="../slideLayouts/slideLayout8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72FF8-C653-41D3-A751-CC06C9FE749B}" type="datetimeFigureOut">
              <a:rPr lang="en-US" smtClean="0"/>
              <a:pPr/>
              <a:t>3/11/2016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FFEDF-71D7-48B5-BA2D-EA059CB336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ransition spd="slow">
    <p:cover dir="l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580" y="0"/>
            <a:ext cx="9177580" cy="16197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</p:sldLayoutIdLst>
  <p:transition spd="slow">
    <p:cover dir="ld"/>
  </p:transition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2EE30-6EE0-431E-83D0-9DEF1F53262B}" type="datetimeFigureOut">
              <a:rPr lang="en-US" smtClean="0"/>
              <a:pPr/>
              <a:t>3/11/2016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2B57F-8C5A-4C2B-B469-8155312758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</p:sldLayoutIdLst>
  <p:transition spd="slow">
    <p:cover dir="l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580" y="0"/>
            <a:ext cx="9177580" cy="16197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</p:sldLayoutIdLst>
  <p:transition spd="slow">
    <p:cover dir="ld"/>
  </p:transition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580" y="0"/>
            <a:ext cx="9177580" cy="16197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903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  <p:sldLayoutId id="2147483866" r:id="rId12"/>
  </p:sldLayoutIdLst>
  <p:transition spd="slow">
    <p:cover dir="ld"/>
  </p:transition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580" y="0"/>
            <a:ext cx="9177580" cy="16197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transition spd="slow">
    <p:cover dir="ld"/>
  </p:transition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580" y="0"/>
            <a:ext cx="9177580" cy="16197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</p:sldLayoutIdLst>
  <p:transition spd="slow">
    <p:cover dir="ld"/>
  </p:transition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0"/>
            <a:ext cx="7772400" cy="2286000"/>
          </a:xfrm>
        </p:spPr>
        <p:txBody>
          <a:bodyPr/>
          <a:lstStyle/>
          <a:p>
            <a:pPr algn="ctr"/>
            <a:r>
              <a:rPr lang="en-US" b="1" dirty="0" smtClean="0"/>
              <a:t>WVHIMSS</a:t>
            </a:r>
            <a:br>
              <a:rPr lang="en-US" b="1" dirty="0" smtClean="0"/>
            </a:br>
            <a:r>
              <a:rPr lang="en-US" b="1" dirty="0" smtClean="0"/>
              <a:t>Board &amp; Committees</a:t>
            </a:r>
            <a:br>
              <a:rPr lang="en-US" b="1" dirty="0" smtClean="0"/>
            </a:br>
            <a:r>
              <a:rPr lang="en-US" b="1" dirty="0" smtClean="0"/>
              <a:t> </a:t>
            </a:r>
            <a:endParaRPr lang="en-US" b="1" dirty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90600"/>
          </a:xfrm>
        </p:spPr>
        <p:txBody>
          <a:bodyPr/>
          <a:lstStyle/>
          <a:p>
            <a:pPr algn="l"/>
            <a:r>
              <a:rPr lang="en-US" sz="3600" dirty="0" smtClean="0"/>
              <a:t>Secretary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sz="2600" b="1" dirty="0" smtClean="0"/>
              <a:t>Responsibilities</a:t>
            </a:r>
          </a:p>
          <a:p>
            <a:pPr lvl="1"/>
            <a:r>
              <a:rPr lang="en-US" sz="2200" dirty="0" smtClean="0"/>
              <a:t>Participate in the quarterly Executive Board Meetings  </a:t>
            </a:r>
          </a:p>
          <a:p>
            <a:pPr lvl="1"/>
            <a:r>
              <a:rPr lang="en-US" sz="2200" dirty="0" smtClean="0"/>
              <a:t>Participate in all Planning Strategy Session Meetings  </a:t>
            </a:r>
          </a:p>
          <a:p>
            <a:pPr lvl="1"/>
            <a:r>
              <a:rPr lang="en-US" sz="2200" dirty="0" smtClean="0"/>
              <a:t>Attend all Board meetings</a:t>
            </a:r>
          </a:p>
          <a:p>
            <a:pPr lvl="1"/>
            <a:r>
              <a:rPr lang="en-US" sz="2200" dirty="0" smtClean="0"/>
              <a:t>Generate monthly Board meeting agendas and distribute one week prior to the meeting</a:t>
            </a:r>
          </a:p>
          <a:p>
            <a:pPr lvl="1"/>
            <a:r>
              <a:rPr lang="en-US" sz="2200" dirty="0" smtClean="0"/>
              <a:t>Compile meeting minutes and distribute within one week from meeting time</a:t>
            </a:r>
          </a:p>
          <a:p>
            <a:pPr lvl="1"/>
            <a:r>
              <a:rPr lang="en-US" sz="2200" dirty="0" smtClean="0"/>
              <a:t>Prepare ballots</a:t>
            </a:r>
          </a:p>
          <a:p>
            <a:pPr lvl="1"/>
            <a:r>
              <a:rPr lang="en-US" sz="2200" dirty="0" smtClean="0"/>
              <a:t>Retain copies of appropriate Chapter information on the WV HIMSS Portal </a:t>
            </a:r>
          </a:p>
          <a:p>
            <a:pPr lvl="1"/>
            <a:r>
              <a:rPr lang="en-US" sz="2200" dirty="0" smtClean="0"/>
              <a:t> </a:t>
            </a:r>
            <a:r>
              <a:rPr lang="en-US" sz="2200" dirty="0"/>
              <a:t>Prepare and distribute Chapter information to </a:t>
            </a:r>
            <a:r>
              <a:rPr lang="en-US" sz="2200" dirty="0" smtClean="0"/>
              <a:t>members</a:t>
            </a:r>
          </a:p>
          <a:p>
            <a:pPr lvl="1"/>
            <a:r>
              <a:rPr lang="en-US" sz="2200" dirty="0">
                <a:solidFill>
                  <a:prstClr val="black"/>
                </a:solidFill>
              </a:rPr>
              <a:t>Attend to other duties as requested by President</a:t>
            </a:r>
          </a:p>
          <a:p>
            <a:pPr lvl="1"/>
            <a:endParaRPr lang="en-US" sz="2200" dirty="0" smtClean="0"/>
          </a:p>
          <a:p>
            <a:pPr lvl="1"/>
            <a:endParaRPr lang="en-US" sz="2400" dirty="0"/>
          </a:p>
          <a:p>
            <a:pPr lvl="1"/>
            <a:endParaRPr lang="en-US" sz="22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54510"/>
      </p:ext>
    </p:extLst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990600"/>
          </a:xfrm>
        </p:spPr>
        <p:txBody>
          <a:bodyPr/>
          <a:lstStyle/>
          <a:p>
            <a:pPr algn="l"/>
            <a:r>
              <a:rPr lang="en-US" sz="3600" dirty="0" smtClean="0"/>
              <a:t>Secretary </a:t>
            </a:r>
            <a:r>
              <a:rPr lang="en-US" sz="2000" dirty="0" smtClean="0"/>
              <a:t>(continued)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Term</a:t>
            </a:r>
          </a:p>
          <a:p>
            <a:pPr lvl="1"/>
            <a:r>
              <a:rPr lang="en-US" sz="2000" dirty="0" smtClean="0"/>
              <a:t>One year </a:t>
            </a:r>
          </a:p>
          <a:p>
            <a:pPr lvl="1"/>
            <a:endParaRPr lang="en-US" dirty="0" smtClean="0"/>
          </a:p>
          <a:p>
            <a:r>
              <a:rPr lang="en-US" sz="2400" b="1" dirty="0" smtClean="0"/>
              <a:t>Time Commitment</a:t>
            </a:r>
          </a:p>
          <a:p>
            <a:pPr lvl="1"/>
            <a:r>
              <a:rPr lang="en-US" sz="2000" dirty="0" smtClean="0"/>
              <a:t>Six to eight hours of meetings and Chapter work each month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90600"/>
          </a:xfrm>
        </p:spPr>
        <p:txBody>
          <a:bodyPr/>
          <a:lstStyle/>
          <a:p>
            <a:pPr algn="l"/>
            <a:r>
              <a:rPr lang="en-US" sz="3600" dirty="0" smtClean="0"/>
              <a:t>Treasurer 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495800"/>
          </a:xfrm>
        </p:spPr>
        <p:txBody>
          <a:bodyPr>
            <a:normAutofit/>
          </a:bodyPr>
          <a:lstStyle/>
          <a:p>
            <a:r>
              <a:rPr lang="en-US" sz="2600" b="1" dirty="0" smtClean="0"/>
              <a:t>Responsibilities</a:t>
            </a:r>
          </a:p>
          <a:p>
            <a:pPr lvl="1"/>
            <a:r>
              <a:rPr lang="en-US" sz="2400" dirty="0" smtClean="0"/>
              <a:t>Participate in the quarterly Executive Board Meetings  </a:t>
            </a:r>
          </a:p>
          <a:p>
            <a:pPr lvl="1"/>
            <a:r>
              <a:rPr lang="en-US" sz="2400" dirty="0" smtClean="0"/>
              <a:t>Participate in all Planning Strategy Session Meetings  </a:t>
            </a:r>
          </a:p>
          <a:p>
            <a:pPr lvl="1"/>
            <a:r>
              <a:rPr lang="en-US" sz="2400" dirty="0" smtClean="0"/>
              <a:t>Attend all Board meetings</a:t>
            </a:r>
          </a:p>
          <a:p>
            <a:pPr lvl="1"/>
            <a:r>
              <a:rPr lang="en-US" sz="2400" dirty="0" smtClean="0"/>
              <a:t>Maintain Chapter Bank accounts</a:t>
            </a:r>
          </a:p>
          <a:p>
            <a:pPr lvl="1"/>
            <a:r>
              <a:rPr lang="en-US" sz="2400" dirty="0" smtClean="0"/>
              <a:t>Reconcile monthly bank statement and financial transactions</a:t>
            </a:r>
          </a:p>
          <a:p>
            <a:pPr lvl="1"/>
            <a:r>
              <a:rPr lang="en-US" sz="2400" dirty="0" smtClean="0"/>
              <a:t>Process all program receipts</a:t>
            </a:r>
          </a:p>
          <a:p>
            <a:pPr lvl="1"/>
            <a:r>
              <a:rPr lang="en-US" sz="2400" dirty="0"/>
              <a:t>Generate monthly financial reports for Board review</a:t>
            </a:r>
          </a:p>
          <a:p>
            <a:pPr marL="457200" lvl="1" indent="0">
              <a:buNone/>
            </a:pPr>
            <a:endParaRPr lang="en-US" sz="22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817711"/>
      </p:ext>
    </p:extLst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990600"/>
          </a:xfrm>
        </p:spPr>
        <p:txBody>
          <a:bodyPr/>
          <a:lstStyle/>
          <a:p>
            <a:pPr algn="l"/>
            <a:r>
              <a:rPr lang="en-US" sz="3600" dirty="0" smtClean="0"/>
              <a:t>Treasurer </a:t>
            </a:r>
            <a:r>
              <a:rPr lang="en-US" sz="2000" dirty="0" smtClean="0"/>
              <a:t>(continued)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419600"/>
          </a:xfrm>
        </p:spPr>
        <p:txBody>
          <a:bodyPr>
            <a:normAutofit/>
          </a:bodyPr>
          <a:lstStyle/>
          <a:p>
            <a:pPr lvl="1"/>
            <a:r>
              <a:rPr lang="en-US" sz="2400" dirty="0" smtClean="0"/>
              <a:t>Jointly prepared the annual Chapter budget with incoming treasurer</a:t>
            </a:r>
          </a:p>
          <a:p>
            <a:pPr lvl="1"/>
            <a:r>
              <a:rPr lang="en-US" sz="2400" dirty="0" smtClean="0"/>
              <a:t>Prepare Budget and Financial Statement annually for National Standards submission</a:t>
            </a:r>
          </a:p>
          <a:p>
            <a:pPr lvl="1"/>
            <a:r>
              <a:rPr lang="en-US" sz="2400" dirty="0" smtClean="0"/>
              <a:t>Provide financial information for Annual Chapter audit and submit audit summary to Board and National HIMSS</a:t>
            </a:r>
          </a:p>
          <a:p>
            <a:pPr lvl="1"/>
            <a:r>
              <a:rPr lang="en-US" sz="2400" dirty="0" smtClean="0"/>
              <a:t>Prepare and submit federal IRS forms as necessary in the fall</a:t>
            </a:r>
          </a:p>
          <a:p>
            <a:pPr lvl="1"/>
            <a:r>
              <a:rPr lang="en-US" sz="2400" dirty="0" smtClean="0"/>
              <a:t>Attend to other duties as requested by President</a:t>
            </a:r>
          </a:p>
          <a:p>
            <a:pPr lvl="1"/>
            <a:endParaRPr lang="en-US" sz="20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990600"/>
          </a:xfrm>
        </p:spPr>
        <p:txBody>
          <a:bodyPr/>
          <a:lstStyle/>
          <a:p>
            <a:pPr algn="l"/>
            <a:r>
              <a:rPr lang="en-US" sz="3600" dirty="0" smtClean="0"/>
              <a:t>Treasurer </a:t>
            </a:r>
            <a:r>
              <a:rPr lang="en-US" sz="2000" dirty="0" smtClean="0"/>
              <a:t>(continued)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Term</a:t>
            </a:r>
          </a:p>
          <a:p>
            <a:pPr lvl="1"/>
            <a:r>
              <a:rPr lang="en-US" sz="2000" dirty="0" smtClean="0"/>
              <a:t>Two years </a:t>
            </a:r>
          </a:p>
          <a:p>
            <a:pPr lvl="1"/>
            <a:endParaRPr lang="en-US" dirty="0" smtClean="0"/>
          </a:p>
          <a:p>
            <a:r>
              <a:rPr lang="en-US" sz="2400" b="1" dirty="0" smtClean="0"/>
              <a:t>Time Commitment</a:t>
            </a:r>
          </a:p>
          <a:p>
            <a:pPr lvl="1"/>
            <a:r>
              <a:rPr lang="en-US" sz="2000" dirty="0" smtClean="0"/>
              <a:t>Six to eight hours of meetings and Chapter work each month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7095911"/>
      </p:ext>
    </p:extLst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990600"/>
          </a:xfrm>
        </p:spPr>
        <p:txBody>
          <a:bodyPr/>
          <a:lstStyle/>
          <a:p>
            <a:pPr algn="l"/>
            <a:r>
              <a:rPr lang="en-US" sz="3600" dirty="0" smtClean="0"/>
              <a:t>Members at Large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886200"/>
          </a:xfrm>
        </p:spPr>
        <p:txBody>
          <a:bodyPr>
            <a:normAutofit fontScale="62500" lnSpcReduction="20000"/>
          </a:bodyPr>
          <a:lstStyle/>
          <a:p>
            <a:r>
              <a:rPr lang="en-US" sz="3400" b="1" dirty="0" smtClean="0"/>
              <a:t>Responsibilities</a:t>
            </a:r>
          </a:p>
          <a:p>
            <a:pPr lvl="1"/>
            <a:r>
              <a:rPr lang="en-US" sz="3400" dirty="0" smtClean="0"/>
              <a:t>Attend all meetings of the Chapter Board of Directors</a:t>
            </a:r>
          </a:p>
          <a:p>
            <a:pPr lvl="1"/>
            <a:r>
              <a:rPr lang="en-US" sz="3400" dirty="0" smtClean="0"/>
              <a:t>Attend Board special meetings, conference calls or face-to-face, as needed</a:t>
            </a:r>
          </a:p>
          <a:p>
            <a:pPr lvl="1"/>
            <a:r>
              <a:rPr lang="en-US" sz="3400" dirty="0" smtClean="0"/>
              <a:t>Special Assignments such as policies and procedure development  </a:t>
            </a:r>
          </a:p>
          <a:p>
            <a:pPr lvl="1"/>
            <a:r>
              <a:rPr lang="en-US" sz="3400" dirty="0" smtClean="0"/>
              <a:t>Conducts projects to further the goals of the organization or to develop services for the membership. May serve as chair of any ad hoc committee formed to develop these projects.</a:t>
            </a:r>
          </a:p>
          <a:p>
            <a:pPr lvl="1"/>
            <a:r>
              <a:rPr lang="en-US" sz="3400" dirty="0" smtClean="0"/>
              <a:t>Chair or support Chapter committees as needed</a:t>
            </a:r>
          </a:p>
          <a:p>
            <a:pPr lvl="1"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600200"/>
            <a:ext cx="8229600" cy="9906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 </a:t>
            </a:r>
            <a:r>
              <a:rPr lang="en-US" sz="3600" dirty="0" smtClean="0"/>
              <a:t>Members at Large </a:t>
            </a:r>
            <a:r>
              <a:rPr lang="en-US" sz="2000" dirty="0" smtClean="0"/>
              <a:t>(continued)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67200"/>
          </a:xfrm>
        </p:spPr>
        <p:txBody>
          <a:bodyPr>
            <a:normAutofit fontScale="70000" lnSpcReduction="20000"/>
          </a:bodyPr>
          <a:lstStyle/>
          <a:p>
            <a:r>
              <a:rPr lang="en-US" sz="4500" b="1" dirty="0" smtClean="0"/>
              <a:t> </a:t>
            </a:r>
            <a:r>
              <a:rPr lang="en-US" sz="3400" b="1" dirty="0" smtClean="0"/>
              <a:t>Term</a:t>
            </a:r>
          </a:p>
          <a:p>
            <a:pPr lvl="1"/>
            <a:r>
              <a:rPr lang="en-US" sz="2900" dirty="0" smtClean="0"/>
              <a:t>Two years</a:t>
            </a:r>
          </a:p>
          <a:p>
            <a:pPr lvl="1"/>
            <a:endParaRPr lang="en-US" sz="3000" b="1" dirty="0" smtClean="0"/>
          </a:p>
          <a:p>
            <a:r>
              <a:rPr lang="en-US" sz="3400" b="1" dirty="0" smtClean="0"/>
              <a:t>Time Commitment</a:t>
            </a:r>
          </a:p>
          <a:p>
            <a:pPr lvl="1"/>
            <a:r>
              <a:rPr lang="en-US" sz="2900" dirty="0" smtClean="0"/>
              <a:t>Two to four hour per month</a:t>
            </a:r>
          </a:p>
          <a:p>
            <a:pPr lvl="1"/>
            <a:r>
              <a:rPr lang="en-US" sz="2900" dirty="0" smtClean="0"/>
              <a:t> Special assignments - varies</a:t>
            </a:r>
          </a:p>
          <a:p>
            <a:endParaRPr lang="en-US" sz="3400" b="1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sz="2000" dirty="0" smtClean="0"/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endParaRPr lang="en-US" sz="24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990600"/>
          </a:xfrm>
        </p:spPr>
        <p:txBody>
          <a:bodyPr/>
          <a:lstStyle/>
          <a:p>
            <a:pPr algn="l"/>
            <a:r>
              <a:rPr lang="en-US" sz="3600" dirty="0" smtClean="0"/>
              <a:t>Communications Committee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343400"/>
          </a:xfrm>
        </p:spPr>
        <p:txBody>
          <a:bodyPr>
            <a:normAutofit lnSpcReduction="10000"/>
          </a:bodyPr>
          <a:lstStyle/>
          <a:p>
            <a:r>
              <a:rPr lang="en-US" sz="2600" b="1" dirty="0" smtClean="0"/>
              <a:t>Chair responsibilities</a:t>
            </a:r>
          </a:p>
          <a:p>
            <a:pPr lvl="1"/>
            <a:r>
              <a:rPr lang="en-US" sz="2200" dirty="0" smtClean="0"/>
              <a:t>Attend all meetings of the Chapter Board of Directors</a:t>
            </a:r>
          </a:p>
          <a:p>
            <a:pPr lvl="1"/>
            <a:r>
              <a:rPr lang="en-US" sz="2200" dirty="0" smtClean="0"/>
              <a:t>Collaborate with Chapter president and board in recruiting committee</a:t>
            </a:r>
          </a:p>
          <a:p>
            <a:r>
              <a:rPr lang="en-US" sz="2600" b="1" dirty="0" smtClean="0"/>
              <a:t>General Responsibilities</a:t>
            </a:r>
          </a:p>
          <a:p>
            <a:pPr lvl="1"/>
            <a:r>
              <a:rPr lang="en-US" sz="2200" dirty="0" smtClean="0"/>
              <a:t>Support wvhimss.org website</a:t>
            </a:r>
          </a:p>
          <a:p>
            <a:pPr lvl="2"/>
            <a:r>
              <a:rPr lang="en-US" sz="2200" dirty="0" smtClean="0"/>
              <a:t>Event calendar</a:t>
            </a:r>
          </a:p>
          <a:p>
            <a:pPr lvl="2"/>
            <a:r>
              <a:rPr lang="en-US" sz="2200" dirty="0" smtClean="0"/>
              <a:t>Sponsorship</a:t>
            </a:r>
          </a:p>
          <a:p>
            <a:pPr lvl="2"/>
            <a:r>
              <a:rPr lang="en-US" sz="2200" dirty="0" smtClean="0"/>
              <a:t>Surveys (SurveyMonkey)</a:t>
            </a:r>
          </a:p>
          <a:p>
            <a:pPr lvl="2"/>
            <a:r>
              <a:rPr lang="en-US" sz="2200" dirty="0" smtClean="0"/>
              <a:t>Event presentations and pictures</a:t>
            </a:r>
          </a:p>
          <a:p>
            <a:pPr lvl="1"/>
            <a:r>
              <a:rPr lang="en-US" sz="2200" dirty="0" smtClean="0"/>
              <a:t>Domain name and administration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9906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Communications Committee </a:t>
            </a:r>
            <a:r>
              <a:rPr lang="en-US" sz="2000" dirty="0" smtClean="0"/>
              <a:t>(continued)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8229600" cy="3657600"/>
          </a:xfrm>
        </p:spPr>
        <p:txBody>
          <a:bodyPr/>
          <a:lstStyle/>
          <a:p>
            <a:pPr lvl="1"/>
            <a:r>
              <a:rPr lang="en-US" sz="2200" dirty="0" smtClean="0"/>
              <a:t>Newsletters</a:t>
            </a:r>
          </a:p>
          <a:p>
            <a:pPr lvl="1"/>
            <a:r>
              <a:rPr lang="en-US" sz="2200" dirty="0" smtClean="0"/>
              <a:t>Regular Blog Posts</a:t>
            </a:r>
          </a:p>
          <a:p>
            <a:pPr lvl="1"/>
            <a:r>
              <a:rPr lang="en-US" sz="2200" dirty="0" smtClean="0"/>
              <a:t>You Tube Videos</a:t>
            </a:r>
          </a:p>
          <a:p>
            <a:pPr lvl="1"/>
            <a:r>
              <a:rPr lang="en-US" sz="2200" dirty="0" smtClean="0"/>
              <a:t>Website Enhancements</a:t>
            </a:r>
          </a:p>
          <a:p>
            <a:pPr lvl="1"/>
            <a:r>
              <a:rPr lang="en-US" sz="2200" dirty="0" smtClean="0"/>
              <a:t>Website Administration Backup</a:t>
            </a:r>
          </a:p>
          <a:p>
            <a:pPr lvl="1"/>
            <a:r>
              <a:rPr lang="en-US" sz="2200" dirty="0">
                <a:solidFill>
                  <a:prstClr val="black"/>
                </a:solidFill>
              </a:rPr>
              <a:t>Prepare registration site and documents for Chapter meetings</a:t>
            </a:r>
          </a:p>
          <a:p>
            <a:pPr lvl="1"/>
            <a:r>
              <a:rPr lang="en-US" sz="2200" dirty="0">
                <a:solidFill>
                  <a:prstClr val="black"/>
                </a:solidFill>
              </a:rPr>
              <a:t>Prepare electronic registrations for events</a:t>
            </a:r>
          </a:p>
          <a:p>
            <a:pPr lvl="1">
              <a:buNone/>
            </a:pPr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9906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Communications Committee </a:t>
            </a:r>
            <a:r>
              <a:rPr lang="en-US" sz="2000" dirty="0" smtClean="0"/>
              <a:t>(continued)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657600"/>
          </a:xfrm>
        </p:spPr>
        <p:txBody>
          <a:bodyPr/>
          <a:lstStyle/>
          <a:p>
            <a:pPr lvl="1">
              <a:buNone/>
            </a:pPr>
            <a:endParaRPr lang="en-US" sz="2200" dirty="0" smtClean="0"/>
          </a:p>
          <a:p>
            <a:r>
              <a:rPr lang="en-US" sz="2400" b="1" dirty="0" smtClean="0"/>
              <a:t>Term</a:t>
            </a:r>
          </a:p>
          <a:p>
            <a:pPr lvl="1"/>
            <a:r>
              <a:rPr lang="en-US" sz="2000" dirty="0" smtClean="0"/>
              <a:t>Two years</a:t>
            </a:r>
          </a:p>
          <a:p>
            <a:pPr lvl="1">
              <a:buNone/>
            </a:pPr>
            <a:endParaRPr lang="en-US" sz="2000" dirty="0" smtClean="0"/>
          </a:p>
          <a:p>
            <a:r>
              <a:rPr lang="en-US" sz="2400" b="1" dirty="0" smtClean="0"/>
              <a:t>Time Commitment</a:t>
            </a:r>
          </a:p>
          <a:p>
            <a:pPr lvl="1"/>
            <a:r>
              <a:rPr lang="en-US" sz="2000" dirty="0" smtClean="0"/>
              <a:t>One-two hours per month</a:t>
            </a:r>
            <a:endParaRPr lang="en-US" sz="2400" b="1" dirty="0" smtClean="0"/>
          </a:p>
          <a:p>
            <a:pPr lvl="1">
              <a:buNone/>
            </a:pPr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400334"/>
      </p:ext>
    </p:extLst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9906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President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6576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+mj-lt"/>
              </a:rPr>
              <a:t>Responsibilities</a:t>
            </a:r>
          </a:p>
          <a:p>
            <a:pPr lvl="1"/>
            <a:r>
              <a:rPr lang="en-US" sz="2000" dirty="0" smtClean="0"/>
              <a:t>Presides at all meetings of the Board of Directors and the membership</a:t>
            </a:r>
          </a:p>
          <a:p>
            <a:pPr lvl="1"/>
            <a:r>
              <a:rPr lang="en-US" sz="2000" dirty="0" smtClean="0"/>
              <a:t>Attend the annual HIMSS conference to represent the chapter</a:t>
            </a:r>
          </a:p>
          <a:p>
            <a:pPr lvl="1"/>
            <a:r>
              <a:rPr lang="en-US" sz="2000" dirty="0" smtClean="0"/>
              <a:t>Works with the Board to establish the agenda and schedule for all regular and special meetings of the Board of Directors and the membership</a:t>
            </a:r>
          </a:p>
          <a:p>
            <a:pPr lvl="1"/>
            <a:r>
              <a:rPr lang="en-US" sz="2000" dirty="0" smtClean="0"/>
              <a:t>Executes contracts and other instruments on behalf of the chapter with the Secretary and/or Treasurer or any other designated officer, as duly authorized by the Board of Directors</a:t>
            </a: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990600"/>
          </a:xfrm>
        </p:spPr>
        <p:txBody>
          <a:bodyPr/>
          <a:lstStyle/>
          <a:p>
            <a:pPr algn="l"/>
            <a:r>
              <a:rPr lang="en-US" sz="3600" dirty="0" smtClean="0"/>
              <a:t>Membership Committee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Chair Responsibilities</a:t>
            </a:r>
          </a:p>
          <a:p>
            <a:pPr lvl="1"/>
            <a:r>
              <a:rPr lang="en-US" sz="2000" dirty="0" smtClean="0"/>
              <a:t>Attend all meetings of the Chapter Board of Directors</a:t>
            </a:r>
          </a:p>
          <a:p>
            <a:pPr lvl="1"/>
            <a:r>
              <a:rPr lang="en-US" sz="2000" dirty="0" smtClean="0"/>
              <a:t>Receive Monthly Membership report form National HIMSS and report out to Board during monthly call</a:t>
            </a:r>
          </a:p>
          <a:p>
            <a:pPr lvl="1"/>
            <a:r>
              <a:rPr lang="en-US" sz="2000" dirty="0" smtClean="0"/>
              <a:t>Design, plan and execute membership drive activities</a:t>
            </a:r>
          </a:p>
          <a:p>
            <a:r>
              <a:rPr lang="en-US" sz="2400" b="1" dirty="0" smtClean="0"/>
              <a:t>General </a:t>
            </a:r>
            <a:r>
              <a:rPr lang="en-US" sz="2400" b="1" dirty="0" smtClean="0"/>
              <a:t>Responsibilities</a:t>
            </a:r>
          </a:p>
          <a:p>
            <a:pPr lvl="1"/>
            <a:r>
              <a:rPr lang="en-US" sz="2000" dirty="0" smtClean="0"/>
              <a:t>Promote HIMSS and recruit individual members at all times and events</a:t>
            </a:r>
          </a:p>
          <a:p>
            <a:pPr lvl="1"/>
            <a:r>
              <a:rPr lang="en-US" sz="2000" dirty="0" smtClean="0"/>
              <a:t>Promote HIMSS and recruit Organization Affiliate memberships at all times and events</a:t>
            </a:r>
            <a:endParaRPr lang="en-US" sz="2000" dirty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600200"/>
            <a:ext cx="8229600" cy="990600"/>
          </a:xfrm>
        </p:spPr>
        <p:txBody>
          <a:bodyPr/>
          <a:lstStyle/>
          <a:p>
            <a:r>
              <a:rPr lang="en-US" sz="3600" dirty="0" smtClean="0"/>
              <a:t>Membership Committee </a:t>
            </a:r>
            <a:r>
              <a:rPr lang="en-US" sz="2000" dirty="0" smtClean="0"/>
              <a:t>(Continued)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en-US" sz="2000" dirty="0" smtClean="0"/>
          </a:p>
          <a:p>
            <a:r>
              <a:rPr lang="en-US" sz="2400" b="1" dirty="0" smtClean="0"/>
              <a:t>Term</a:t>
            </a:r>
          </a:p>
          <a:p>
            <a:pPr lvl="1"/>
            <a:r>
              <a:rPr lang="en-US" sz="2000" dirty="0" smtClean="0"/>
              <a:t>One year</a:t>
            </a:r>
          </a:p>
          <a:p>
            <a:pPr lvl="1">
              <a:buNone/>
            </a:pPr>
            <a:endParaRPr lang="en-US" sz="2000" b="1" dirty="0" smtClean="0"/>
          </a:p>
          <a:p>
            <a:r>
              <a:rPr lang="en-US" sz="2400" b="1" dirty="0" smtClean="0"/>
              <a:t>Time Commitment </a:t>
            </a:r>
          </a:p>
          <a:p>
            <a:pPr lvl="1"/>
            <a:r>
              <a:rPr lang="en-US" sz="2000" dirty="0" smtClean="0"/>
              <a:t>Two – Three hours per month</a:t>
            </a:r>
          </a:p>
          <a:p>
            <a:endParaRPr lang="en-US" sz="2400" b="1" dirty="0" smtClean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990600"/>
          </a:xfrm>
        </p:spPr>
        <p:txBody>
          <a:bodyPr/>
          <a:lstStyle/>
          <a:p>
            <a:pPr algn="l"/>
            <a:r>
              <a:rPr lang="en-US" sz="3600" dirty="0" smtClean="0"/>
              <a:t>Advocacy Committee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Chair Responsibilities</a:t>
            </a:r>
          </a:p>
          <a:p>
            <a:pPr lvl="1"/>
            <a:r>
              <a:rPr lang="en-US" sz="2000" dirty="0" smtClean="0"/>
              <a:t>Attend all meetings of the Chapter Board of Directors</a:t>
            </a:r>
          </a:p>
          <a:p>
            <a:pPr lvl="1"/>
            <a:r>
              <a:rPr lang="en-US" sz="2000" dirty="0" smtClean="0"/>
              <a:t>Attend monthly CAR – Chapter Advocacy Roundtable meetings</a:t>
            </a:r>
          </a:p>
          <a:p>
            <a:pPr lvl="1"/>
            <a:r>
              <a:rPr lang="en-US" sz="2000" dirty="0" smtClean="0"/>
              <a:t>Facilitate Advocacy Committee monthly meetings</a:t>
            </a:r>
          </a:p>
          <a:p>
            <a:pPr lvl="1"/>
            <a:r>
              <a:rPr lang="en-US" sz="2000" dirty="0" smtClean="0"/>
              <a:t>Schedule and Coordinate Advocacy Day</a:t>
            </a:r>
            <a:endParaRPr lang="en-US" sz="2000" dirty="0"/>
          </a:p>
          <a:p>
            <a:r>
              <a:rPr lang="en-US" sz="2400" b="1" dirty="0" smtClean="0"/>
              <a:t>General Responsibilities</a:t>
            </a:r>
          </a:p>
          <a:p>
            <a:pPr lvl="1"/>
            <a:r>
              <a:rPr lang="en-US" sz="2000" dirty="0" smtClean="0"/>
              <a:t>Attend Advocacy Committee monthly meetings</a:t>
            </a:r>
          </a:p>
          <a:p>
            <a:pPr lvl="1"/>
            <a:r>
              <a:rPr lang="en-US" sz="2000" dirty="0" smtClean="0"/>
              <a:t>Attend Advocacy Day</a:t>
            </a:r>
          </a:p>
          <a:p>
            <a:endParaRPr lang="en-US" dirty="0" smtClean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600200"/>
            <a:ext cx="8229600" cy="990600"/>
          </a:xfrm>
        </p:spPr>
        <p:txBody>
          <a:bodyPr/>
          <a:lstStyle/>
          <a:p>
            <a:r>
              <a:rPr lang="en-US" sz="3600" dirty="0" smtClean="0"/>
              <a:t>Advocacy Committee </a:t>
            </a:r>
            <a:r>
              <a:rPr lang="en-US" sz="2000" dirty="0" smtClean="0"/>
              <a:t>(continued)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en-US" sz="2000" dirty="0" smtClean="0"/>
          </a:p>
          <a:p>
            <a:r>
              <a:rPr lang="en-US" sz="2400" b="1" dirty="0" smtClean="0"/>
              <a:t>Term</a:t>
            </a:r>
          </a:p>
          <a:p>
            <a:pPr lvl="1"/>
            <a:r>
              <a:rPr lang="en-US" sz="2000" dirty="0" smtClean="0"/>
              <a:t>Two years</a:t>
            </a:r>
          </a:p>
          <a:p>
            <a:pPr lvl="1"/>
            <a:endParaRPr lang="en-US" sz="2000" b="1" dirty="0" smtClean="0"/>
          </a:p>
          <a:p>
            <a:r>
              <a:rPr lang="en-US" sz="2400" b="1" dirty="0" smtClean="0"/>
              <a:t>Time Commitment</a:t>
            </a:r>
          </a:p>
          <a:p>
            <a:pPr lvl="1"/>
            <a:r>
              <a:rPr lang="en-US" sz="2000" dirty="0" smtClean="0"/>
              <a:t>Two – three hours per month</a:t>
            </a:r>
          </a:p>
          <a:p>
            <a:endParaRPr lang="en-US" sz="2400" b="1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990600"/>
          </a:xfrm>
        </p:spPr>
        <p:txBody>
          <a:bodyPr/>
          <a:lstStyle/>
          <a:p>
            <a:pPr algn="l"/>
            <a:r>
              <a:rPr lang="en-US" sz="3600" dirty="0" smtClean="0"/>
              <a:t>Sponsorship Committee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Chair Responsibilities</a:t>
            </a:r>
          </a:p>
          <a:p>
            <a:pPr lvl="1"/>
            <a:r>
              <a:rPr lang="en-US" sz="2000" dirty="0" smtClean="0"/>
              <a:t>Attend all meetings of the Chapter Board of Directors</a:t>
            </a:r>
          </a:p>
          <a:p>
            <a:pPr lvl="1"/>
            <a:r>
              <a:rPr lang="en-US" sz="2000" dirty="0" smtClean="0"/>
              <a:t>Facilitate Chapter Sponsorship meetings</a:t>
            </a:r>
          </a:p>
          <a:p>
            <a:r>
              <a:rPr lang="en-US" sz="2400" b="1" dirty="0" smtClean="0"/>
              <a:t>General Responsibilities 	</a:t>
            </a:r>
          </a:p>
          <a:p>
            <a:pPr lvl="1"/>
            <a:r>
              <a:rPr lang="en-US" sz="2000" dirty="0" smtClean="0"/>
              <a:t>Provide leadership to the Sponsorship Committee and review and enhance/strengthen the Chapter Sponsorship program</a:t>
            </a:r>
          </a:p>
          <a:p>
            <a:pPr lvl="1"/>
            <a:r>
              <a:rPr lang="en-US" sz="2000" dirty="0" smtClean="0"/>
              <a:t>Track current vendor sponsorships such as benefits based on sponsor level and renewal timeframes</a:t>
            </a:r>
          </a:p>
          <a:p>
            <a:pPr lvl="1"/>
            <a:r>
              <a:rPr lang="en-US" sz="2000" dirty="0" smtClean="0"/>
              <a:t>Work with current vendor sponsors to obtain feedback on program to enhance/strengthen the program to attract more sponsors</a:t>
            </a:r>
          </a:p>
          <a:p>
            <a:pPr lvl="1"/>
            <a:r>
              <a:rPr lang="en-US" sz="2000" dirty="0" smtClean="0"/>
              <a:t>Follow up on vendor interest in Chapter sponsorship and identify opportunities to acquire new vendor sponsorships</a:t>
            </a:r>
            <a:endParaRPr lang="en-US" sz="2000" dirty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990600"/>
          </a:xfrm>
        </p:spPr>
        <p:txBody>
          <a:bodyPr/>
          <a:lstStyle/>
          <a:p>
            <a:r>
              <a:rPr lang="en-US" sz="3600" dirty="0" smtClean="0"/>
              <a:t>Sponsorship Committee </a:t>
            </a:r>
            <a:r>
              <a:rPr lang="en-US" sz="2000" dirty="0" smtClean="0"/>
              <a:t>(continued)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en-US" sz="2000" dirty="0" smtClean="0"/>
          </a:p>
          <a:p>
            <a:r>
              <a:rPr lang="en-US" sz="2400" b="1" dirty="0" smtClean="0"/>
              <a:t>Term</a:t>
            </a:r>
          </a:p>
          <a:p>
            <a:pPr lvl="1"/>
            <a:r>
              <a:rPr lang="en-US" sz="2000" dirty="0" smtClean="0"/>
              <a:t>Two years</a:t>
            </a:r>
          </a:p>
          <a:p>
            <a:pPr lvl="1"/>
            <a:endParaRPr lang="en-US" sz="2000" b="1" dirty="0" smtClean="0"/>
          </a:p>
          <a:p>
            <a:r>
              <a:rPr lang="en-US" sz="2400" b="1" dirty="0" smtClean="0"/>
              <a:t>Time Commitment</a:t>
            </a:r>
          </a:p>
          <a:p>
            <a:pPr lvl="1"/>
            <a:r>
              <a:rPr lang="en-US" sz="2000" dirty="0" smtClean="0"/>
              <a:t>Two hours per month</a:t>
            </a:r>
          </a:p>
          <a:p>
            <a:endParaRPr lang="en-US" sz="2400" b="1" dirty="0" smtClean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990600"/>
          </a:xfrm>
        </p:spPr>
        <p:txBody>
          <a:bodyPr/>
          <a:lstStyle/>
          <a:p>
            <a:pPr algn="l"/>
            <a:r>
              <a:rPr lang="en-US" sz="3600" dirty="0" smtClean="0"/>
              <a:t>Programming Committee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Chair Responsibilities</a:t>
            </a:r>
          </a:p>
          <a:p>
            <a:pPr lvl="1"/>
            <a:r>
              <a:rPr lang="en-US" sz="2000" dirty="0" smtClean="0"/>
              <a:t>Attend all meetings of the Chapter Board of Directors</a:t>
            </a:r>
          </a:p>
          <a:p>
            <a:pPr lvl="1"/>
            <a:r>
              <a:rPr lang="en-US" sz="2000" dirty="0" smtClean="0"/>
              <a:t>Facilitate Programming Committee meetings</a:t>
            </a:r>
          </a:p>
          <a:p>
            <a:pPr lvl="1"/>
            <a:r>
              <a:rPr lang="en-US" sz="2000" dirty="0">
                <a:solidFill>
                  <a:prstClr val="black"/>
                </a:solidFill>
              </a:rPr>
              <a:t>Obtain gifts for speakers or guests of honor</a:t>
            </a:r>
          </a:p>
          <a:p>
            <a:pPr lvl="1"/>
            <a:r>
              <a:rPr lang="en-US" sz="2000" dirty="0">
                <a:solidFill>
                  <a:prstClr val="black"/>
                </a:solidFill>
              </a:rPr>
              <a:t>Prepare registration table/packets for </a:t>
            </a:r>
            <a:r>
              <a:rPr lang="en-US" sz="2000" dirty="0" smtClean="0">
                <a:solidFill>
                  <a:prstClr val="black"/>
                </a:solidFill>
              </a:rPr>
              <a:t>events</a:t>
            </a:r>
            <a:endParaRPr lang="en-US" sz="2000" dirty="0" smtClean="0"/>
          </a:p>
          <a:p>
            <a:r>
              <a:rPr lang="en-US" sz="2400" b="1" dirty="0" smtClean="0"/>
              <a:t>General Responsibilities</a:t>
            </a:r>
          </a:p>
          <a:p>
            <a:pPr lvl="1"/>
            <a:r>
              <a:rPr lang="en-US" sz="2000" dirty="0" smtClean="0"/>
              <a:t>Provide leadership to the Programming Committee to plan and execute all WVHIISS events for the year</a:t>
            </a:r>
          </a:p>
          <a:p>
            <a:pPr lvl="1"/>
            <a:r>
              <a:rPr lang="en-US" sz="2000" dirty="0" smtClean="0"/>
              <a:t>Responsible for high-level project management of programs and will serve as the point person for  committee</a:t>
            </a: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990600"/>
          </a:xfrm>
        </p:spPr>
        <p:txBody>
          <a:bodyPr/>
          <a:lstStyle/>
          <a:p>
            <a:r>
              <a:rPr lang="en-US" sz="3600" dirty="0" smtClean="0"/>
              <a:t>Programming Committee </a:t>
            </a:r>
            <a:r>
              <a:rPr lang="en-US" sz="2000" dirty="0" smtClean="0"/>
              <a:t>(continued)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000" dirty="0">
                <a:solidFill>
                  <a:prstClr val="black"/>
                </a:solidFill>
              </a:rPr>
              <a:t>Partner with the other board members to maintain a focus on providing educational and networking opportunities that meet the needs of our membership</a:t>
            </a:r>
          </a:p>
          <a:p>
            <a:pPr lvl="1">
              <a:buNone/>
            </a:pPr>
            <a:endParaRPr lang="en-US" sz="2000" dirty="0" smtClean="0"/>
          </a:p>
          <a:p>
            <a:r>
              <a:rPr lang="en-US" sz="2400" b="1" dirty="0" smtClean="0"/>
              <a:t>Term</a:t>
            </a:r>
          </a:p>
          <a:p>
            <a:pPr lvl="1"/>
            <a:r>
              <a:rPr lang="en-US" sz="2000" dirty="0" smtClean="0"/>
              <a:t>Two years</a:t>
            </a:r>
          </a:p>
          <a:p>
            <a:pPr lvl="1"/>
            <a:endParaRPr lang="en-US" sz="2000" b="1" dirty="0" smtClean="0"/>
          </a:p>
          <a:p>
            <a:r>
              <a:rPr lang="en-US" sz="2400" b="1" dirty="0" smtClean="0"/>
              <a:t>Time Commitment</a:t>
            </a:r>
          </a:p>
          <a:p>
            <a:pPr lvl="1"/>
            <a:r>
              <a:rPr lang="en-US" sz="2000" dirty="0" smtClean="0"/>
              <a:t>Four hours per month (may be higher around time of event(s))</a:t>
            </a:r>
          </a:p>
          <a:p>
            <a:endParaRPr lang="en-US" sz="2400" dirty="0" smtClean="0"/>
          </a:p>
          <a:p>
            <a:pPr lvl="1">
              <a:buNone/>
            </a:pPr>
            <a:endParaRPr lang="en-US" sz="2000" b="1" dirty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600200"/>
            <a:ext cx="8229600" cy="990600"/>
          </a:xfrm>
        </p:spPr>
        <p:txBody>
          <a:bodyPr/>
          <a:lstStyle/>
          <a:p>
            <a:pPr algn="l"/>
            <a:r>
              <a:rPr lang="en-US" sz="3600" dirty="0" smtClean="0"/>
              <a:t>Nominating Committee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67200"/>
          </a:xfrm>
        </p:spPr>
        <p:txBody>
          <a:bodyPr>
            <a:normAutofit fontScale="92500"/>
          </a:bodyPr>
          <a:lstStyle/>
          <a:p>
            <a:r>
              <a:rPr lang="en-US" sz="2600" b="1" dirty="0" smtClean="0"/>
              <a:t>Responsibilities</a:t>
            </a:r>
          </a:p>
          <a:p>
            <a:pPr lvl="1"/>
            <a:r>
              <a:rPr lang="en-US" sz="2200" dirty="0" smtClean="0"/>
              <a:t>Draft and review board member job descriptions.</a:t>
            </a:r>
          </a:p>
          <a:p>
            <a:pPr lvl="1"/>
            <a:r>
              <a:rPr lang="en-US" sz="2200" dirty="0" smtClean="0"/>
              <a:t>Develop and track terms of board members to ensure orderly board membership rotation.</a:t>
            </a:r>
          </a:p>
          <a:p>
            <a:pPr lvl="1"/>
            <a:r>
              <a:rPr lang="en-US" sz="2200" dirty="0" smtClean="0"/>
              <a:t>Call prospects and /or create and assemble packet of information for new board member recruitment.</a:t>
            </a:r>
          </a:p>
          <a:p>
            <a:pPr lvl="1"/>
            <a:r>
              <a:rPr lang="en-US" sz="2200" dirty="0" smtClean="0"/>
              <a:t>Determine and review nominating process for new board members who may include: approving or developing prospective board member biographical profile form or application, screening prospective board members through interviews in person or on phone, and placing candidate names in nomination.  </a:t>
            </a:r>
          </a:p>
          <a:p>
            <a:pPr lvl="1"/>
            <a:r>
              <a:rPr lang="en-US" sz="2200" dirty="0" smtClean="0"/>
              <a:t>Determine and recommend slate of officers for election each year.  </a:t>
            </a: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600200"/>
            <a:ext cx="8229600" cy="9906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Nominating Committee </a:t>
            </a:r>
            <a:r>
              <a:rPr lang="en-US" sz="2200" dirty="0" smtClean="0"/>
              <a:t>(continued)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sz="2000" b="1" dirty="0" smtClean="0"/>
          </a:p>
          <a:p>
            <a:r>
              <a:rPr lang="en-US" sz="2400" b="1" dirty="0" smtClean="0"/>
              <a:t>Term</a:t>
            </a:r>
          </a:p>
          <a:p>
            <a:pPr lvl="1"/>
            <a:r>
              <a:rPr lang="en-US" sz="2000" dirty="0" smtClean="0"/>
              <a:t>One year (past president assumes role)</a:t>
            </a:r>
          </a:p>
          <a:p>
            <a:pPr lvl="1"/>
            <a:endParaRPr lang="en-US" sz="2000" b="1" dirty="0" smtClean="0"/>
          </a:p>
          <a:p>
            <a:r>
              <a:rPr lang="en-US" sz="2400" b="1" dirty="0" smtClean="0"/>
              <a:t>Time Commitment</a:t>
            </a:r>
          </a:p>
          <a:p>
            <a:pPr lvl="1"/>
            <a:r>
              <a:rPr lang="en-US" sz="2000" dirty="0" smtClean="0"/>
              <a:t>Two hours a month</a:t>
            </a:r>
          </a:p>
          <a:p>
            <a:endParaRPr lang="en-US" sz="2400" b="1" dirty="0" smtClean="0"/>
          </a:p>
          <a:p>
            <a:endParaRPr lang="en-US" sz="2400" b="1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00200"/>
            <a:ext cx="8229600" cy="990600"/>
          </a:xfrm>
        </p:spPr>
        <p:txBody>
          <a:bodyPr/>
          <a:lstStyle/>
          <a:p>
            <a:pPr algn="l"/>
            <a:r>
              <a:rPr lang="en-US" sz="3600" dirty="0" smtClean="0"/>
              <a:t>President</a:t>
            </a:r>
            <a:r>
              <a:rPr lang="en-US" dirty="0" smtClean="0"/>
              <a:t> </a:t>
            </a:r>
            <a:r>
              <a:rPr lang="en-US" sz="2000" dirty="0" smtClean="0"/>
              <a:t>(continued)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000" dirty="0" smtClean="0"/>
              <a:t>Authorizes all expenditures of chapter funds with approval of the Board of Directors</a:t>
            </a:r>
          </a:p>
          <a:p>
            <a:pPr lvl="1"/>
            <a:r>
              <a:rPr lang="en-US" sz="2000" dirty="0" smtClean="0"/>
              <a:t>Appoints Chairs and Members of all standing committees and special task forces subject to Board approval</a:t>
            </a:r>
          </a:p>
          <a:p>
            <a:pPr lvl="1"/>
            <a:r>
              <a:rPr lang="en-US" sz="2000" dirty="0" smtClean="0"/>
              <a:t>Facilitates the annual chapter self-evaluation and audit of activities that includes a review of standing committees and special task forces</a:t>
            </a:r>
          </a:p>
          <a:p>
            <a:pPr lvl="1"/>
            <a:r>
              <a:rPr lang="en-US" sz="2000" dirty="0" smtClean="0"/>
              <a:t>Serves as the primary liaison with HIMSS and attends necessary programs and meetings in support of on-going HIMSS/chapter relations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990600"/>
          </a:xfrm>
        </p:spPr>
        <p:txBody>
          <a:bodyPr/>
          <a:lstStyle/>
          <a:p>
            <a:pPr algn="l"/>
            <a:r>
              <a:rPr lang="en-US" sz="3600" dirty="0" smtClean="0"/>
              <a:t>Student Program Committee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038600"/>
          </a:xfrm>
        </p:spPr>
        <p:txBody>
          <a:bodyPr/>
          <a:lstStyle/>
          <a:p>
            <a:r>
              <a:rPr lang="en-US" sz="2400" b="1" dirty="0" smtClean="0"/>
              <a:t>Chair Responsibilities </a:t>
            </a:r>
          </a:p>
          <a:p>
            <a:pPr lvl="1"/>
            <a:r>
              <a:rPr lang="en-US" sz="2000" dirty="0" smtClean="0"/>
              <a:t>Attend all meetings of the Chapter Board of Directors</a:t>
            </a:r>
          </a:p>
          <a:p>
            <a:pPr lvl="1"/>
            <a:r>
              <a:rPr lang="en-US" sz="2000" dirty="0" smtClean="0"/>
              <a:t>Increase student membership</a:t>
            </a:r>
          </a:p>
          <a:p>
            <a:pPr lvl="1"/>
            <a:r>
              <a:rPr lang="en-US" sz="2000" dirty="0" smtClean="0"/>
              <a:t>Increase awareness of HIMSS to student population</a:t>
            </a:r>
          </a:p>
          <a:p>
            <a:r>
              <a:rPr lang="en-US" sz="2400" b="1" dirty="0" smtClean="0"/>
              <a:t>General Responsibilities</a:t>
            </a:r>
          </a:p>
          <a:p>
            <a:pPr lvl="1"/>
            <a:r>
              <a:rPr lang="en-US" sz="2000" dirty="0" smtClean="0"/>
              <a:t>Advocate the benefits of HIMSS membership to students enrolled in:</a:t>
            </a:r>
          </a:p>
          <a:p>
            <a:pPr lvl="2"/>
            <a:r>
              <a:rPr lang="en-US" sz="2000" dirty="0" smtClean="0"/>
              <a:t>Certificate Programs</a:t>
            </a:r>
          </a:p>
          <a:p>
            <a:pPr lvl="2"/>
            <a:r>
              <a:rPr lang="en-US" sz="2000" dirty="0" smtClean="0"/>
              <a:t>Undergraduate Programs</a:t>
            </a:r>
          </a:p>
          <a:p>
            <a:pPr lvl="2"/>
            <a:r>
              <a:rPr lang="en-US" sz="2000" dirty="0" smtClean="0"/>
              <a:t>Graduate Programs</a:t>
            </a:r>
          </a:p>
          <a:p>
            <a:pPr lvl="2"/>
            <a:r>
              <a:rPr lang="en-US" sz="2000" dirty="0" smtClean="0"/>
              <a:t>Doctoral/Post-Graduate Programs</a:t>
            </a:r>
            <a:endParaRPr lang="en-US" sz="2000" dirty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990600"/>
          </a:xfrm>
        </p:spPr>
        <p:txBody>
          <a:bodyPr/>
          <a:lstStyle/>
          <a:p>
            <a:r>
              <a:rPr lang="en-US" sz="3600" dirty="0" smtClean="0"/>
              <a:t>Student Program Committee </a:t>
            </a:r>
            <a:r>
              <a:rPr lang="en-US" sz="2000" dirty="0" smtClean="0"/>
              <a:t>(continued)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657600"/>
          </a:xfrm>
        </p:spPr>
        <p:txBody>
          <a:bodyPr/>
          <a:lstStyle/>
          <a:p>
            <a:pPr lvl="1">
              <a:buNone/>
            </a:pPr>
            <a:endParaRPr lang="en-US" sz="2000" b="1" dirty="0" smtClean="0"/>
          </a:p>
          <a:p>
            <a:r>
              <a:rPr lang="en-US" sz="2400" b="1" dirty="0" smtClean="0"/>
              <a:t>Term</a:t>
            </a:r>
          </a:p>
          <a:p>
            <a:pPr lvl="1"/>
            <a:r>
              <a:rPr lang="en-US" sz="2000" dirty="0" smtClean="0"/>
              <a:t>One year</a:t>
            </a:r>
          </a:p>
          <a:p>
            <a:pPr lvl="1"/>
            <a:endParaRPr lang="en-US" sz="2000" b="1" dirty="0" smtClean="0"/>
          </a:p>
          <a:p>
            <a:r>
              <a:rPr lang="en-US" sz="2400" b="1" dirty="0" smtClean="0"/>
              <a:t>Time Commitment </a:t>
            </a:r>
          </a:p>
          <a:p>
            <a:pPr lvl="1"/>
            <a:r>
              <a:rPr lang="en-US" sz="2000" dirty="0">
                <a:solidFill>
                  <a:prstClr val="black"/>
                </a:solidFill>
              </a:rPr>
              <a:t>Four hours per month with a majority of commitment coming during the months of August - December and January - May.</a:t>
            </a:r>
          </a:p>
          <a:p>
            <a:endParaRPr lang="en-US" sz="2400" b="1" dirty="0" smtClean="0"/>
          </a:p>
          <a:p>
            <a:endParaRPr lang="en-US" sz="2400" b="1" dirty="0" smtClean="0"/>
          </a:p>
          <a:p>
            <a:pPr lvl="1"/>
            <a:endParaRPr lang="en-US" sz="2000" b="1" dirty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990600"/>
          </a:xfrm>
        </p:spPr>
        <p:txBody>
          <a:bodyPr/>
          <a:lstStyle/>
          <a:p>
            <a:pPr algn="l"/>
            <a:r>
              <a:rPr lang="en-US" sz="3600" dirty="0" smtClean="0"/>
              <a:t>Scholarship Program Committee</a:t>
            </a:r>
            <a:endParaRPr lang="en-US" sz="3600" dirty="0"/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038600"/>
          </a:xfrm>
        </p:spPr>
        <p:txBody>
          <a:bodyPr/>
          <a:lstStyle/>
          <a:p>
            <a:r>
              <a:rPr lang="en-US" sz="2400" b="1" dirty="0" smtClean="0"/>
              <a:t>Chair Responsibilities </a:t>
            </a:r>
          </a:p>
          <a:p>
            <a:pPr lvl="1"/>
            <a:r>
              <a:rPr lang="en-US" sz="2000" dirty="0" smtClean="0"/>
              <a:t>Attend all meetings of the Chapter Board of Directors</a:t>
            </a:r>
          </a:p>
          <a:p>
            <a:pPr lvl="1"/>
            <a:r>
              <a:rPr lang="en-US" sz="2000" dirty="0" smtClean="0"/>
              <a:t>Administer the WVHIMSS Scholarship process through all phases.</a:t>
            </a:r>
          </a:p>
          <a:p>
            <a:pPr lvl="1"/>
            <a:r>
              <a:rPr lang="en-US" sz="2000" dirty="0" smtClean="0"/>
              <a:t>Increase the awareness of the WVHIMSS Scholarship</a:t>
            </a:r>
          </a:p>
          <a:p>
            <a:r>
              <a:rPr lang="en-US" sz="2400" b="1" dirty="0" smtClean="0"/>
              <a:t>General Responsibilities</a:t>
            </a:r>
          </a:p>
          <a:p>
            <a:pPr lvl="1"/>
            <a:r>
              <a:rPr lang="en-US" sz="2000" dirty="0" smtClean="0"/>
              <a:t>Advocate the WVHIMSS  scholarship to membership enrolled in:</a:t>
            </a:r>
          </a:p>
          <a:p>
            <a:pPr lvl="2"/>
            <a:r>
              <a:rPr lang="en-US" sz="2000" dirty="0" smtClean="0"/>
              <a:t>Undergraduate Programs</a:t>
            </a:r>
          </a:p>
          <a:p>
            <a:pPr lvl="2"/>
            <a:r>
              <a:rPr lang="en-US" sz="2000" dirty="0" smtClean="0"/>
              <a:t>Graduate Programs</a:t>
            </a:r>
          </a:p>
          <a:p>
            <a:pPr lvl="2"/>
            <a:r>
              <a:rPr lang="en-US" sz="2000" dirty="0" smtClean="0"/>
              <a:t>Doctoral/Post-Graduate Programs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45330395"/>
      </p:ext>
    </p:extLst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990600"/>
          </a:xfrm>
        </p:spPr>
        <p:txBody>
          <a:bodyPr/>
          <a:lstStyle/>
          <a:p>
            <a:r>
              <a:rPr lang="en-US" sz="3600" dirty="0" smtClean="0"/>
              <a:t>Scholarship Program Committee </a:t>
            </a:r>
            <a:r>
              <a:rPr lang="en-US" sz="2000" dirty="0" smtClean="0"/>
              <a:t>(continued)</a:t>
            </a:r>
            <a:endParaRPr lang="en-US" sz="20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657600"/>
          </a:xfrm>
        </p:spPr>
        <p:txBody>
          <a:bodyPr/>
          <a:lstStyle/>
          <a:p>
            <a:pPr lvl="1">
              <a:buNone/>
            </a:pPr>
            <a:endParaRPr lang="en-US" sz="2000" b="1" dirty="0" smtClean="0"/>
          </a:p>
          <a:p>
            <a:r>
              <a:rPr lang="en-US" sz="2400" b="1" dirty="0" smtClean="0"/>
              <a:t>Term</a:t>
            </a:r>
          </a:p>
          <a:p>
            <a:pPr lvl="1"/>
            <a:r>
              <a:rPr lang="en-US" sz="2000" dirty="0" smtClean="0"/>
              <a:t>One year</a:t>
            </a:r>
          </a:p>
          <a:p>
            <a:pPr lvl="1"/>
            <a:endParaRPr lang="en-US" sz="2000" b="1" dirty="0" smtClean="0"/>
          </a:p>
          <a:p>
            <a:r>
              <a:rPr lang="en-US" sz="2400" b="1" dirty="0" smtClean="0"/>
              <a:t>Time Commitment </a:t>
            </a:r>
          </a:p>
          <a:p>
            <a:pPr lvl="1"/>
            <a:r>
              <a:rPr lang="en-US" sz="2000" dirty="0" smtClean="0"/>
              <a:t>Four hours per month with an increase in time commitment during the month of April for review of scholarship applications.</a:t>
            </a:r>
          </a:p>
          <a:p>
            <a:endParaRPr lang="en-US" sz="2400" b="1" dirty="0" smtClean="0"/>
          </a:p>
          <a:p>
            <a:endParaRPr lang="en-US" sz="2400" b="1" dirty="0" smtClean="0"/>
          </a:p>
          <a:p>
            <a:pPr lvl="1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199682294"/>
      </p:ext>
    </p:extLst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990600"/>
          </a:xfrm>
        </p:spPr>
        <p:txBody>
          <a:bodyPr/>
          <a:lstStyle/>
          <a:p>
            <a:pPr algn="l"/>
            <a:r>
              <a:rPr lang="en-US" sz="3600" dirty="0" smtClean="0"/>
              <a:t>President</a:t>
            </a:r>
            <a:r>
              <a:rPr lang="en-US" dirty="0" smtClean="0"/>
              <a:t> </a:t>
            </a:r>
            <a:r>
              <a:rPr lang="en-US" sz="2000" dirty="0" smtClean="0"/>
              <a:t>(continued)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000" dirty="0" smtClean="0"/>
              <a:t>Ensures compliance with all reporting obligations to Federal and State governments and to HIMSS</a:t>
            </a:r>
          </a:p>
          <a:p>
            <a:pPr lvl="1"/>
            <a:r>
              <a:rPr lang="en-US" sz="2000" dirty="0" smtClean="0"/>
              <a:t>Conducts a year-end transition meeting with the outgoing and incoming Board of Directors</a:t>
            </a:r>
          </a:p>
          <a:p>
            <a:pPr lvl="1"/>
            <a:r>
              <a:rPr lang="en-US" sz="2000" dirty="0" smtClean="0"/>
              <a:t>Participate in the quarterly Executive Board Meetings</a:t>
            </a:r>
          </a:p>
          <a:p>
            <a:pPr lvl="1"/>
            <a:r>
              <a:rPr lang="en-US" sz="2000" dirty="0" smtClean="0"/>
              <a:t>Participate in all Planning Strategy Session Meetings</a:t>
            </a:r>
          </a:p>
          <a:p>
            <a:pPr lvl="1"/>
            <a:r>
              <a:rPr lang="en-US" sz="2000" dirty="0" smtClean="0"/>
              <a:t>Performs any other non-specified duties necessary to further the business of the chapter as duly authorized by the Board of Directors</a:t>
            </a:r>
            <a:endParaRPr lang="en-US" sz="2000" dirty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990600"/>
          </a:xfrm>
        </p:spPr>
        <p:txBody>
          <a:bodyPr/>
          <a:lstStyle/>
          <a:p>
            <a:pPr algn="l"/>
            <a:r>
              <a:rPr lang="en-US" sz="3600" dirty="0" smtClean="0"/>
              <a:t>President</a:t>
            </a:r>
            <a:r>
              <a:rPr lang="en-US" dirty="0" smtClean="0"/>
              <a:t> </a:t>
            </a:r>
            <a:r>
              <a:rPr lang="en-US" sz="2000" dirty="0" smtClean="0"/>
              <a:t>(continued)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Term</a:t>
            </a:r>
          </a:p>
          <a:p>
            <a:pPr lvl="1"/>
            <a:r>
              <a:rPr lang="en-US" sz="2000" dirty="0" smtClean="0"/>
              <a:t>One year: immediately follows Vice President / President-Elect</a:t>
            </a:r>
          </a:p>
          <a:p>
            <a:pPr lvl="1">
              <a:buNone/>
            </a:pPr>
            <a:r>
              <a:rPr lang="en-US" dirty="0" smtClean="0"/>
              <a:t> </a:t>
            </a:r>
          </a:p>
          <a:p>
            <a:r>
              <a:rPr lang="en-US" sz="2400" b="1" dirty="0" smtClean="0"/>
              <a:t>Time Commitment </a:t>
            </a:r>
          </a:p>
          <a:p>
            <a:pPr lvl="1"/>
            <a:r>
              <a:rPr lang="en-US" sz="2000" dirty="0" smtClean="0"/>
              <a:t>An average of four –six  hours of meetings and Chapter work each month</a:t>
            </a:r>
          </a:p>
          <a:p>
            <a:pPr lvl="1"/>
            <a:r>
              <a:rPr lang="en-US" sz="2000" dirty="0" smtClean="0"/>
              <a:t>Attend the Annual HIMSS conference, four days</a:t>
            </a:r>
          </a:p>
          <a:p>
            <a:pPr lvl="1">
              <a:buNone/>
            </a:pPr>
            <a:r>
              <a:rPr lang="en-US" dirty="0" smtClean="0"/>
              <a:t> 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990600"/>
          </a:xfrm>
        </p:spPr>
        <p:txBody>
          <a:bodyPr/>
          <a:lstStyle/>
          <a:p>
            <a:pPr algn="l"/>
            <a:r>
              <a:rPr lang="en-US" sz="3600" dirty="0" smtClean="0"/>
              <a:t>Past President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Responsibilities</a:t>
            </a:r>
          </a:p>
          <a:p>
            <a:pPr lvl="1"/>
            <a:r>
              <a:rPr lang="en-US" sz="2000" dirty="0" smtClean="0"/>
              <a:t>Assist President and Board with programs, policy, and administrative function</a:t>
            </a:r>
          </a:p>
          <a:p>
            <a:pPr lvl="1"/>
            <a:r>
              <a:rPr lang="en-US" sz="2000" dirty="0" smtClean="0"/>
              <a:t>Attend to other duties as requested by the President</a:t>
            </a:r>
          </a:p>
          <a:p>
            <a:pPr lvl="1"/>
            <a:r>
              <a:rPr lang="en-US" sz="2000" dirty="0" smtClean="0"/>
              <a:t>Participate in the quarterly Executive Board Meetings</a:t>
            </a:r>
          </a:p>
          <a:p>
            <a:pPr lvl="1"/>
            <a:r>
              <a:rPr lang="en-US" sz="2000" dirty="0" smtClean="0"/>
              <a:t>Participate in all Planning Strategy Session Meetings</a:t>
            </a:r>
          </a:p>
          <a:p>
            <a:pPr lvl="1"/>
            <a:r>
              <a:rPr lang="en-US" sz="2000" dirty="0" smtClean="0"/>
              <a:t>Seek opportunities to volunteer at the national level</a:t>
            </a:r>
          </a:p>
          <a:p>
            <a:pPr lvl="1"/>
            <a:r>
              <a:rPr lang="en-US" sz="2000" dirty="0" smtClean="0"/>
              <a:t>Chair Nominations Committee</a:t>
            </a:r>
          </a:p>
          <a:p>
            <a:pPr lvl="1"/>
            <a:r>
              <a:rPr lang="en-US" sz="2000" dirty="0" smtClean="0"/>
              <a:t>Receive and tally nomination ballots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990600"/>
          </a:xfrm>
        </p:spPr>
        <p:txBody>
          <a:bodyPr/>
          <a:lstStyle/>
          <a:p>
            <a:pPr algn="l"/>
            <a:r>
              <a:rPr lang="en-US" sz="3600" dirty="0" smtClean="0"/>
              <a:t>Past President </a:t>
            </a:r>
            <a:r>
              <a:rPr lang="en-US" sz="2000" dirty="0" smtClean="0"/>
              <a:t>(continued)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Term</a:t>
            </a:r>
          </a:p>
          <a:p>
            <a:pPr lvl="1"/>
            <a:r>
              <a:rPr lang="en-US" sz="2000" dirty="0" smtClean="0"/>
              <a:t>One year: immediately follows Presidency</a:t>
            </a:r>
          </a:p>
          <a:p>
            <a:pPr lvl="1"/>
            <a:endParaRPr lang="en-US" dirty="0" smtClean="0"/>
          </a:p>
          <a:p>
            <a:r>
              <a:rPr lang="en-US" sz="2400" b="1" dirty="0" smtClean="0"/>
              <a:t>Time Commitment </a:t>
            </a:r>
          </a:p>
          <a:p>
            <a:pPr lvl="1"/>
            <a:r>
              <a:rPr lang="en-US" sz="2000" dirty="0" smtClean="0"/>
              <a:t>Four hours of meetings and Chapter work each month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9906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Vice President / President-Elect 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038600"/>
          </a:xfrm>
        </p:spPr>
        <p:txBody>
          <a:bodyPr>
            <a:normAutofit fontScale="92500" lnSpcReduction="10000"/>
          </a:bodyPr>
          <a:lstStyle/>
          <a:p>
            <a:r>
              <a:rPr lang="en-US" sz="2600" b="1" dirty="0" smtClean="0"/>
              <a:t>Responsibilities</a:t>
            </a:r>
          </a:p>
          <a:p>
            <a:pPr lvl="1"/>
            <a:r>
              <a:rPr lang="en-US" sz="2200" dirty="0" smtClean="0"/>
              <a:t>Serve in the absence of chapter president as directed</a:t>
            </a:r>
          </a:p>
          <a:p>
            <a:pPr lvl="1"/>
            <a:r>
              <a:rPr lang="en-US" sz="2200" dirty="0" smtClean="0"/>
              <a:t>Attend to other duties as requested by the President</a:t>
            </a:r>
          </a:p>
          <a:p>
            <a:pPr lvl="1"/>
            <a:r>
              <a:rPr lang="en-US" sz="2200" dirty="0" smtClean="0"/>
              <a:t>Manage professional relationships with other organizations affiliated with the Chapter</a:t>
            </a:r>
          </a:p>
          <a:p>
            <a:pPr lvl="1"/>
            <a:r>
              <a:rPr lang="en-US" sz="2200" dirty="0" smtClean="0"/>
              <a:t>Represent the Chapter at the HIMSS National Conference</a:t>
            </a:r>
          </a:p>
          <a:p>
            <a:pPr lvl="1"/>
            <a:r>
              <a:rPr lang="en-US" sz="2200" dirty="0" smtClean="0"/>
              <a:t>Maintain the chapter’s long term strategy </a:t>
            </a:r>
          </a:p>
          <a:p>
            <a:pPr lvl="1"/>
            <a:r>
              <a:rPr lang="en-US" sz="2200" dirty="0" smtClean="0"/>
              <a:t>Ensure smooth leadership transition by gaining chapter leadership experience prior to assuming chapter president position</a:t>
            </a:r>
          </a:p>
          <a:p>
            <a:pPr lvl="1"/>
            <a:r>
              <a:rPr lang="en-US" sz="2200" dirty="0" smtClean="0"/>
              <a:t>Participate in the quarterly Executive Board Meetings</a:t>
            </a:r>
          </a:p>
          <a:p>
            <a:pPr lvl="1"/>
            <a:r>
              <a:rPr lang="en-US" sz="2200" dirty="0" smtClean="0"/>
              <a:t>Participate in all Planning Strategy Session Meetings</a:t>
            </a:r>
          </a:p>
          <a:p>
            <a:pPr lvl="1"/>
            <a:r>
              <a:rPr lang="en-US" sz="2200" dirty="0" smtClean="0"/>
              <a:t>Attend Chapter Leader Exchange in Chicago</a:t>
            </a:r>
            <a:r>
              <a:rPr lang="en-US" sz="1400" dirty="0" smtClean="0"/>
              <a:t> (expenses covered by HIMSS)</a:t>
            </a:r>
          </a:p>
          <a:p>
            <a:pPr lvl="1"/>
            <a:endParaRPr lang="en-US" sz="22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400" dirty="0" smtClean="0"/>
          </a:p>
          <a:p>
            <a:pPr lvl="1">
              <a:buNone/>
            </a:pPr>
            <a:endParaRPr lang="en-US" sz="2000" dirty="0"/>
          </a:p>
          <a:p>
            <a:pPr lvl="1"/>
            <a:endParaRPr lang="en-US" sz="2000" dirty="0" smtClean="0"/>
          </a:p>
          <a:p>
            <a:pPr marL="457200" lvl="1" indent="0">
              <a:buNone/>
            </a:pPr>
            <a:endParaRPr lang="en-US" sz="2400" b="1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600200"/>
            <a:ext cx="8229600" cy="9906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Vice President/President-Elect </a:t>
            </a:r>
            <a:r>
              <a:rPr lang="en-US" sz="2200" dirty="0" smtClean="0"/>
              <a:t>(continued) 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Term</a:t>
            </a:r>
          </a:p>
          <a:p>
            <a:pPr lvl="1"/>
            <a:r>
              <a:rPr lang="en-US" sz="2000" dirty="0" smtClean="0"/>
              <a:t>One year: elected by active members </a:t>
            </a:r>
            <a:r>
              <a:rPr lang="en-US" sz="1600" dirty="0" smtClean="0"/>
              <a:t>(a three year commitment as Vice President/President Elect, President, Past President)</a:t>
            </a:r>
          </a:p>
          <a:p>
            <a:pPr lvl="1"/>
            <a:endParaRPr lang="en-US" sz="2000" dirty="0" smtClean="0"/>
          </a:p>
          <a:p>
            <a:r>
              <a:rPr lang="en-US" sz="2400" b="1" dirty="0" smtClean="0"/>
              <a:t>Time Commitment </a:t>
            </a:r>
          </a:p>
          <a:p>
            <a:pPr lvl="1"/>
            <a:r>
              <a:rPr lang="en-US" sz="2000" dirty="0" smtClean="0"/>
              <a:t>Approximately two-three hours per month</a:t>
            </a:r>
          </a:p>
          <a:p>
            <a:pPr lvl="1"/>
            <a:r>
              <a:rPr lang="en-US" sz="2000" dirty="0" smtClean="0"/>
              <a:t>Attend annual HIMSS Conference, four days</a:t>
            </a:r>
          </a:p>
          <a:p>
            <a:pPr lvl="1"/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6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14127</TotalTime>
  <Words>1408</Words>
  <Application>Microsoft Office PowerPoint</Application>
  <PresentationFormat>On-screen Show (4:3)</PresentationFormat>
  <Paragraphs>290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2_Custom Design</vt:lpstr>
      <vt:lpstr>4_Custom Design</vt:lpstr>
      <vt:lpstr>5_Custom Design</vt:lpstr>
      <vt:lpstr>6_Custom Design</vt:lpstr>
      <vt:lpstr>3_Custom Design</vt:lpstr>
      <vt:lpstr>1_Custom Design</vt:lpstr>
      <vt:lpstr>Custom Design</vt:lpstr>
      <vt:lpstr>WVHIMSS Board &amp; Committees  </vt:lpstr>
      <vt:lpstr>President</vt:lpstr>
      <vt:lpstr>President (continued)</vt:lpstr>
      <vt:lpstr>President (continued)</vt:lpstr>
      <vt:lpstr>President (continued)</vt:lpstr>
      <vt:lpstr>Past President</vt:lpstr>
      <vt:lpstr>Past President (continued)</vt:lpstr>
      <vt:lpstr>Vice President / President-Elect  </vt:lpstr>
      <vt:lpstr>Vice President/President-Elect (continued) </vt:lpstr>
      <vt:lpstr>Secretary</vt:lpstr>
      <vt:lpstr>Secretary (continued)</vt:lpstr>
      <vt:lpstr>Treasurer  </vt:lpstr>
      <vt:lpstr>Treasurer (continued)</vt:lpstr>
      <vt:lpstr>Treasurer (continued)</vt:lpstr>
      <vt:lpstr>Members at Large</vt:lpstr>
      <vt:lpstr> Members at Large (continued)</vt:lpstr>
      <vt:lpstr>Communications Committee</vt:lpstr>
      <vt:lpstr>Communications Committee (continued)</vt:lpstr>
      <vt:lpstr>Communications Committee (continued)</vt:lpstr>
      <vt:lpstr>Membership Committee</vt:lpstr>
      <vt:lpstr>Membership Committee (Continued)</vt:lpstr>
      <vt:lpstr>Advocacy Committee</vt:lpstr>
      <vt:lpstr>Advocacy Committee (continued)</vt:lpstr>
      <vt:lpstr>Sponsorship Committee</vt:lpstr>
      <vt:lpstr>Sponsorship Committee (continued)</vt:lpstr>
      <vt:lpstr>Programming Committee</vt:lpstr>
      <vt:lpstr>Programming Committee (continued)</vt:lpstr>
      <vt:lpstr>Nominating Committee</vt:lpstr>
      <vt:lpstr>Nominating Committee (continued)</vt:lpstr>
      <vt:lpstr>Student Program Committee</vt:lpstr>
      <vt:lpstr>Student Program Committee (continued)</vt:lpstr>
      <vt:lpstr>Scholarship Program Committee</vt:lpstr>
      <vt:lpstr>Scholarship Program Committee (continued)</vt:lpstr>
    </vt:vector>
  </TitlesOfParts>
  <Company>WVMI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ngibson</dc:creator>
  <cp:lastModifiedBy>Gibson, Nathan</cp:lastModifiedBy>
  <cp:revision>211</cp:revision>
  <cp:lastPrinted>2014-03-05T12:48:58Z</cp:lastPrinted>
  <dcterms:created xsi:type="dcterms:W3CDTF">2013-02-25T19:18:40Z</dcterms:created>
  <dcterms:modified xsi:type="dcterms:W3CDTF">2016-03-11T16:47:51Z</dcterms:modified>
</cp:coreProperties>
</file>